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-546" y="6"/>
      </p:cViewPr>
      <p:guideLst>
        <p:guide orient="horz" pos="3562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A25C74CC-BDC0-4E4F-8483-5D503AD60A96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583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80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65A1B14-949A-49DE-969E-3D2DE5EAFB58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Витамин В12 (цианокобаламин</a:t>
            </a: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) очень важен для нормального развития и роста. Он помогает нормализовать работу ЦНС; в комплексе с йодом и холином В12 работает на то, чтобы ребенок стал более усидчивым и уравновешенным. В12 участвует в метаболизме жирных кислот и в синтезе миелина – оболочки нервных волокон. Недостаток этого витамина повышает риск развития различных неврологических расстройств. Он особенно полезен детям, склонным к агрессивному и антисоциальному поведению.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207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ADDE6C0-F801-47F0-8103-35F1CF89A7A8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Пантотеновая кислота (D-кальция пантотенат)</a:t>
            </a: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в первую очередь важна для синтеза гормонов надпочечников и работы ЦНС. Она участвует в синтезе веществ, необходимых для нормального функционирования нервной системы — нейротрансмиттеров, медиаторов и гормонов. В результате стабилизируется состояние нервной системы, что особенно актуально для детей и подростков.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210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351ED8A-CEC7-4CFB-8091-4CCBD8313F1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Йод (из калия йодида)</a:t>
            </a: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помогает обеспечить нормальное функционирование эндокринной системы и, в частности, щитовидной железы. Йод входит в состав гормонов щитовидки – тироксина и трийодтиронина. Недостаточная выработка этих гормонов приводит к замедлению развития детского мозга, в итоге у ребенка могут возникнуть проблемы с интеллектуальным развитием и другие заболевания, так как гормоны щитовидной железы оказывают влияние на работу буквально всех жизненно важных органов и систем в организме.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213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731C282-0E69-48C5-B0E3-6F5ABC19E340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Селен </a:t>
            </a: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как один из самых эффективных антиоксидантов помогает координировать работу различных систем организма, в том числе, выработку ферментов и гормонов. 85 % всей энергии вырабатывается в клетках благодаря присутствию селена. При его дефиците наступает хроническая усталость и заметно ухудшается работа всех органов, как у взрослых, так и у детей.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216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4B60075-089B-4F19-9B37-19431D617E2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Холин</a:t>
            </a: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играет немаловажную роль в нормальном функционировании нервной системы. Холин защищает нервные клетки от повреждения, сохраняя их миелиновый слой. Присутствие холина в организме положительно сказывается на таких психических процессах, как память, внимание, способность к концентрации. В результате ребёнок становится усидчивей и учится с большим энтузиазмом.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219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E35F018-01CF-439E-A061-CC705D649E00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Ямми Витс – это витаминно-минеральный комплекс нового поколения в форме жевательных пастилок. По вкусу и текстуре напоминают мармелад, при этом они не содержат сахара. Сладкий вкус обеспечивает ксилит и сорбит, которые одновременно защищают зубную эмаль от кариеса. Все ароматизаторы в составе Ямми Витс – натуральные, благодаря отличному вкусу витамины Ямми Витс нравятся как взрослым, так и детям.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Формула Ямми Витс:</a:t>
            </a:r>
            <a:endParaRPr lang="ru-RU" sz="1200" b="0" strike="noStrike" spc="-1">
              <a:latin typeface="Arial"/>
            </a:endParaRPr>
          </a:p>
          <a:p>
            <a:pPr marL="628560" lvl="1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помогает преодолеть период активного роста, способствуя правильному развитию костно-мышечной системы;</a:t>
            </a:r>
            <a:endParaRPr lang="ru-RU" sz="1200" b="0" strike="noStrike" spc="-1">
              <a:latin typeface="Arial"/>
            </a:endParaRPr>
          </a:p>
          <a:p>
            <a:pPr marL="628560" lvl="1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поддерживает иммунитет и помогает быстро восстановить силы после перенесённых заболеваний;</a:t>
            </a:r>
            <a:endParaRPr lang="ru-RU" sz="1200" b="0" strike="noStrike" spc="-1">
              <a:latin typeface="Arial"/>
            </a:endParaRPr>
          </a:p>
          <a:p>
            <a:pPr marL="628560" lvl="1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помогает преодолеть психоэмоциональное напряжение;</a:t>
            </a:r>
            <a:endParaRPr lang="ru-RU" sz="1200" b="0" strike="noStrike" spc="-1">
              <a:latin typeface="Arial"/>
            </a:endParaRPr>
          </a:p>
          <a:p>
            <a:pPr marL="628560" lvl="1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восполняет недостаток витаминов  и микроэлементов в однообразном рационе питания и увлечениях фаст-фудом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22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5E393C3-2E2C-41FF-B9B1-62B50DEDD99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Ямми Витс создан по инновационной технологии ConCordix, которая позволяет сочетать активные вещества, растворенные как в масле, так и в воде. В сочетании с натуральными ароматизаторами апельсин / лимон мы получили продукт в виде вкусной мягкой жевательной пастилки. Клинически доказано, что в такой форме витамины усваиваются лучше и полноценнее на 44% по сравнению с обычными таблетками или капсулами. 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25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F117C2C-32CC-4208-AB0B-7F07DD460F4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Биодоступность – </a:t>
            </a: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эмульсионная форма увеличивает биодоступность продукта на  44%.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Натуральный вкус – натуральный вкус фруктового желе.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Технологичность  - жевать так вкусно и естественно детям и взрослым.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228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EB95B8C-2FF6-4B84-839F-711B179EF07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Мы собрали все лучшее:</a:t>
            </a:r>
            <a:endParaRPr lang="ru-RU" sz="12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Жевательные мармеладки со вкусом фруктового желе</a:t>
            </a:r>
            <a:endParaRPr lang="ru-RU" sz="12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Не надо запивать водой </a:t>
            </a:r>
            <a:endParaRPr lang="ru-RU" sz="12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Не содержит глютена </a:t>
            </a:r>
            <a:endParaRPr lang="ru-RU" sz="12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Не содержит сахара</a:t>
            </a:r>
            <a:endParaRPr lang="ru-RU" sz="12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Только натуральные вкусовые добавки</a:t>
            </a:r>
            <a:endParaRPr lang="ru-RU" sz="12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Обеспечивают организм необходимыми витаминами в биодоступной форме </a:t>
            </a:r>
            <a:endParaRPr lang="ru-RU" sz="12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Удобная упаковка всегда с собой</a:t>
            </a:r>
            <a:endParaRPr lang="ru-RU" sz="1200" b="0" strike="noStrike" spc="-1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Прием приятен, прост, удобен, гигиеничен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231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13EEFFE-96E7-4BDC-B0BF-9D318D7AC75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Школа, дополнительные занятия, спортивная школа, репетиторы, курсы иностранного языка и игры на гитаре, уроки, уроки, уроки…. А еще надо успеть в ВК ленту обновить, с друзьями в McDonald’s сходить…. Да мало ли занятий у современного подростка. Времени на остановиться, обернуться и подумать не хватает. Живем бегом, растем на бегу.</a:t>
            </a: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83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D897D94-3D71-43D8-B766-11A3AA7D7B8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Каждый человек знает, что правильное и сбалансированное питание – залог здоровья. Однако в современном мире очень сложно питаться по всем правилам. Часто просто не хватает времени для того, чтобы следить за своим питанием, а большая часть подростков просто не считает нужным это делать.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А ведь растущий организм нуждается в большем количестве витаминов и минералов, чем взрослый. А получить их из фаст-фуда и различных газировок невозможно. Запретить употреблять эти продукты мы, конечно, можем, но будут ли они следовать нашим запретам? Тем более, что уследить, что кушает ребенок в школе или во время общения со своими сверстниками вне дома очень сложно.</a:t>
            </a: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Учитывая, что дети неохотно едят овощи и фрукты, у них часто наблюдается дефицит многих питательных веществ, который нужно обязательно восполнять.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186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B79F82C-83AC-4AC7-B8F4-53EB9E7A10D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Для полноценного роста, развития и поддержания здоровья современным подросткам необходимы витаминно-минеральные комплексы, которые помогут нормализовать витаминно-минеральный баланс в организме.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Витаминный комплекс особенно необходим в период активного роста: он помогает формированию костно-мышечной системы, позволяет быстро восстанавливать силы, стабилизировать психоэмоциональный фон, компенсировать нехватку полезных веществ при однообразном или неправильном питании (например, фастфудом или сладостями).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С 12 до 17 лет организм ребенка начинает расти в стремительном темпе. В этот период происходит половое созревание, в результате которого вовсю начинают «играть» гормоны. Все это сильно влияет на концентрацию внимания, дети становятся рассеянными и начинают плохо учиться. На фоне этого возникают проблемы с родителями (ссоры, скандалы и т.д.), которые сильно влияют на психику ребенка, и он начинает испытывать стресс.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Стресс в свою очередь проявляется повышенной раздражительностью, отсутствием аппетита и т.д. Допускать этого ни в коем случае нельзя. Ведь питание – это самое главное для растущего организма. И чтобы как-то помочь ребенку, родитель должен обеспечить ему дополнительный прием витаминов.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Это будет способствовать не только хорошему физическому и умственному развитию подростка, но и улучшению его общего самочувствия. После нескольких недель приема витаминов, вы сможете заметить, как изменилось поведение вашего ребенка. Он станет более внимательным, спокойным и сосредоточенным.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Ведь каждый витамин в организме выполняет свою «работу».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89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CAB9CCA-1586-4E27-BC18-20ED58D29CA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Например:</a:t>
            </a:r>
            <a:r>
              <a:t/>
            </a:r>
            <a:br/>
            <a:r>
              <a:rPr lang="ru-RU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Витамин А (Ретинол пальмитат)</a:t>
            </a: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– жирорастворимый витамин-антиоксидант. Участвует в </a:t>
            </a:r>
            <a:r>
              <a:rPr lang="ru-RU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синтезе белков, жиров, в минеральном обмене, </a:t>
            </a: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помогая обеспечить нормальное функционирование различных органов и систем.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Витамин А благотворно влияет на зрение: не случайно вареная печень – один из основных источников витамина А – издавна использовалась как средство от ночной слепоты.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Витамин А имеет огромное значение для световосприятия, здоровья кожи.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Витамин А необходим для функционирования иммунной системы и борьбы с инфекциями.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Он помогает защититься от простуд, гриппа, ОРВИ, инфекций пищеварительного тракта, мочеполовой системы.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Дополнительный прием витамина А </a:t>
            </a:r>
            <a:r>
              <a:rPr lang="ru-RU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будет способствовать укреплению всего организма в целом.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92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5AEDE43-4CCC-4B80-8DF8-16345CCF837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Витамин  D3 (Холекальциферол). </a:t>
            </a: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Главная функция витамина D3  – регулирование метаболизма кальция и фосфора, так что он напрямую влияет на состояние костей и зубов. Также витамин D необходим для нормального функционирования иммунной системы.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Витамин D помогает усваиваться кальцию, который является главным в формировании скелета. Кроме того, этот витамин поддерживает работу нервной системы и способствует укреплению иммунитета.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95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F8A2BA5-5CCD-415C-BA12-5FEAAB0E9D6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Витамин Е (d-a-токоферол) </a:t>
            </a: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помогает защитить нервную и сердечно-сосудистую систему, мышечную ткань и сетчатку глаз. Витамин Е повышает физическую активность: он накапливает гликоген – один из основных источников энергии. Токоферол особенно важен для детей, поскольку он участвует в формировании и обновлении клеток организма. Витамин Е положительно влияет на кожу: предотвращает раздражения и сухость, оказывает профилактический и лечебный эффект при воспалительных процессах.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Этот витамин особенно необходим в период полового созревания, когда происходит перестройка гормонального фона.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98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F813E92-1E26-49DF-90F8-35F106C4C37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Витамин В6 (пиридоксина гидрохлорид) </a:t>
            </a: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–</a:t>
            </a:r>
            <a:r>
              <a:rPr lang="ru-RU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влияет на усвоение ненасыщенных жирных кислот, необходимых для синтеза клеток организма. Они борются с воспалительными процессами, улучшают состояние волос и кожи (что особенно важно для подростков, часто страдающих от угревой сыпи). Взаимодействуя с кальцием, витамин В6 обеспечивает нормальную работу и расслабление мышц, положительно влияет на состояние сердца, центральной и периферической нервной системы.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201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FB5A7DD-C1F7-4484-ADEA-690EECFFC35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+mn-lt"/>
                <a:ea typeface="+mn-ea"/>
              </a:rPr>
              <a:t>Витамин В9, фолиевая кислота</a:t>
            </a: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особенно необходима в период активного роста организма, так как витамин В9 отвечает за кроветворную, иммунную функции, работу нервной системы. От недостатка витамина В9 страдает, в первую очередь, костный мозг — важнейший орган кроветворения, отвечающий за образование клеток крови. Детям фолиевая кислота нужна, чтобы избежать малокровия или анемии — недостатка красных кровяных телец. При дефиците фолиевой кислоты могут наблюдаться </a:t>
            </a:r>
            <a:r>
              <a:rPr lang="ru-RU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 нарушения работы центральной нервной системы, вплоть до заторможенного мышления.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204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20412C4-4E5E-4C42-AA19-DAEEC4073EB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A0190AB5-BACB-4358-A410-9D04BE39B003}" type="datetime">
              <a:rPr lang="ru-RU" sz="1800" b="0" strike="noStrike" spc="-1">
                <a:solidFill>
                  <a:srgbClr val="B2B2B2"/>
                </a:solidFill>
                <a:latin typeface="Calibri"/>
              </a:rPr>
              <a:t>19.04.2021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AE66D552-3CF1-4F72-9A40-062C1AB63346}" type="slidenum">
              <a:rPr lang="ru-RU" sz="1800" b="0" strike="noStrike" spc="-1">
                <a:solidFill>
                  <a:srgbClr val="B2B2B2"/>
                </a:solidFill>
                <a:latin typeface="Calibri"/>
              </a:rPr>
              <a:t>‹#›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3534480" y="2019240"/>
            <a:ext cx="13034880" cy="2303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66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82077DBD-A775-4EDA-BFD5-53F3411C999A}" type="datetime">
              <a:rPr lang="ru-RU" sz="1800" b="0" strike="noStrike" spc="-1">
                <a:solidFill>
                  <a:srgbClr val="B2B2B2"/>
                </a:solidFill>
                <a:latin typeface="Calibri"/>
              </a:rPr>
              <a:t>19.04.2021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4CD04F93-11C8-4B21-975C-43460C5C26F9}" type="slidenum">
              <a:rPr lang="ru-RU" sz="1800" b="0" strike="noStrike" spc="-1">
                <a:solidFill>
                  <a:srgbClr val="B2B2B2"/>
                </a:solidFill>
                <a:latin typeface="Calibri"/>
              </a:rPr>
              <a:t>‹#›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534480" y="2019240"/>
            <a:ext cx="13034880" cy="2303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66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1005120" y="2601000"/>
            <a:ext cx="18093240" cy="74638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F226F92D-7140-492A-A6C0-0F3B3E0616E6}" type="datetime">
              <a:rPr lang="ru-RU" sz="1800" b="0" strike="noStrike" spc="-1">
                <a:solidFill>
                  <a:srgbClr val="B2B2B2"/>
                </a:solidFill>
                <a:latin typeface="Calibri"/>
              </a:rPr>
              <a:t>19.04.2021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A93BEF29-F247-4D1B-BE54-8231E9C7C836}" type="slidenum">
              <a:rPr lang="ru-RU" sz="1800" b="0" strike="noStrike" spc="-1">
                <a:solidFill>
                  <a:srgbClr val="B2B2B2"/>
                </a:solidFill>
                <a:latin typeface="Calibri"/>
              </a:rPr>
              <a:t>‹#›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Изображение 1"/>
          <p:cNvPicPr/>
          <p:nvPr/>
        </p:nvPicPr>
        <p:blipFill>
          <a:blip r:embed="rId3"/>
          <a:stretch/>
        </p:blipFill>
        <p:spPr>
          <a:xfrm>
            <a:off x="0" y="0"/>
            <a:ext cx="20103840" cy="11308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Изображение 2"/>
          <p:cNvPicPr/>
          <p:nvPr/>
        </p:nvPicPr>
        <p:blipFill>
          <a:blip r:embed="rId3"/>
          <a:stretch/>
        </p:blipFill>
        <p:spPr>
          <a:xfrm>
            <a:off x="0" y="0"/>
            <a:ext cx="20101320" cy="11309040"/>
          </a:xfrm>
          <a:prstGeom prst="rect">
            <a:avLst/>
          </a:prstGeom>
          <a:ln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1637280" y="7053840"/>
            <a:ext cx="4147560" cy="100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6600" b="0" strike="noStrike" spc="318">
                <a:solidFill>
                  <a:srgbClr val="FFFFFF"/>
                </a:solidFill>
                <a:latin typeface="Arial"/>
              </a:rPr>
              <a:t>Витамин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Изображение 3"/>
          <p:cNvPicPr/>
          <p:nvPr/>
        </p:nvPicPr>
        <p:blipFill>
          <a:blip r:embed="rId3"/>
          <a:stretch/>
        </p:blipFill>
        <p:spPr>
          <a:xfrm>
            <a:off x="0" y="0"/>
            <a:ext cx="20096280" cy="1130904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1637280" y="6467760"/>
            <a:ext cx="5747760" cy="209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4000"/>
              </a:lnSpc>
            </a:pPr>
            <a:r>
              <a:rPr lang="ru-RU" sz="6600" b="0" strike="noStrike" spc="-94">
                <a:solidFill>
                  <a:srgbClr val="FFFFFF"/>
                </a:solidFill>
                <a:latin typeface="Arial"/>
              </a:rPr>
              <a:t>Пан</a:t>
            </a:r>
            <a:r>
              <a:rPr lang="ru-RU" sz="6600" b="0" strike="noStrike" spc="-188">
                <a:solidFill>
                  <a:srgbClr val="FFFFFF"/>
                </a:solidFill>
                <a:latin typeface="Arial"/>
              </a:rPr>
              <a:t>т</a:t>
            </a:r>
            <a:r>
              <a:rPr lang="ru-RU" sz="6600" b="0" strike="noStrike" spc="-242">
                <a:solidFill>
                  <a:srgbClr val="FFFFFF"/>
                </a:solidFill>
                <a:latin typeface="Arial"/>
              </a:rPr>
              <a:t>о</a:t>
            </a:r>
            <a:r>
              <a:rPr lang="ru-RU" sz="6600" b="0" strike="noStrike" spc="-188">
                <a:solidFill>
                  <a:srgbClr val="FFFFFF"/>
                </a:solidFill>
                <a:latin typeface="Arial"/>
              </a:rPr>
              <a:t>т</a:t>
            </a:r>
            <a:r>
              <a:rPr lang="ru-RU" sz="6600" b="0" strike="noStrike" spc="-103">
                <a:solidFill>
                  <a:srgbClr val="FFFFFF"/>
                </a:solidFill>
                <a:latin typeface="Arial"/>
              </a:rPr>
              <a:t>ено</a:t>
            </a:r>
            <a:r>
              <a:rPr lang="ru-RU" sz="6600" b="0" strike="noStrike" spc="-180">
                <a:solidFill>
                  <a:srgbClr val="FFFFFF"/>
                </a:solidFill>
                <a:latin typeface="Arial"/>
              </a:rPr>
              <a:t>в</a:t>
            </a:r>
            <a:r>
              <a:rPr lang="ru-RU" sz="6600" b="0" strike="noStrike" spc="-117">
                <a:solidFill>
                  <a:srgbClr val="FFFFFF"/>
                </a:solidFill>
                <a:latin typeface="Arial"/>
              </a:rPr>
              <a:t>ая  </a:t>
            </a:r>
            <a:r>
              <a:rPr lang="ru-RU" sz="6600" b="0" strike="noStrike" spc="287">
                <a:solidFill>
                  <a:srgbClr val="FFFFFF"/>
                </a:solidFill>
                <a:latin typeface="Arial"/>
              </a:rPr>
              <a:t>кислота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Изображение 3"/>
          <p:cNvPicPr/>
          <p:nvPr/>
        </p:nvPicPr>
        <p:blipFill>
          <a:blip r:embed="rId3"/>
          <a:stretch/>
        </p:blipFill>
        <p:spPr>
          <a:xfrm>
            <a:off x="0" y="0"/>
            <a:ext cx="20101320" cy="1130904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1637280" y="6509160"/>
            <a:ext cx="2471040" cy="100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6600" b="0" strike="noStrike" spc="574">
                <a:solidFill>
                  <a:srgbClr val="FFFFFF"/>
                </a:solidFill>
                <a:latin typeface="Arial"/>
              </a:rPr>
              <a:t>Й</a:t>
            </a:r>
            <a:r>
              <a:rPr lang="ru-RU" sz="6600" b="0" strike="noStrike" spc="369">
                <a:solidFill>
                  <a:srgbClr val="FFFFFF"/>
                </a:solidFill>
                <a:latin typeface="Arial"/>
              </a:rPr>
              <a:t>од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Изображение 3"/>
          <p:cNvPicPr/>
          <p:nvPr/>
        </p:nvPicPr>
        <p:blipFill>
          <a:blip r:embed="rId3"/>
          <a:stretch/>
        </p:blipFill>
        <p:spPr>
          <a:xfrm>
            <a:off x="2520" y="0"/>
            <a:ext cx="20101320" cy="11309040"/>
          </a:xfrm>
          <a:prstGeom prst="rect">
            <a:avLst/>
          </a:prstGeom>
          <a:ln>
            <a:noFill/>
          </a:ln>
        </p:spPr>
      </p:pic>
      <p:sp>
        <p:nvSpPr>
          <p:cNvPr id="154" name="CustomShape 1"/>
          <p:cNvSpPr/>
          <p:nvPr/>
        </p:nvSpPr>
        <p:spPr>
          <a:xfrm>
            <a:off x="1637280" y="6509160"/>
            <a:ext cx="3537720" cy="100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6600" b="0" strike="noStrike" spc="574">
                <a:solidFill>
                  <a:srgbClr val="FFFFFF"/>
                </a:solidFill>
                <a:latin typeface="Arial"/>
              </a:rPr>
              <a:t>С</a:t>
            </a:r>
            <a:r>
              <a:rPr lang="ru-RU" sz="6600" b="0" strike="noStrike" spc="293">
                <a:solidFill>
                  <a:srgbClr val="FFFFFF"/>
                </a:solidFill>
                <a:latin typeface="Arial"/>
              </a:rPr>
              <a:t>е</a:t>
            </a:r>
            <a:r>
              <a:rPr lang="ru-RU" sz="6600" b="0" strike="noStrike" spc="522">
                <a:solidFill>
                  <a:srgbClr val="FFFFFF"/>
                </a:solidFill>
                <a:latin typeface="Arial"/>
              </a:rPr>
              <a:t>лен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Изображение 2"/>
          <p:cNvPicPr/>
          <p:nvPr/>
        </p:nvPicPr>
        <p:blipFill>
          <a:blip r:embed="rId3"/>
          <a:stretch/>
        </p:blipFill>
        <p:spPr>
          <a:xfrm>
            <a:off x="0" y="0"/>
            <a:ext cx="20096280" cy="11309040"/>
          </a:xfrm>
          <a:prstGeom prst="rect">
            <a:avLst/>
          </a:prstGeom>
          <a:ln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1637280" y="6509160"/>
            <a:ext cx="3233160" cy="100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6600" b="0" strike="noStrike" spc="474">
                <a:solidFill>
                  <a:srgbClr val="FFFFFF"/>
                </a:solidFill>
                <a:latin typeface="Arial"/>
              </a:rPr>
              <a:t>Х</a:t>
            </a:r>
            <a:r>
              <a:rPr lang="ru-RU" sz="6600" b="0" strike="noStrike" spc="369">
                <a:solidFill>
                  <a:srgbClr val="FFFFFF"/>
                </a:solidFill>
                <a:latin typeface="Arial"/>
              </a:rPr>
              <a:t>о</a:t>
            </a:r>
            <a:r>
              <a:rPr lang="ru-RU" sz="6600" b="0" strike="noStrike" spc="522">
                <a:solidFill>
                  <a:srgbClr val="FFFFFF"/>
                </a:solidFill>
                <a:latin typeface="Arial"/>
              </a:rPr>
              <a:t>лин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"/>
          <p:cNvGrpSpPr/>
          <p:nvPr/>
        </p:nvGrpSpPr>
        <p:grpSpPr>
          <a:xfrm>
            <a:off x="0" y="0"/>
            <a:ext cx="20101320" cy="11309040"/>
            <a:chOff x="0" y="0"/>
            <a:chExt cx="20101320" cy="11309040"/>
          </a:xfrm>
        </p:grpSpPr>
        <p:pic>
          <p:nvPicPr>
            <p:cNvPr id="158" name="Изображение 2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20101320" cy="11309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Рисунок 158"/>
            <p:cNvPicPr/>
            <p:nvPr/>
          </p:nvPicPr>
          <p:blipFill>
            <a:blip r:embed="rId4"/>
            <a:stretch/>
          </p:blipFill>
          <p:spPr>
            <a:xfrm>
              <a:off x="1220400" y="394200"/>
              <a:ext cx="6411600" cy="1047780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Изображение 6"/>
          <p:cNvPicPr/>
          <p:nvPr/>
        </p:nvPicPr>
        <p:blipFill>
          <a:blip r:embed="rId3"/>
          <a:stretch/>
        </p:blipFill>
        <p:spPr>
          <a:xfrm>
            <a:off x="0" y="720"/>
            <a:ext cx="20103840" cy="1130832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10955880" y="5039640"/>
            <a:ext cx="4570200" cy="100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6600" b="0" strike="noStrike" spc="-182">
                <a:solidFill>
                  <a:srgbClr val="FFFFFF"/>
                </a:solidFill>
                <a:latin typeface="Arial"/>
              </a:rPr>
              <a:t>T</a:t>
            </a:r>
            <a:r>
              <a:rPr lang="ru-RU" sz="6600" b="0" strike="noStrike" spc="162">
                <a:solidFill>
                  <a:srgbClr val="FFFFFF"/>
                </a:solidFill>
                <a:latin typeface="Arial"/>
              </a:rPr>
              <a:t>wo-in-One</a:t>
            </a:r>
            <a:endParaRPr lang="ru-RU" sz="6600" b="0" strike="noStrike" spc="-1">
              <a:latin typeface="Arial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1671480" y="3357360"/>
            <a:ext cx="5408640" cy="229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2600">
              <a:lnSpc>
                <a:spcPct val="114000"/>
              </a:lnSpc>
            </a:pPr>
            <a:r>
              <a:rPr lang="ru-RU" sz="6600" b="0" strike="noStrike" spc="-18">
                <a:solidFill>
                  <a:srgbClr val="404040"/>
                </a:solidFill>
                <a:latin typeface="Arial"/>
              </a:rPr>
              <a:t>Т</a:t>
            </a:r>
            <a:r>
              <a:rPr lang="ru-RU" sz="6600" b="0" strike="noStrike" spc="199">
                <a:solidFill>
                  <a:srgbClr val="404040"/>
                </a:solidFill>
                <a:latin typeface="Arial"/>
              </a:rPr>
              <a:t>е</a:t>
            </a:r>
            <a:r>
              <a:rPr lang="ru-RU" sz="6600" b="0" strike="noStrike" spc="333">
                <a:solidFill>
                  <a:srgbClr val="404040"/>
                </a:solidFill>
                <a:latin typeface="Arial"/>
              </a:rPr>
              <a:t>хн</a:t>
            </a:r>
            <a:r>
              <a:rPr lang="ru-RU" sz="6600" b="0" strike="noStrike" spc="199">
                <a:solidFill>
                  <a:srgbClr val="404040"/>
                </a:solidFill>
                <a:latin typeface="Arial"/>
              </a:rPr>
              <a:t>о</a:t>
            </a:r>
            <a:r>
              <a:rPr lang="ru-RU" sz="6600" b="0" strike="noStrike" spc="432">
                <a:solidFill>
                  <a:srgbClr val="404040"/>
                </a:solidFill>
                <a:latin typeface="Arial"/>
              </a:rPr>
              <a:t>л</a:t>
            </a:r>
            <a:r>
              <a:rPr lang="ru-RU" sz="6600" b="0" strike="noStrike" spc="304">
                <a:solidFill>
                  <a:srgbClr val="404040"/>
                </a:solidFill>
                <a:latin typeface="Arial"/>
              </a:rPr>
              <a:t>огия  </a:t>
            </a:r>
            <a:r>
              <a:rPr lang="ru-RU" sz="6600" b="0" strike="noStrike" spc="369">
                <a:solidFill>
                  <a:srgbClr val="404040"/>
                </a:solidFill>
                <a:latin typeface="Arial"/>
              </a:rPr>
              <a:t>ConCordix</a:t>
            </a:r>
            <a:r>
              <a:rPr lang="ru-RU" sz="5779" b="0" strike="noStrike" spc="554" baseline="31000">
                <a:solidFill>
                  <a:srgbClr val="404040"/>
                </a:solidFill>
                <a:latin typeface="Arial"/>
              </a:rPr>
              <a:t>®</a:t>
            </a:r>
            <a:endParaRPr lang="ru-RU" sz="57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4113360" y="7848000"/>
            <a:ext cx="2585520" cy="43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2850" b="0" strike="noStrike" spc="52">
                <a:solidFill>
                  <a:srgbClr val="403E41"/>
                </a:solidFill>
                <a:latin typeface="Arial"/>
              </a:rPr>
              <a:t>W</a:t>
            </a:r>
            <a:r>
              <a:rPr lang="ru-RU" sz="2850" b="0" strike="noStrike" spc="72">
                <a:solidFill>
                  <a:srgbClr val="403E41"/>
                </a:solidFill>
                <a:latin typeface="Arial"/>
              </a:rPr>
              <a:t>ater-soluble</a:t>
            </a:r>
            <a:endParaRPr lang="ru-RU" sz="2850" b="0" strike="noStrike" spc="-1">
              <a:latin typeface="Arial"/>
            </a:endParaRPr>
          </a:p>
        </p:txBody>
      </p:sp>
      <p:sp>
        <p:nvSpPr>
          <p:cNvPr id="164" name="CustomShape 4"/>
          <p:cNvSpPr/>
          <p:nvPr/>
        </p:nvSpPr>
        <p:spPr>
          <a:xfrm>
            <a:off x="1671480" y="7848000"/>
            <a:ext cx="2131920" cy="43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2850" b="0" strike="noStrike" spc="148">
                <a:solidFill>
                  <a:srgbClr val="403E41"/>
                </a:solidFill>
                <a:latin typeface="Arial"/>
              </a:rPr>
              <a:t>Oil-soluble</a:t>
            </a:r>
            <a:endParaRPr lang="ru-RU" sz="285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Изображение 7"/>
          <p:cNvPicPr/>
          <p:nvPr/>
        </p:nvPicPr>
        <p:blipFill>
          <a:blip r:embed="rId3"/>
          <a:stretch/>
        </p:blipFill>
        <p:spPr>
          <a:xfrm>
            <a:off x="0" y="2160"/>
            <a:ext cx="20103840" cy="11306880"/>
          </a:xfrm>
          <a:prstGeom prst="rect">
            <a:avLst/>
          </a:prstGeom>
          <a:ln>
            <a:noFill/>
          </a:ln>
        </p:spPr>
      </p:pic>
      <p:pic>
        <p:nvPicPr>
          <p:cNvPr id="166" name="Изображение 9"/>
          <p:cNvPicPr/>
          <p:nvPr/>
        </p:nvPicPr>
        <p:blipFill>
          <a:blip r:embed="rId4"/>
          <a:stretch/>
        </p:blipFill>
        <p:spPr>
          <a:xfrm>
            <a:off x="0" y="2160"/>
            <a:ext cx="20103840" cy="1130688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8708400" y="6542640"/>
            <a:ext cx="3324240" cy="43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2850" b="0" strike="noStrike" spc="117">
                <a:solidFill>
                  <a:srgbClr val="403E41"/>
                </a:solidFill>
                <a:latin typeface="Arial"/>
              </a:rPr>
              <a:t>Биодоступность</a:t>
            </a:r>
            <a:endParaRPr lang="ru-RU" sz="2850" b="0" strike="noStrike" spc="-1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12389040" y="6401160"/>
            <a:ext cx="2691720" cy="114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851400" indent="-839160">
              <a:lnSpc>
                <a:spcPct val="132000"/>
              </a:lnSpc>
            </a:pPr>
            <a:r>
              <a:rPr lang="ru-RU" sz="2850" b="0" strike="noStrike" spc="154">
                <a:solidFill>
                  <a:srgbClr val="403E41"/>
                </a:solidFill>
                <a:latin typeface="Arial"/>
              </a:rPr>
              <a:t>Н</a:t>
            </a:r>
            <a:r>
              <a:rPr lang="ru-RU" sz="2850" b="0" strike="noStrike" spc="52">
                <a:solidFill>
                  <a:srgbClr val="403E41"/>
                </a:solidFill>
                <a:latin typeface="Arial"/>
              </a:rPr>
              <a:t>а</a:t>
            </a:r>
            <a:r>
              <a:rPr lang="ru-RU" sz="2850" b="0" strike="noStrike" spc="137">
                <a:solidFill>
                  <a:srgbClr val="403E41"/>
                </a:solidFill>
                <a:latin typeface="Arial"/>
              </a:rPr>
              <a:t>т</a:t>
            </a:r>
            <a:r>
              <a:rPr lang="ru-RU" sz="2850" b="0" strike="noStrike" spc="83">
                <a:solidFill>
                  <a:srgbClr val="403E41"/>
                </a:solidFill>
                <a:latin typeface="Arial"/>
              </a:rPr>
              <a:t>у</a:t>
            </a:r>
            <a:r>
              <a:rPr lang="ru-RU" sz="2850" b="0" strike="noStrike" spc="117">
                <a:solidFill>
                  <a:srgbClr val="403E41"/>
                </a:solidFill>
                <a:latin typeface="Arial"/>
              </a:rPr>
              <a:t>ральный  </a:t>
            </a:r>
            <a:r>
              <a:rPr lang="ru-RU" sz="2850" b="0" strike="noStrike" spc="109">
                <a:solidFill>
                  <a:srgbClr val="403E41"/>
                </a:solidFill>
                <a:latin typeface="Arial"/>
              </a:rPr>
              <a:t>вкус</a:t>
            </a:r>
            <a:endParaRPr lang="ru-RU" sz="2850" b="0" strike="noStrike" spc="-1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15435000" y="6568920"/>
            <a:ext cx="3456000" cy="43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2850" b="0" strike="noStrike" spc="103">
                <a:solidFill>
                  <a:srgbClr val="403E41"/>
                </a:solidFill>
                <a:latin typeface="Arial"/>
              </a:rPr>
              <a:t>Технологичность</a:t>
            </a:r>
            <a:endParaRPr lang="ru-RU" sz="2850" b="0" strike="noStrike" spc="-1">
              <a:latin typeface="Arial"/>
            </a:endParaRPr>
          </a:p>
        </p:txBody>
      </p:sp>
      <p:sp>
        <p:nvSpPr>
          <p:cNvPr id="170" name="TextShape 4"/>
          <p:cNvSpPr txBox="1"/>
          <p:nvPr/>
        </p:nvSpPr>
        <p:spPr>
          <a:xfrm>
            <a:off x="1637280" y="3357720"/>
            <a:ext cx="6738120" cy="331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2600">
              <a:lnSpc>
                <a:spcPct val="110000"/>
              </a:lnSpc>
            </a:pPr>
            <a:r>
              <a:rPr lang="ru-RU" sz="6600" b="0" strike="noStrike" spc="-1">
                <a:solidFill>
                  <a:srgbClr val="404040"/>
                </a:solidFill>
                <a:latin typeface="Arial"/>
              </a:rPr>
              <a:t>Преимущества</a:t>
            </a:r>
            <a:r>
              <a:rPr lang="ru-RU" sz="6600" b="0" strike="noStrike" spc="117">
                <a:solidFill>
                  <a:srgbClr val="404040"/>
                </a:solidFill>
                <a:latin typeface="Arial"/>
              </a:rPr>
              <a:t>  </a:t>
            </a:r>
            <a:r>
              <a:rPr lang="ru-RU" sz="6600" b="0" strike="noStrike" spc="299">
                <a:solidFill>
                  <a:srgbClr val="404040"/>
                </a:solidFill>
                <a:latin typeface="Arial"/>
              </a:rPr>
              <a:t>технологии</a:t>
            </a:r>
            <a:r>
              <a:t/>
            </a:r>
            <a:br/>
            <a:r>
              <a:rPr lang="ru-RU" sz="6600" b="0" strike="noStrike" spc="369">
                <a:solidFill>
                  <a:srgbClr val="404040"/>
                </a:solidFill>
                <a:latin typeface="Arial"/>
              </a:rPr>
              <a:t>ConCordix</a:t>
            </a:r>
            <a:r>
              <a:rPr lang="ru-RU" sz="5779" b="0" strike="noStrike" spc="554" baseline="31000">
                <a:solidFill>
                  <a:srgbClr val="404040"/>
                </a:solidFill>
                <a:latin typeface="Arial"/>
              </a:rPr>
              <a:t>®</a:t>
            </a:r>
            <a:endParaRPr lang="ru-RU" sz="578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CustomShape 5"/>
          <p:cNvSpPr/>
          <p:nvPr/>
        </p:nvSpPr>
        <p:spPr>
          <a:xfrm>
            <a:off x="1649880" y="7540560"/>
            <a:ext cx="2512800" cy="360"/>
          </a:xfrm>
          <a:custGeom>
            <a:avLst/>
            <a:gdLst/>
            <a:ahLst/>
            <a:cxnLst/>
            <a:rect l="l" t="t" r="r" b="b"/>
            <a:pathLst>
              <a:path w="2513329">
                <a:moveTo>
                  <a:pt x="0" y="0"/>
                </a:moveTo>
                <a:lnTo>
                  <a:pt x="2513012" y="0"/>
                </a:lnTo>
              </a:path>
            </a:pathLst>
          </a:custGeom>
          <a:noFill/>
          <a:ln w="52200">
            <a:solidFill>
              <a:srgbClr val="52B54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Изображение 4"/>
          <p:cNvPicPr/>
          <p:nvPr/>
        </p:nvPicPr>
        <p:blipFill>
          <a:blip r:embed="rId3"/>
          <a:stretch/>
        </p:blipFill>
        <p:spPr>
          <a:xfrm>
            <a:off x="0" y="2160"/>
            <a:ext cx="20103840" cy="11306880"/>
          </a:xfrm>
          <a:prstGeom prst="rect">
            <a:avLst/>
          </a:prstGeom>
          <a:ln>
            <a:noFill/>
          </a:ln>
        </p:spPr>
      </p:pic>
      <p:sp>
        <p:nvSpPr>
          <p:cNvPr id="173" name="TextShape 1"/>
          <p:cNvSpPr txBox="1"/>
          <p:nvPr/>
        </p:nvSpPr>
        <p:spPr>
          <a:xfrm>
            <a:off x="1598040" y="3357720"/>
            <a:ext cx="5100840" cy="229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2600">
              <a:lnSpc>
                <a:spcPct val="114000"/>
              </a:lnSpc>
            </a:pPr>
            <a:r>
              <a:rPr lang="ru-RU" sz="6600" b="0" strike="noStrike" spc="137">
                <a:solidFill>
                  <a:srgbClr val="404040"/>
                </a:solidFill>
                <a:latin typeface="Arial"/>
              </a:rPr>
              <a:t>Все</a:t>
            </a:r>
            <a:r>
              <a:rPr lang="ru-RU" sz="6600" b="0" strike="noStrike" spc="-117">
                <a:solidFill>
                  <a:srgbClr val="404040"/>
                </a:solidFill>
                <a:latin typeface="Arial"/>
              </a:rPr>
              <a:t> </a:t>
            </a:r>
            <a:r>
              <a:rPr lang="ru-RU" sz="6600" b="0" strike="noStrike" spc="111">
                <a:solidFill>
                  <a:srgbClr val="404040"/>
                </a:solidFill>
                <a:latin typeface="Arial"/>
              </a:rPr>
              <a:t>лучшее  </a:t>
            </a:r>
            <a:r>
              <a:rPr lang="ru-RU" sz="6600" b="0" strike="noStrike" spc="168">
                <a:solidFill>
                  <a:srgbClr val="404040"/>
                </a:solidFill>
                <a:latin typeface="Arial"/>
              </a:rPr>
              <a:t>в</a:t>
            </a:r>
            <a:r>
              <a:rPr lang="ru-RU" sz="6600" b="0" strike="noStrike" spc="128">
                <a:solidFill>
                  <a:srgbClr val="404040"/>
                </a:solidFill>
                <a:latin typeface="Arial"/>
              </a:rPr>
              <a:t> </a:t>
            </a:r>
            <a:r>
              <a:rPr lang="ru-RU" sz="6600" b="0" strike="noStrike" spc="222">
                <a:solidFill>
                  <a:srgbClr val="404040"/>
                </a:solidFill>
                <a:latin typeface="Arial"/>
              </a:rPr>
              <a:t>одном</a:t>
            </a:r>
            <a:endParaRPr lang="ru-RU" sz="6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1611000" y="6962400"/>
            <a:ext cx="2512800" cy="360"/>
          </a:xfrm>
          <a:custGeom>
            <a:avLst/>
            <a:gdLst/>
            <a:ahLst/>
            <a:cxnLst/>
            <a:rect l="l" t="t" r="r" b="b"/>
            <a:pathLst>
              <a:path w="2513329">
                <a:moveTo>
                  <a:pt x="0" y="0"/>
                </a:moveTo>
                <a:lnTo>
                  <a:pt x="2513012" y="0"/>
                </a:lnTo>
              </a:path>
            </a:pathLst>
          </a:custGeom>
          <a:noFill/>
          <a:ln w="52200">
            <a:solidFill>
              <a:srgbClr val="52B54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Изображение 2"/>
          <p:cNvPicPr/>
          <p:nvPr/>
        </p:nvPicPr>
        <p:blipFill>
          <a:blip r:embed="rId2"/>
          <a:stretch/>
        </p:blipFill>
        <p:spPr>
          <a:xfrm>
            <a:off x="0" y="2160"/>
            <a:ext cx="20103840" cy="11306880"/>
          </a:xfrm>
          <a:prstGeom prst="rect">
            <a:avLst/>
          </a:prstGeom>
          <a:ln>
            <a:noFill/>
          </a:ln>
        </p:spPr>
      </p:pic>
      <p:sp>
        <p:nvSpPr>
          <p:cNvPr id="176" name="TextShape 1"/>
          <p:cNvSpPr txBox="1"/>
          <p:nvPr/>
        </p:nvSpPr>
        <p:spPr>
          <a:xfrm>
            <a:off x="1641960" y="4201920"/>
            <a:ext cx="6581160" cy="229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2600">
              <a:lnSpc>
                <a:spcPct val="114000"/>
              </a:lnSpc>
            </a:pPr>
            <a:r>
              <a:rPr lang="ru-RU" sz="6600" b="0" strike="noStrike" spc="412">
                <a:solidFill>
                  <a:srgbClr val="FFFFFF"/>
                </a:solidFill>
                <a:latin typeface="Arial"/>
              </a:rPr>
              <a:t>Yummy </a:t>
            </a:r>
            <a:r>
              <a:rPr lang="ru-RU" sz="6600" b="0" strike="noStrike" spc="358">
                <a:solidFill>
                  <a:srgbClr val="FFFFFF"/>
                </a:solidFill>
                <a:latin typeface="Arial"/>
              </a:rPr>
              <a:t>Vits </a:t>
            </a:r>
            <a:r>
              <a:rPr lang="ru-RU" sz="6600" b="0" strike="noStrike" spc="324">
                <a:solidFill>
                  <a:srgbClr val="FFFFFF"/>
                </a:solidFill>
                <a:latin typeface="Arial"/>
              </a:rPr>
              <a:t>—  </a:t>
            </a:r>
            <a:r>
              <a:rPr lang="ru-RU" sz="6600" b="0" strike="noStrike" spc="180">
                <a:solidFill>
                  <a:srgbClr val="FFFFFF"/>
                </a:solidFill>
                <a:latin typeface="Arial"/>
              </a:rPr>
              <a:t>и </a:t>
            </a:r>
            <a:r>
              <a:rPr lang="ru-RU" sz="6600" b="0" strike="noStrike" spc="188">
                <a:solidFill>
                  <a:srgbClr val="FFFFFF"/>
                </a:solidFill>
                <a:latin typeface="Arial"/>
              </a:rPr>
              <a:t>ты</a:t>
            </a:r>
            <a:r>
              <a:rPr lang="ru-RU" sz="6600" b="0" strike="noStrike" spc="-69">
                <a:solidFill>
                  <a:srgbClr val="FFFFFF"/>
                </a:solidFill>
                <a:latin typeface="Arial"/>
              </a:rPr>
              <a:t> </a:t>
            </a:r>
            <a:r>
              <a:rPr lang="ru-RU" sz="6600" b="0" strike="noStrike" spc="154">
                <a:solidFill>
                  <a:srgbClr val="FFFFFF"/>
                </a:solidFill>
                <a:latin typeface="Arial"/>
              </a:rPr>
              <a:t>активен!</a:t>
            </a:r>
            <a:endParaRPr lang="ru-RU" sz="6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Изображение 2"/>
          <p:cNvPicPr/>
          <p:nvPr/>
        </p:nvPicPr>
        <p:blipFill>
          <a:blip r:embed="rId3"/>
          <a:stretch/>
        </p:blipFill>
        <p:spPr>
          <a:xfrm>
            <a:off x="0" y="0"/>
            <a:ext cx="20103840" cy="11306880"/>
          </a:xfrm>
          <a:prstGeom prst="rect">
            <a:avLst/>
          </a:prstGeom>
          <a:ln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1627200" y="8833680"/>
            <a:ext cx="7433640" cy="94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ts val="7410"/>
              </a:lnSpc>
            </a:pPr>
            <a:r>
              <a:rPr lang="ru-RU" sz="6600" b="0" strike="noStrike" spc="313">
                <a:solidFill>
                  <a:srgbClr val="FFFFFF"/>
                </a:solidFill>
                <a:latin typeface="Arial"/>
              </a:rPr>
              <a:t>Растем </a:t>
            </a:r>
            <a:r>
              <a:rPr lang="ru-RU" sz="6600" b="0" strike="noStrike" spc="253">
                <a:solidFill>
                  <a:srgbClr val="FFFFFF"/>
                </a:solidFill>
                <a:latin typeface="Arial"/>
              </a:rPr>
              <a:t>на</a:t>
            </a:r>
            <a:r>
              <a:rPr lang="ru-RU" sz="6600" b="0" strike="noStrike" spc="667">
                <a:solidFill>
                  <a:srgbClr val="FFFFFF"/>
                </a:solidFill>
                <a:latin typeface="Arial"/>
              </a:rPr>
              <a:t> </a:t>
            </a:r>
            <a:r>
              <a:rPr lang="ru-RU" sz="6600" b="0" strike="noStrike" spc="279">
                <a:solidFill>
                  <a:srgbClr val="FFFFFF"/>
                </a:solidFill>
                <a:latin typeface="Arial"/>
              </a:rPr>
              <a:t>бегу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Изображение 1"/>
          <p:cNvPicPr/>
          <p:nvPr/>
        </p:nvPicPr>
        <p:blipFill>
          <a:blip r:embed="rId2"/>
          <a:stretch/>
        </p:blipFill>
        <p:spPr>
          <a:xfrm>
            <a:off x="0" y="0"/>
            <a:ext cx="20100600" cy="11309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Изображение 3"/>
          <p:cNvPicPr/>
          <p:nvPr/>
        </p:nvPicPr>
        <p:blipFill>
          <a:blip r:embed="rId3"/>
          <a:stretch/>
        </p:blipFill>
        <p:spPr>
          <a:xfrm>
            <a:off x="0" y="0"/>
            <a:ext cx="20103840" cy="11306880"/>
          </a:xfrm>
          <a:prstGeom prst="rect">
            <a:avLst/>
          </a:prstGeom>
          <a:ln>
            <a:noFill/>
          </a:ln>
        </p:spPr>
      </p:pic>
      <p:sp>
        <p:nvSpPr>
          <p:cNvPr id="133" name="TextShape 1"/>
          <p:cNvSpPr txBox="1"/>
          <p:nvPr/>
        </p:nvSpPr>
        <p:spPr>
          <a:xfrm>
            <a:off x="1665000" y="3357720"/>
            <a:ext cx="5110200" cy="229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2600">
              <a:lnSpc>
                <a:spcPct val="114000"/>
              </a:lnSpc>
            </a:pPr>
            <a:r>
              <a:rPr lang="ru-RU" sz="6600" b="0" strike="noStrike" spc="242">
                <a:solidFill>
                  <a:srgbClr val="FFFFFF"/>
                </a:solidFill>
                <a:latin typeface="Arial"/>
              </a:rPr>
              <a:t>По</a:t>
            </a:r>
            <a:r>
              <a:rPr lang="ru-RU" sz="6600" b="0" strike="noStrike" spc="293">
                <a:solidFill>
                  <a:srgbClr val="FFFFFF"/>
                </a:solidFill>
                <a:latin typeface="Arial"/>
              </a:rPr>
              <a:t>к</a:t>
            </a:r>
            <a:r>
              <a:rPr lang="ru-RU" sz="6600" b="0" strike="noStrike" spc="83">
                <a:solidFill>
                  <a:srgbClr val="FFFFFF"/>
                </a:solidFill>
                <a:latin typeface="Arial"/>
              </a:rPr>
              <a:t>о</a:t>
            </a:r>
            <a:r>
              <a:rPr lang="ru-RU" sz="6600" b="0" strike="noStrike" spc="222">
                <a:solidFill>
                  <a:srgbClr val="FFFFFF"/>
                </a:solidFill>
                <a:latin typeface="Arial"/>
              </a:rPr>
              <a:t>ление  </a:t>
            </a:r>
            <a:r>
              <a:rPr lang="ru-RU" sz="6600" b="0" strike="noStrike" spc="199">
                <a:solidFill>
                  <a:srgbClr val="FFFFFF"/>
                </a:solidFill>
                <a:latin typeface="Arial"/>
              </a:rPr>
              <a:t>фастфуда</a:t>
            </a:r>
            <a:endParaRPr lang="ru-RU" sz="6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1677600" y="7540560"/>
            <a:ext cx="2512800" cy="360"/>
          </a:xfrm>
          <a:custGeom>
            <a:avLst/>
            <a:gdLst/>
            <a:ahLst/>
            <a:cxnLst/>
            <a:rect l="l" t="t" r="r" b="b"/>
            <a:pathLst>
              <a:path w="2513329">
                <a:moveTo>
                  <a:pt x="0" y="0"/>
                </a:moveTo>
                <a:lnTo>
                  <a:pt x="2513012" y="0"/>
                </a:lnTo>
              </a:path>
            </a:pathLst>
          </a:custGeom>
          <a:noFill/>
          <a:ln w="52200">
            <a:solidFill>
              <a:srgbClr val="E6E7E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Изображение 3"/>
          <p:cNvPicPr/>
          <p:nvPr/>
        </p:nvPicPr>
        <p:blipFill>
          <a:blip r:embed="rId3"/>
          <a:stretch/>
        </p:blipFill>
        <p:spPr>
          <a:xfrm>
            <a:off x="0" y="0"/>
            <a:ext cx="20103840" cy="11308320"/>
          </a:xfrm>
          <a:prstGeom prst="rect">
            <a:avLst/>
          </a:prstGeom>
          <a:ln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1060560" y="5450040"/>
            <a:ext cx="6400440" cy="301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6600" b="0" strike="noStrike" spc="299">
                <a:solidFill>
                  <a:srgbClr val="404040"/>
                </a:solidFill>
                <a:latin typeface="Arial"/>
              </a:rPr>
              <a:t>Витаминно-  минеральная</a:t>
            </a:r>
            <a:endParaRPr lang="ru-RU" sz="6600" b="0" strike="noStrike" spc="-1">
              <a:latin typeface="Arial"/>
            </a:endParaRPr>
          </a:p>
          <a:p>
            <a:pPr marL="12600" algn="just">
              <a:lnSpc>
                <a:spcPct val="100000"/>
              </a:lnSpc>
            </a:pPr>
            <a:r>
              <a:rPr lang="ru-RU" sz="6600" b="0" strike="noStrike" spc="299">
                <a:solidFill>
                  <a:srgbClr val="404040"/>
                </a:solidFill>
                <a:latin typeface="Arial"/>
              </a:rPr>
              <a:t>помощь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Изображение 3"/>
          <p:cNvPicPr/>
          <p:nvPr/>
        </p:nvPicPr>
        <p:blipFill>
          <a:blip r:embed="rId3"/>
          <a:stretch/>
        </p:blipFill>
        <p:spPr>
          <a:xfrm>
            <a:off x="0" y="0"/>
            <a:ext cx="20103840" cy="1130544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1637280" y="7053840"/>
            <a:ext cx="4452120" cy="100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6600" b="0" strike="noStrike" spc="318">
                <a:solidFill>
                  <a:srgbClr val="FFFFFF"/>
                </a:solidFill>
                <a:latin typeface="Arial"/>
              </a:rPr>
              <a:t>Витамин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Изображение 3"/>
          <p:cNvPicPr/>
          <p:nvPr/>
        </p:nvPicPr>
        <p:blipFill>
          <a:blip r:embed="rId3"/>
          <a:stretch/>
        </p:blipFill>
        <p:spPr>
          <a:xfrm>
            <a:off x="7560" y="0"/>
            <a:ext cx="20096280" cy="1130904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1637280" y="7053840"/>
            <a:ext cx="4528440" cy="100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6600" b="0" strike="noStrike" spc="318">
                <a:solidFill>
                  <a:srgbClr val="FFFFFF"/>
                </a:solidFill>
                <a:latin typeface="Arial"/>
              </a:rPr>
              <a:t>Витамин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Изображение 2"/>
          <p:cNvPicPr/>
          <p:nvPr/>
        </p:nvPicPr>
        <p:blipFill>
          <a:blip r:embed="rId3"/>
          <a:stretch/>
        </p:blipFill>
        <p:spPr>
          <a:xfrm>
            <a:off x="0" y="0"/>
            <a:ext cx="20101320" cy="11309040"/>
          </a:xfrm>
          <a:prstGeom prst="rect">
            <a:avLst/>
          </a:prstGeom>
          <a:ln>
            <a:noFill/>
          </a:ln>
        </p:spPr>
      </p:pic>
      <p:sp>
        <p:nvSpPr>
          <p:cNvPr id="142" name="CustomShape 1"/>
          <p:cNvSpPr/>
          <p:nvPr/>
        </p:nvSpPr>
        <p:spPr>
          <a:xfrm>
            <a:off x="1637280" y="7053840"/>
            <a:ext cx="4147200" cy="100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6600" b="0" strike="noStrike" spc="318">
                <a:solidFill>
                  <a:srgbClr val="FFFFFF"/>
                </a:solidFill>
                <a:latin typeface="Arial"/>
              </a:rPr>
              <a:t>Витамин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Изображение 2"/>
          <p:cNvPicPr/>
          <p:nvPr/>
        </p:nvPicPr>
        <p:blipFill>
          <a:blip r:embed="rId3"/>
          <a:stretch/>
        </p:blipFill>
        <p:spPr>
          <a:xfrm>
            <a:off x="2520" y="0"/>
            <a:ext cx="20101320" cy="1130904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1637280" y="7053840"/>
            <a:ext cx="4223520" cy="100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ru-RU" sz="6600" b="0" strike="noStrike" spc="318">
                <a:solidFill>
                  <a:srgbClr val="FFFFFF"/>
                </a:solidFill>
                <a:latin typeface="Arial"/>
              </a:rPr>
              <a:t>Витамин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Изображение 3"/>
          <p:cNvPicPr/>
          <p:nvPr/>
        </p:nvPicPr>
        <p:blipFill>
          <a:blip r:embed="rId3"/>
          <a:stretch/>
        </p:blipFill>
        <p:spPr>
          <a:xfrm>
            <a:off x="0" y="0"/>
            <a:ext cx="20096280" cy="11309040"/>
          </a:xfrm>
          <a:prstGeom prst="rect">
            <a:avLst/>
          </a:prstGeom>
          <a:ln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1568880" y="6873480"/>
            <a:ext cx="4748760" cy="209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4000"/>
              </a:lnSpc>
            </a:pPr>
            <a:r>
              <a:rPr lang="ru-RU" sz="6600" b="0" strike="noStrike" spc="406">
                <a:solidFill>
                  <a:srgbClr val="FFFFFF"/>
                </a:solidFill>
                <a:latin typeface="Arial"/>
              </a:rPr>
              <a:t>Ф</a:t>
            </a:r>
            <a:r>
              <a:rPr lang="ru-RU" sz="6600" b="0" strike="noStrike" spc="194">
                <a:solidFill>
                  <a:srgbClr val="FFFFFF"/>
                </a:solidFill>
                <a:latin typeface="Arial"/>
              </a:rPr>
              <a:t>о</a:t>
            </a:r>
            <a:r>
              <a:rPr lang="ru-RU" sz="6600" b="0" strike="noStrike" spc="347">
                <a:solidFill>
                  <a:srgbClr val="FFFFFF"/>
                </a:solidFill>
                <a:latin typeface="Arial"/>
              </a:rPr>
              <a:t>лие</a:t>
            </a:r>
            <a:r>
              <a:rPr lang="ru-RU" sz="6600" b="0" strike="noStrike" spc="259">
                <a:solidFill>
                  <a:srgbClr val="FFFFFF"/>
                </a:solidFill>
                <a:latin typeface="Arial"/>
              </a:rPr>
              <a:t>в</a:t>
            </a:r>
            <a:r>
              <a:rPr lang="ru-RU" sz="6600" b="0" strike="noStrike" spc="299">
                <a:solidFill>
                  <a:srgbClr val="FFFFFF"/>
                </a:solidFill>
                <a:latin typeface="Arial"/>
              </a:rPr>
              <a:t>ая  </a:t>
            </a:r>
            <a:r>
              <a:rPr lang="ru-RU" sz="6600" b="0" strike="noStrike" spc="287">
                <a:solidFill>
                  <a:srgbClr val="FFFFFF"/>
                </a:solidFill>
                <a:latin typeface="Arial"/>
              </a:rPr>
              <a:t>кислота</a:t>
            </a:r>
            <a:endParaRPr lang="ru-RU" sz="6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1362</Words>
  <Application>Microsoft Office PowerPoint</Application>
  <PresentationFormat>Произвольный</PresentationFormat>
  <Paragraphs>92</Paragraphs>
  <Slides>20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Yummy VitsRGBtext</dc:title>
  <dc:creator>Костина Ольга</dc:creator>
  <cp:lastModifiedBy>Admin</cp:lastModifiedBy>
  <cp:revision>25</cp:revision>
  <dcterms:created xsi:type="dcterms:W3CDTF">2016-12-01T16:17:13Z</dcterms:created>
  <dcterms:modified xsi:type="dcterms:W3CDTF">2021-04-19T06:33:44Z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reated">
    <vt:filetime>2016-11-30T21:00:00Z</vt:filetime>
  </property>
  <property fmtid="{D5CDD505-2E9C-101B-9397-08002B2CF9AE}" pid="4" name="Creator">
    <vt:lpwstr>Adobe Illustrator CC 2017 (Macintosh)</vt:lpwstr>
  </property>
  <property fmtid="{D5CDD505-2E9C-101B-9397-08002B2CF9AE}" pid="5" name="HiddenSlides">
    <vt:i4>0</vt:i4>
  </property>
  <property fmtid="{D5CDD505-2E9C-101B-9397-08002B2CF9AE}" pid="6" name="HyperlinksChanged">
    <vt:bool>false</vt:bool>
  </property>
  <property fmtid="{D5CDD505-2E9C-101B-9397-08002B2CF9AE}" pid="7" name="LastSaved">
    <vt:filetime>2016-11-30T21:00:00Z</vt:filetime>
  </property>
  <property fmtid="{D5CDD505-2E9C-101B-9397-08002B2CF9AE}" pid="8" name="LinksUpToDate">
    <vt:bool>false</vt:bool>
  </property>
  <property fmtid="{D5CDD505-2E9C-101B-9397-08002B2CF9AE}" pid="9" name="MMClips">
    <vt:i4>0</vt:i4>
  </property>
  <property fmtid="{D5CDD505-2E9C-101B-9397-08002B2CF9AE}" pid="10" name="Notes">
    <vt:i4>19</vt:i4>
  </property>
  <property fmtid="{D5CDD505-2E9C-101B-9397-08002B2CF9AE}" pid="11" name="PresentationFormat">
    <vt:lpwstr>Произвольный</vt:lpwstr>
  </property>
  <property fmtid="{D5CDD505-2E9C-101B-9397-08002B2CF9AE}" pid="12" name="ScaleCrop">
    <vt:bool>false</vt:bool>
  </property>
  <property fmtid="{D5CDD505-2E9C-101B-9397-08002B2CF9AE}" pid="13" name="ShareDoc">
    <vt:bool>false</vt:bool>
  </property>
  <property fmtid="{D5CDD505-2E9C-101B-9397-08002B2CF9AE}" pid="14" name="Slides">
    <vt:i4>21</vt:i4>
  </property>
</Properties>
</file>