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3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522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5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6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6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6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B0CF94A-F40C-4A37-870C-1CC1F7B14B25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203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9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D50D0F2-C9B6-48C2-907B-1F890D6B5A36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Исследования подтверждают, что употребление клетчатки (рекомендуемая норма составляет 20 г в день) приводит к снижению риска развития многих заболеваний и продлевает жизнь. 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При потреблении более 25 грамм клетчатки в день риск преждевременной смерти снижается на 22%, риск сердечно-сосудистых, инфекционных и респираторных заболеваний снижается от 24% до 56%.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Диета с высоким содержанием пищевых волокон у лиц с болезнью Крона (воспалительное заболевание желудочно-кишечного тракта) заметно улучшает качество их жизни.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Анализ 23 научных  международных исследований, проходивших с 1966 по 2014 гг, показал, что повышенное потребление продуктов, богатых клетчаткой, помогает снизить риск развития сахарного диабета 2-го типа.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Согласно British Medical Journal каждые 10 грамм клетчатки снижают риск рака толстой кишки на 10%.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</p:txBody>
      </p:sp>
      <p:sp>
        <p:nvSpPr>
          <p:cNvPr id="42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957DD56-CAD5-43BC-8BDA-C210D516B546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42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Потребление клетчатки помогает наладить работу кишечника. Таким образом, она способствует выведению тяжелых металлов, радионуклидов, токсических веществ, накопление которых в организме становится причиной различных проблем. 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t/>
            </a:r>
            <a:br/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Дело в том, что токсины приводят к обменным нарушениям, и это, прежде всего, отражается на состоянии кожи. Цвет лица становится нездоровым, возникает сухость, воспаления, высыпания и зуд. 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Любая эффективная бьюти-диета основана на повышенном потреблении пищевых волокон. Кроме того, богатая клетчаткой пища – овощи, цельные злаки, фрукты, ягоды – обычно насыщена витаминами и антиоксидантами, помогающими сохранить молодость.</a:t>
            </a:r>
            <a:r>
              <a:t/>
            </a:r>
            <a:br/>
            <a:endParaRPr lang="ru-RU" sz="1200" b="0" strike="noStrike" spc="-1">
              <a:latin typeface="Arial"/>
            </a:endParaRPr>
          </a:p>
        </p:txBody>
      </p:sp>
      <p:sp>
        <p:nvSpPr>
          <p:cNvPr id="42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329DF38-4489-402A-8613-3A47974B01E1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Многочисленные исследования, проведенные в Европе, Америке, Канаде и других странах, убедительно демонстрируют: достаточное потребление клетчатки помогает предотвратить ожирение.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К примеру, при так называемой средиземноморской диете, богатой фруктами, овощами и нерафинированными злаками, риск ожирения в целом снижается на 51%, а риск развития висцерального ожирения – на 59%.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Почему клетчатка помогает похудеть (или не полнеть)?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Она обеспечивает нормальную работу кишечника и его регулярное опорожнение.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Кроме того, растворимая клетчатка при контакте с жидкостью превращается в гель и заполняет желудок, поддерживая ощущение сытости – без потребления лишних калорий. Именно этот эффект часто лежит в основе продуктов для поддержания стройности или снижения веса.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Важно не забывать пить воду!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В общем, какие бы цели вы не ставили – снижение веса или профилактика заболеваний, без клетчатки не обойтись. 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t/>
            </a:r>
            <a:br/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</p:txBody>
      </p:sp>
      <p:sp>
        <p:nvSpPr>
          <p:cNvPr id="43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8A66B45-7EE2-4DC6-8F4F-8E7EA21F27A3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43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1AD94F3-4423-42CC-8B16-7851D44162D6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43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Хай-Файбер – это оптимальное количество и соотношение </a:t>
            </a:r>
            <a:r>
              <a:rPr lang="ru-RU" sz="1200" b="0" u="sng" strike="noStrike" spc="-1">
                <a:solidFill>
                  <a:srgbClr val="000000"/>
                </a:solidFill>
                <a:uFillTx/>
                <a:latin typeface="+mn-lt"/>
                <a:ea typeface="+mn-ea"/>
              </a:rPr>
              <a:t>двух видов клетчатки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, а также – дополнительные активные компоненты, которые снабжают нас ферментами, аминокислотами, минералами и витаминами. </a:t>
            </a: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Уникальное преимущество продукта: </a:t>
            </a:r>
            <a:r>
              <a:rPr lang="ru-RU" sz="1200" b="0" u="sng" strike="noStrike" spc="-1">
                <a:solidFill>
                  <a:srgbClr val="000000"/>
                </a:solidFill>
                <a:uFillTx/>
                <a:latin typeface="+mn-lt"/>
                <a:ea typeface="+mn-ea"/>
              </a:rPr>
              <a:t>в его состав включены гель алоэ вера и аминокислота глутамин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, которые доказали свою эффективность в восстановлении и нормализации функций кишечника. </a:t>
            </a: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</p:txBody>
      </p:sp>
      <p:sp>
        <p:nvSpPr>
          <p:cNvPr id="43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B43BDCB-62F7-4663-9B3E-95968CE50096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43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Растворимая клетчатка способна впитывать большое количество воды, образуя гелеобразную массу. </a:t>
            </a:r>
            <a:r>
              <a:t/>
            </a:r>
            <a:br/>
            <a:r>
              <a:t/>
            </a:r>
            <a:br/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Эта масса, с одной стороны, защищает слизистые желудка и кишечника, а с другой – облегчает выведение токсинов и шлаков из организма. Кроме того, заполняя желудок, она дает ощущение сытости. Это помогает нам не переедать и следовательно – не набирать лишний вес.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</p:txBody>
      </p:sp>
      <p:sp>
        <p:nvSpPr>
          <p:cNvPr id="44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E410F8D-3002-42B7-8D56-AE6C4BC4A32F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15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Яблочная клетчатка 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создает ощущение сытости, естественным образом снижает аппетит и улучшает процесс пищеварения. Ее регулярный прием помогает нормализовать уровень холестерина и положительно сказывается на состоянии кишечной микрофлоры и функционировании кишечника в целом. 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Яблочный пектин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 очень важен для стабилизации обмена веществ. Он снижает уровень холестерина в организме, улучшает периферическое кровообращение и перистальтику кишечника. Самое ценное в яблочном пектине – его способность бережно и эффективно очищать организм от вредных веществ (при этом не нарушая баланс микрофлоры). Пектин иногда называют санитаром человеческого организма за его уникальную способность выводить радионуклиды, тяжелые металлы, пестициды и другие вредные вещества.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</p:txBody>
      </p:sp>
      <p:sp>
        <p:nvSpPr>
          <p:cNvPr id="44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5958E2C-88CA-432D-8C06-AC5B59FCE4FC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16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Инулин 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– углевод, который содержится в корнях и клубнях некоторых растений. В Хай-Файбере использован инулин из корня цикория. </a:t>
            </a: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Инулин – это питательная среда для здоровой микрофлоры кишечника.</a:t>
            </a: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Он улучшает углеводный и липидный метаболизм, нормализует уровень сахара в крови, активирует процесс сжигания жира и предотвращает образование атеросклеротических бляшек.</a:t>
            </a: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Инулин способствует очищению организма от шлаков и токсинов, благотворно воздействует на состояние печени.</a:t>
            </a: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</p:txBody>
      </p:sp>
      <p:sp>
        <p:nvSpPr>
          <p:cNvPr id="44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6EF5F7B-44D5-4B99-BD57-2325A6437664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17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Глюкоманнан 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–</a:t>
            </a: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растворимое растительное волокно из клубней японского растения конжак. </a:t>
            </a:r>
            <a:r>
              <a:t/>
            </a:r>
            <a:br/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Как и другие виды клетчатки, глюкоманнан адсорбирует часть жира и замедляет процесс его всасывания в кишечнике, помогая избавиться от лишнего веса.  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Доктор Оз, ведущий популярных телешоу о похудении с помощью натуральных средств и БАД, утверждает, что глюкоманнан – один из лучших способов контролировать аппетит. Он дарит длительное чувство сытости, мягко подавляет чувство голода и снижает потребление калорий. 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Кроме того, этот вид растворимой клетчатки помогает контролировать уровень сахара в крови.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Пищевые волокна глюкоманнана могут вбирать в себя жидкости до 200 раз больше собственного веса, поэтому при употреблении этого вида клетчатки обязательно нужно побольше пить!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</p:txBody>
      </p:sp>
      <p:sp>
        <p:nvSpPr>
          <p:cNvPr id="44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2366C60-1680-436D-A4C3-29A9B5A2D100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18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Нерастворимая клетчатка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 (целлюлоза, рисовые отруби) активирует перистальтику кишечника и ускоряет продвижение пищи по пищеварительному тракту. Нерастворимая клетчатка не переваривается организмом, но ее грубые волокна, словно щетка, очищают стенки кишечника. В результате такой уборки улучшаются обменные процессы и усвоение витаминов, минералов и других полезных веществ.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В составе продукта Хай-Файбер нерастворимая клетчатка представлена рисовыми отрубями и целлюлозой.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Рисовые отруби 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(фрагменты оболочек рисовых зерен) помогают организму очищаться от ненужного и вредного «мусора», действуя, как мягкая метелка. Они также богаты полезными веществами: витаминами группы В, Е, К. В рисовых отрубях есть железо, натрий, селен, цинк, магний, холин и другие важные для человека минералы. 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Отруби адсорбируют токсины и лишний холестерин, улучшают пищеварение и очищают желудок и кишечник, одновременно создавая благоприятную почву для развития и размножения здоровой микрофлоры.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Целлюлоза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 впитывает воду, облегчая работу толстой кишки. Она придает объем продуктам жизнедеятельности и ускоряет их продвижение по толстому кишечнику. Это предотвращает возникновение запоров, а также способствует профилактике колитов и геморроя.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</p:txBody>
      </p:sp>
      <p:sp>
        <p:nvSpPr>
          <p:cNvPr id="45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E8D1CB5-6CAE-4AD1-AD34-258F1E099CDB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19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40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88D0EA0-9729-45E4-ADFA-C88213211FA3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45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Глутамин – 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условно незаменимая аминокислота, которая не только участвует в синтезе белка, но и абсолютно необходима для поддержания и восстановления структуры и функции кишечника, особенно при состояниях, когда происходит повреждение слизистой оболочки («синдром раздраженного кишечника»). </a:t>
            </a: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Типичные симптомы этого синдрома – боль в животе, вздутие, проблемы со стулом. </a:t>
            </a: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endParaRPr lang="ru-RU" sz="1200" b="0" strike="noStrike" spc="-1">
              <a:latin typeface="Arial"/>
            </a:endParaRPr>
          </a:p>
        </p:txBody>
      </p:sp>
      <p:sp>
        <p:nvSpPr>
          <p:cNvPr id="45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135DC29-A413-4ED2-8E84-45BE9106B742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20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Алоэ с давних пор известен своими целебными свойствами.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Он активирует работу иммунной системы, помогает справиться с воспалительными процессами. 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В нем содержатся особые биологически активные вещества – антрахиноны, которые оказывают мягкое слабительное действие и способствуют выведению токсинов. 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Гель алоэ обладает обволакивающими свойствами и способен защищать слизистые желудочно-кишечного тракта от раздражения.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Регулярный прием геля алоэ вера улучшает моторику кишечника, способствует росту полезной кишечной микрофлоры. 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</p:txBody>
      </p:sp>
      <p:sp>
        <p:nvSpPr>
          <p:cNvPr id="45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C14A39A-87E1-4B12-887A-04B78D0DFFAF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21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4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Ягоды асаи пользуются репутацией «суперфуда», помогающего сохранять молодость и предотвращать проблемы с сердечно-сосудистой системой. 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Им иногда приписывают почти чудодейственные свойства, хотя на самом деле секрет их полезности – в уникальном наборе антиоксидантов. Ягоды асаи сегодня набирают популярность в качестве активного компонента для поддержания здорового веса и омоложения организма. 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</p:txBody>
      </p:sp>
      <p:sp>
        <p:nvSpPr>
          <p:cNvPr id="46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62E1022-06F0-45C6-AAF4-D4A1A3073A70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22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Слива богата пищевыми волокнами, калием и фосфором; также она содержит кальций, магний, железо и (в меньших количествах) бор, марганец, медь, цинк, никель и хром. В сливе есть пектиновые, дубильные, азотистые вещества и органические кислоты (яблочная, лимонная, щавелевая).  </a:t>
            </a: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Она обладает мягким слабительным действием и поэтому рекомендуется при запоре и атонии кишечника. Слива благотворно влияет на состояние печени, способствует нормализации уровня холестерина, ускоряет выведение из организма избытка воды и поваренной соли. Благодаря содержанию пектина она помогает очистить организм от радиоактивных веществ. </a:t>
            </a: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</p:txBody>
      </p:sp>
      <p:sp>
        <p:nvSpPr>
          <p:cNvPr id="46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A8AB58D-853A-4CD1-8135-BE8E59D5E626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23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46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В Хай-Файбере использованы натуральные ароматизаторы из ягод и подсластитель из экстракта стевии.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</p:txBody>
      </p:sp>
      <p:sp>
        <p:nvSpPr>
          <p:cNvPr id="46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3C7ABEE-A0E0-4188-9676-A617295AF024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24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46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47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B73DD88-2EEE-417D-96C5-E5DE0B05B76A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25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47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Калорийность 1 порции Хай-Файбера – всего 25 кКал.</a:t>
            </a: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Большой плюс для тех, кто следит за весом.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7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AD665C6-7200-425F-9D4D-AB99DFAF18E9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26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47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Хай-Файбер идеально подходит для программы Coral Detox в качестве компонента эубиотического ужина. </a:t>
            </a:r>
          </a:p>
          <a:p>
            <a:pPr marL="216000" indent="-216000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Myriad Pro"/>
              </a:rPr>
              <a:t>За 1 час до сна для создания благоприятных условий роста лакто- и бифидобактерий рекомендованы любые</a:t>
            </a:r>
            <a:r>
              <a:rPr lang="ru-RU" sz="2000" b="0" strike="noStrike" spc="-1">
                <a:solidFill>
                  <a:srgbClr val="000000"/>
                </a:solidFill>
                <a:latin typeface="Myriad Pro"/>
              </a:rPr>
              <a:t> кисломолочные продукты 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(кефир, йогурт, простокваша, ряженка) или молоко + 1 порция Хай-Файбера.</a:t>
            </a: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</p:txBody>
      </p:sp>
      <p:sp>
        <p:nvSpPr>
          <p:cNvPr id="47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090F2A9-EE4B-41AE-8EDA-78540A6C912C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27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47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1FBCBD9-F642-4B64-B7BD-ABE524FDD073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28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ru-RU" sz="1000" b="0" strike="noStrike" spc="-1">
                <a:latin typeface="Arial"/>
              </a:rPr>
              <a:t>Клетчатка или пищевые волокна – самая грубая и трудноперевариваемая часть растения, представляет собой сплетение растительных волокон, из которых состоят листья зелени и капусты, кожура бобов, фруктов, овощей, оболочка семян и злаков.</a:t>
            </a:r>
          </a:p>
          <a:p>
            <a:pPr marL="216000" indent="-216000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000" b="0" strike="noStrike" spc="-1">
                <a:latin typeface="Arial"/>
              </a:rPr>
              <a:t>Клетчатка – это сложная форма углеводов, расщепить которые наша пищеварительная система не в состоянии. Но при этом клетчатка относится к питательным веществам, которые, подобно воде, витаминам и минеральным солям играют важную роль в жизнедеятельности организма.</a:t>
            </a:r>
          </a:p>
          <a:p>
            <a:pPr marL="216000" indent="-216000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000" b="0" strike="noStrike" spc="-1">
                <a:latin typeface="Arial"/>
              </a:rPr>
              <a:t>Клетчатка сокращает время пребывания пищи в желудочно-кишечном тракте, ускоряет процесс прохождения пищи через органы пищеварения и одновременно способствует очищению организма. </a:t>
            </a:r>
          </a:p>
          <a:p>
            <a:pPr marL="216000" indent="-216000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000" b="0" strike="noStrike" spc="-1">
                <a:latin typeface="Arial"/>
              </a:rPr>
              <a:t>Растительная клетчатка (растительные волокна, пищевые волокна, пребиотики) делится на два вида  – растворимую и нерастворимую. </a:t>
            </a:r>
          </a:p>
          <a:p>
            <a:pPr marL="216000" indent="-216000">
              <a:lnSpc>
                <a:spcPct val="100000"/>
              </a:lnSpc>
            </a:pPr>
            <a:r>
              <a:rPr lang="ru-RU" sz="1000" b="0" strike="noStrike" spc="-1">
                <a:latin typeface="Arial"/>
              </a:rPr>
              <a:t>Нерастворимая (грубая клетчатка) – это оболочка клеточных стенок, образующая  «скелет» растения, а растворимая клетчатка – это «тело» или содержимое клеток растения. В том или ином виде растительная клетчатка присутствует во всех растениях и даже в морских водорослях. </a:t>
            </a:r>
          </a:p>
        </p:txBody>
      </p:sp>
      <p:sp>
        <p:nvSpPr>
          <p:cNvPr id="40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6B613E6-60B0-4E53-974F-694D32CB2ECB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40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+mn-lt"/>
                <a:ea typeface="+mn-ea"/>
              </a:rPr>
              <a:t>Дефицит клетчатки – одна из главных проблем, связанных с рационом современного человека.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+mn-lt"/>
                <a:ea typeface="+mn-ea"/>
              </a:rPr>
              <a:t>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Вообще, рафинированные продукты – это обычно "пустые калории" без питательных веществ. </a:t>
            </a:r>
            <a:r>
              <a:t/>
            </a:r>
            <a:br/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Из-за высокого содержания сахара, соли, жира, глутамата натрия, специй и разнообразных пищевых добавок они воспринимаются как очень аппетитные. Производителю выгодно усиливать вкус и аромат, ведь именно они (а не потенциальная польза для здоровья!) заставляют потребителя тратить деньги, особенно когда он голоден. 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Искусственная еда не просто вкусна, а супервкусна, и человек не может перед ней устоять. Натуральная еда уже кажется ему пресной и скучной.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Неудивительно, что мы переедаем.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Едим мы часто «на ходу» и те же рафинированные продукты, мало потребляем свежих овощей и фруктов, а все больше термически обработанных, которые лишены большинства полезных и нужных веществ.  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Результат предсказуем и очевиден – дефицит витаминов, минералов, пищевых волокон и как следствие этого, лишний вес, высокий уровень сахара, высокий холестерин, проблемы с пищеварением, нарушения обмена веществ, накопление токсинов и шлаков. 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А далее апатия, вялость, проблемы с кожей, пониженный уровень энергии, депрессия, которую мы опять «заедаем» вкусно-бесполезной едой.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Порочный круг.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Результат предсказуем – дефицит витаминов и минералов, лишний вес, высокий уровень сахара, высокий холестерин, проблемы с пищеварением (из-за недостатка клетчатки), нарушения метаболизма, накопление токсинов и шлаков. 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Апатия, вялость, проблемы с кожей, пониженный уровень энергии, депрессия, которую мы заедаем «вкусной» едой.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Порочный круг.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</p:txBody>
      </p:sp>
      <p:sp>
        <p:nvSpPr>
          <p:cNvPr id="40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AF72797-CF90-4C65-83E3-79F7C6CFAC0E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40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Вы не относитесь к любителям фастфуда и следите за качеством продуктов, которые едите? 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Ваш организм все равно может страдать от нехватки пищевых волокон!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Давайте рассмотрим причины. 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</p:txBody>
      </p:sp>
      <p:sp>
        <p:nvSpPr>
          <p:cNvPr id="41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33E4226-175F-49C9-BCAC-D64DA7FD7B5B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ru-RU" sz="1000" b="0" strike="noStrike" spc="-1">
                <a:latin typeface="Arial"/>
              </a:rPr>
              <a:t>1. Рекомендуемая норма потребления овощей или фруктов – около 400 г в день. Это те самые </a:t>
            </a:r>
            <a:r>
              <a:t/>
            </a:r>
            <a:br/>
            <a:r>
              <a:rPr lang="ru-RU" sz="1000" b="0" strike="noStrike" spc="-1">
                <a:latin typeface="Arial"/>
              </a:rPr>
              <a:t>5 порций, о которых нам твердят диетологи. Большинство людей потребляет значительно меньше; некоторые вообще не любят овощи и фрукты.</a:t>
            </a:r>
          </a:p>
          <a:p>
            <a:pPr marL="216000" indent="-216000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+mn-lt"/>
                <a:ea typeface="+mn-ea"/>
              </a:rPr>
              <a:t>2. Качественные фрукты и овощи могут быть доступны не всем, особенно вне сезона.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+mn-lt"/>
                <a:ea typeface="+mn-ea"/>
              </a:rPr>
              <a:t>3. М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ногие люди предпочитают очищать фрукты и овощи от кожуры: кого-то смущает тот факт, что в ней накапливаются вредные вещества, другим она кажется грубой. Между тем, в кожуре, оболочках зерен и других «отходах» содержится рекордное количество клетчатки, необходимой для нормальной работы пищеварения.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4. Отличный источник клетчатки – крупы и злаки, однако каши любят далеко не все. Кто-то переел их в детстве, кто-то просто жалеет времени на готовку и предпочитает кашу или хлопья быстрого приготовления. Но зачастую такой продукт – это полуфабрикат, прошедший многоступенчатую промышленную обработку, в процессе которой были утрачены многие полезные вещества и пищевые волокна.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5. Хотя орехи (грецкие, арахис, миндальные, кешью, фисташки) содержат достаточно большое количество пищевых волокон, они очень калорийны и поэтому не могут выступать в качестве основного источника клетчатки, особенно если вы следите за весом. То же самое касается сухофруктов – в них много не только клетчатки и витаминов, но и сахаров. Из-за того, что высушенные плоды сладки и компактны, их легко переесть.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</p:txBody>
      </p:sp>
      <p:sp>
        <p:nvSpPr>
          <p:cNvPr id="41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2597F28-8A0D-48CB-BE0B-853428899614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Некоторые диеты чреваты дефицитом клетчатки. </a:t>
            </a: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К примеру, поклонники строгих белковых диет (в том числе – модных диет Дюкана и Аткинса) совсем не едят фрукты, зато потребляют много рыбы и мяса, которые не содержат клетчатку. </a:t>
            </a:r>
            <a:r>
              <a:t/>
            </a:r>
            <a:br/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Мясо – довольно тяжелая и медленно усваиваемая пища, и при нерегулярном стуле его непереваренные остатки могут привести к интоксикации организма. </a:t>
            </a:r>
            <a:r>
              <a:t/>
            </a:r>
            <a:br/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Внешне это может проявляться как головная боль и усталость, ухудшение состояния кожи, запоры.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1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4C6D74E-74AB-4966-ADF0-CD33F1F91472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41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Пожилые люди, которым может быть трудно пережевывать фрукты и овощи из-за проблем с зубами, нередко испытывают дефицит клетчатки. 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При этом для них клетчатка особенно важна – с возрастом работа желудочно-кишечного тракта обычно ухудшается и замедляется перистальтика кишечника. Даже люди, которые в молодости могли «гвозди переварить», с возрастом начинают прибегать к ферментам, пробиотикам и слабительным средствам, чтобы избежать проблем с пищеварением.</a:t>
            </a:r>
            <a:r>
              <a:t/>
            </a:r>
            <a:br/>
            <a:endParaRPr lang="ru-RU" sz="1200" b="0" strike="noStrike" spc="-1">
              <a:latin typeface="Arial"/>
            </a:endParaRPr>
          </a:p>
        </p:txBody>
      </p:sp>
      <p:sp>
        <p:nvSpPr>
          <p:cNvPr id="41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D088011-C87E-4677-B456-8613F3D78A4A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Пищевые волокна в рационе не может заменить ни один продукт. </a:t>
            </a: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Клетчатка поддерживает равновесие полезной флоры кишечника, стимулирует моторику пищеварительного тракта, способствует выведению из организма токсинов, плохого холестерина и других продуктов жизнедеятельности, защищает от резких колебаний уровня сахара в крови, помогает контролировать вес. 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</p:txBody>
      </p:sp>
      <p:sp>
        <p:nvSpPr>
          <p:cNvPr id="42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C446F23-14DC-4FEA-86E1-FB12712487A9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10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10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15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15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Raleway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stomShape 1"/>
          <p:cNvSpPr/>
          <p:nvPr/>
        </p:nvSpPr>
        <p:spPr>
          <a:xfrm>
            <a:off x="457200" y="4723920"/>
            <a:ext cx="2133360" cy="27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latin typeface="Calibri Light"/>
              </a:rPr>
              <a:t>www.coral-club.com</a:t>
            </a:r>
            <a:endParaRPr lang="ru-RU" sz="1200" b="0" strike="noStrike" spc="-1">
              <a:latin typeface="Arial"/>
            </a:endParaRPr>
          </a:p>
        </p:txBody>
      </p:sp>
      <p:grpSp>
        <p:nvGrpSpPr>
          <p:cNvPr id="17" name="Group 2"/>
          <p:cNvGrpSpPr/>
          <p:nvPr/>
        </p:nvGrpSpPr>
        <p:grpSpPr>
          <a:xfrm>
            <a:off x="4257720" y="4720320"/>
            <a:ext cx="628200" cy="280440"/>
            <a:chOff x="4257720" y="4720320"/>
            <a:chExt cx="628200" cy="280440"/>
          </a:xfrm>
        </p:grpSpPr>
        <p:sp>
          <p:nvSpPr>
            <p:cNvPr id="2" name="CustomShape 3"/>
            <p:cNvSpPr/>
            <p:nvPr/>
          </p:nvSpPr>
          <p:spPr>
            <a:xfrm>
              <a:off x="4257720" y="4720320"/>
              <a:ext cx="276480" cy="27648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4609440" y="4724280"/>
              <a:ext cx="276480" cy="27648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grpSp>
          <p:nvGrpSpPr>
            <p:cNvPr id="4" name="Group 5"/>
            <p:cNvGrpSpPr/>
            <p:nvPr/>
          </p:nvGrpSpPr>
          <p:grpSpPr>
            <a:xfrm>
              <a:off x="4366800" y="4825080"/>
              <a:ext cx="45720" cy="73440"/>
              <a:chOff x="4366800" y="4825080"/>
              <a:chExt cx="45720" cy="73440"/>
            </a:xfrm>
          </p:grpSpPr>
          <p:sp>
            <p:nvSpPr>
              <p:cNvPr id="5" name="Line 6"/>
              <p:cNvSpPr/>
              <p:nvPr/>
            </p:nvSpPr>
            <p:spPr>
              <a:xfrm flipV="1">
                <a:off x="4366800" y="4825080"/>
                <a:ext cx="45720" cy="38880"/>
              </a:xfrm>
              <a:prstGeom prst="line">
                <a:avLst/>
              </a:prstGeom>
              <a:ln w="936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/>
            </p:style>
          </p:sp>
          <p:sp>
            <p:nvSpPr>
              <p:cNvPr id="6" name="Line 7"/>
              <p:cNvSpPr/>
              <p:nvPr/>
            </p:nvSpPr>
            <p:spPr>
              <a:xfrm>
                <a:off x="4366800" y="4860360"/>
                <a:ext cx="45720" cy="38160"/>
              </a:xfrm>
              <a:prstGeom prst="line">
                <a:avLst/>
              </a:prstGeom>
              <a:ln w="936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/>
            </p:style>
          </p:sp>
        </p:grpSp>
        <p:grpSp>
          <p:nvGrpSpPr>
            <p:cNvPr id="7" name="Group 8"/>
            <p:cNvGrpSpPr/>
            <p:nvPr/>
          </p:nvGrpSpPr>
          <p:grpSpPr>
            <a:xfrm>
              <a:off x="4728600" y="4822920"/>
              <a:ext cx="45720" cy="73440"/>
              <a:chOff x="4728600" y="4822920"/>
              <a:chExt cx="45720" cy="73440"/>
            </a:xfrm>
          </p:grpSpPr>
          <p:sp>
            <p:nvSpPr>
              <p:cNvPr id="8" name="Line 9"/>
              <p:cNvSpPr/>
              <p:nvPr/>
            </p:nvSpPr>
            <p:spPr>
              <a:xfrm flipH="1">
                <a:off x="4728600" y="4857480"/>
                <a:ext cx="45720" cy="38880"/>
              </a:xfrm>
              <a:prstGeom prst="line">
                <a:avLst/>
              </a:prstGeom>
              <a:ln w="936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/>
            </p:style>
          </p:sp>
          <p:sp>
            <p:nvSpPr>
              <p:cNvPr id="9" name="Line 10"/>
              <p:cNvSpPr/>
              <p:nvPr/>
            </p:nvSpPr>
            <p:spPr>
              <a:xfrm flipH="1" flipV="1">
                <a:off x="4728600" y="4822920"/>
                <a:ext cx="45720" cy="38160"/>
              </a:xfrm>
              <a:prstGeom prst="line">
                <a:avLst/>
              </a:prstGeom>
              <a:ln w="936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/>
            </p:style>
          </p:sp>
        </p:grpSp>
      </p:grpSp>
      <p:sp>
        <p:nvSpPr>
          <p:cNvPr id="10" name="Line 11"/>
          <p:cNvSpPr/>
          <p:nvPr/>
        </p:nvSpPr>
        <p:spPr>
          <a:xfrm flipH="1">
            <a:off x="399600" y="561960"/>
            <a:ext cx="8318160" cy="360"/>
          </a:xfrm>
          <a:prstGeom prst="line">
            <a:avLst/>
          </a:prstGeom>
          <a:ln w="9360">
            <a:solidFill>
              <a:srgbClr val="E0E0E0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1" name="Изображение 39"/>
          <p:cNvPicPr/>
          <p:nvPr/>
        </p:nvPicPr>
        <p:blipFill>
          <a:blip r:embed="rId14"/>
          <a:stretch/>
        </p:blipFill>
        <p:spPr>
          <a:xfrm>
            <a:off x="8149320" y="130680"/>
            <a:ext cx="460800" cy="304560"/>
          </a:xfrm>
          <a:prstGeom prst="rect">
            <a:avLst/>
          </a:prstGeom>
          <a:ln>
            <a:noFill/>
          </a:ln>
        </p:spPr>
      </p:pic>
      <p:sp>
        <p:nvSpPr>
          <p:cNvPr id="12" name="PlaceHolder 12"/>
          <p:cNvSpPr>
            <a:spLocks noGrp="1"/>
          </p:cNvSpPr>
          <p:nvPr>
            <p:ph type="dt"/>
          </p:nvPr>
        </p:nvSpPr>
        <p:spPr>
          <a:xfrm>
            <a:off x="457200" y="6250320"/>
            <a:ext cx="2133360" cy="2736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www.bestppt.com</a:t>
            </a:r>
            <a:endParaRPr lang="ru-RU" sz="1800" b="0" strike="noStrike" spc="-1">
              <a:latin typeface="Times New Roman"/>
            </a:endParaRPr>
          </a:p>
        </p:txBody>
      </p:sp>
      <p:sp>
        <p:nvSpPr>
          <p:cNvPr id="13" name="CustomShape 13"/>
          <p:cNvSpPr/>
          <p:nvPr/>
        </p:nvSpPr>
        <p:spPr>
          <a:xfrm>
            <a:off x="0" y="0"/>
            <a:ext cx="9143640" cy="5143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" name="PlaceHolder 1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15" name="PlaceHolder 1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Raleway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Raleway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000000"/>
                </a:solidFill>
                <a:latin typeface="Raleway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000000"/>
                </a:solidFill>
                <a:latin typeface="Raleway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Raleway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Raleway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Raleway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457200" y="4723920"/>
            <a:ext cx="2133360" cy="27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latin typeface="Calibri Light"/>
              </a:rPr>
              <a:t>www.coral-club.com</a:t>
            </a:r>
            <a:endParaRPr lang="ru-RU" sz="1200" b="0" strike="noStrike" spc="-1">
              <a:latin typeface="Arial"/>
            </a:endParaRPr>
          </a:p>
        </p:txBody>
      </p:sp>
      <p:grpSp>
        <p:nvGrpSpPr>
          <p:cNvPr id="53" name="Group 2"/>
          <p:cNvGrpSpPr/>
          <p:nvPr/>
        </p:nvGrpSpPr>
        <p:grpSpPr>
          <a:xfrm>
            <a:off x="4257720" y="4720320"/>
            <a:ext cx="628200" cy="280440"/>
            <a:chOff x="4257720" y="4720320"/>
            <a:chExt cx="628200" cy="280440"/>
          </a:xfrm>
        </p:grpSpPr>
        <p:sp>
          <p:nvSpPr>
            <p:cNvPr id="54" name="CustomShape 3"/>
            <p:cNvSpPr/>
            <p:nvPr/>
          </p:nvSpPr>
          <p:spPr>
            <a:xfrm>
              <a:off x="4257720" y="4720320"/>
              <a:ext cx="276480" cy="27648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5" name="CustomShape 4"/>
            <p:cNvSpPr/>
            <p:nvPr/>
          </p:nvSpPr>
          <p:spPr>
            <a:xfrm>
              <a:off x="4609440" y="4724280"/>
              <a:ext cx="276480" cy="27648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grpSp>
          <p:nvGrpSpPr>
            <p:cNvPr id="56" name="Group 5"/>
            <p:cNvGrpSpPr/>
            <p:nvPr/>
          </p:nvGrpSpPr>
          <p:grpSpPr>
            <a:xfrm>
              <a:off x="4366800" y="4825080"/>
              <a:ext cx="45720" cy="73440"/>
              <a:chOff x="4366800" y="4825080"/>
              <a:chExt cx="45720" cy="73440"/>
            </a:xfrm>
          </p:grpSpPr>
          <p:sp>
            <p:nvSpPr>
              <p:cNvPr id="57" name="Line 6"/>
              <p:cNvSpPr/>
              <p:nvPr/>
            </p:nvSpPr>
            <p:spPr>
              <a:xfrm flipV="1">
                <a:off x="4366800" y="4825080"/>
                <a:ext cx="45720" cy="38880"/>
              </a:xfrm>
              <a:prstGeom prst="line">
                <a:avLst/>
              </a:prstGeom>
              <a:ln w="936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/>
            </p:style>
          </p:sp>
          <p:sp>
            <p:nvSpPr>
              <p:cNvPr id="58" name="Line 7"/>
              <p:cNvSpPr/>
              <p:nvPr/>
            </p:nvSpPr>
            <p:spPr>
              <a:xfrm>
                <a:off x="4366800" y="4860360"/>
                <a:ext cx="45720" cy="38160"/>
              </a:xfrm>
              <a:prstGeom prst="line">
                <a:avLst/>
              </a:prstGeom>
              <a:ln w="936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/>
            </p:style>
          </p:sp>
        </p:grpSp>
        <p:grpSp>
          <p:nvGrpSpPr>
            <p:cNvPr id="59" name="Group 8"/>
            <p:cNvGrpSpPr/>
            <p:nvPr/>
          </p:nvGrpSpPr>
          <p:grpSpPr>
            <a:xfrm>
              <a:off x="4728600" y="4822920"/>
              <a:ext cx="45720" cy="73440"/>
              <a:chOff x="4728600" y="4822920"/>
              <a:chExt cx="45720" cy="73440"/>
            </a:xfrm>
          </p:grpSpPr>
          <p:sp>
            <p:nvSpPr>
              <p:cNvPr id="60" name="Line 9"/>
              <p:cNvSpPr/>
              <p:nvPr/>
            </p:nvSpPr>
            <p:spPr>
              <a:xfrm flipH="1">
                <a:off x="4728600" y="4857480"/>
                <a:ext cx="45720" cy="38880"/>
              </a:xfrm>
              <a:prstGeom prst="line">
                <a:avLst/>
              </a:prstGeom>
              <a:ln w="936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/>
            </p:style>
          </p:sp>
          <p:sp>
            <p:nvSpPr>
              <p:cNvPr id="61" name="Line 10"/>
              <p:cNvSpPr/>
              <p:nvPr/>
            </p:nvSpPr>
            <p:spPr>
              <a:xfrm flipH="1" flipV="1">
                <a:off x="4728600" y="4822920"/>
                <a:ext cx="45720" cy="38160"/>
              </a:xfrm>
              <a:prstGeom prst="line">
                <a:avLst/>
              </a:prstGeom>
              <a:ln w="936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/>
            </p:style>
          </p:sp>
        </p:grpSp>
      </p:grpSp>
      <p:sp>
        <p:nvSpPr>
          <p:cNvPr id="62" name="Line 11"/>
          <p:cNvSpPr/>
          <p:nvPr/>
        </p:nvSpPr>
        <p:spPr>
          <a:xfrm flipH="1">
            <a:off x="399600" y="561960"/>
            <a:ext cx="8318160" cy="360"/>
          </a:xfrm>
          <a:prstGeom prst="line">
            <a:avLst/>
          </a:prstGeom>
          <a:ln w="9360">
            <a:solidFill>
              <a:srgbClr val="E0E0E0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63" name="Изображение 39"/>
          <p:cNvPicPr/>
          <p:nvPr/>
        </p:nvPicPr>
        <p:blipFill>
          <a:blip r:embed="rId14"/>
          <a:stretch/>
        </p:blipFill>
        <p:spPr>
          <a:xfrm>
            <a:off x="8149320" y="130680"/>
            <a:ext cx="460800" cy="304560"/>
          </a:xfrm>
          <a:prstGeom prst="rect">
            <a:avLst/>
          </a:prstGeom>
          <a:ln>
            <a:noFill/>
          </a:ln>
        </p:spPr>
      </p:pic>
      <p:sp>
        <p:nvSpPr>
          <p:cNvPr id="64" name="PlaceHolder 12"/>
          <p:cNvSpPr>
            <a:spLocks noGrp="1"/>
          </p:cNvSpPr>
          <p:nvPr>
            <p:ph type="title"/>
          </p:nvPr>
        </p:nvSpPr>
        <p:spPr>
          <a:xfrm>
            <a:off x="447840" y="130680"/>
            <a:ext cx="6095520" cy="35568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000000"/>
                </a:solidFill>
                <a:latin typeface="Raleway"/>
              </a:rPr>
              <a:t>CLICK TO EDIT MASTER TITLE STYLE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13"/>
          <p:cNvSpPr>
            <a:spLocks noGrp="1"/>
          </p:cNvSpPr>
          <p:nvPr>
            <p:ph type="dt"/>
          </p:nvPr>
        </p:nvSpPr>
        <p:spPr>
          <a:xfrm>
            <a:off x="457200" y="6250320"/>
            <a:ext cx="2133360" cy="2736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www.bestppt.com</a:t>
            </a:r>
            <a:endParaRPr lang="ru-RU" sz="1800" b="0" strike="noStrike" spc="-1">
              <a:latin typeface="Times New Roman"/>
            </a:endParaRPr>
          </a:p>
        </p:txBody>
      </p:sp>
      <p:sp>
        <p:nvSpPr>
          <p:cNvPr id="66" name="PlaceHolder 14"/>
          <p:cNvSpPr>
            <a:spLocks noGrp="1"/>
          </p:cNvSpPr>
          <p:nvPr>
            <p:ph type="sldNum"/>
          </p:nvPr>
        </p:nvSpPr>
        <p:spPr>
          <a:xfrm>
            <a:off x="6553080" y="4723920"/>
            <a:ext cx="2133360" cy="2736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B47316C0-A3C6-496B-9C5B-618BB5C83064}" type="slidenum">
              <a:rPr lang="ru-RU" sz="1200" b="0" strike="noStrike" spc="-1">
                <a:solidFill>
                  <a:srgbClr val="8B8B8B"/>
                </a:solidFill>
                <a:latin typeface="Calibri Light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7" name="PlaceHolder 1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Raleway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Raleway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000000"/>
                </a:solidFill>
                <a:latin typeface="Raleway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000000"/>
                </a:solidFill>
                <a:latin typeface="Raleway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Raleway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Raleway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Raleway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457200" y="4723920"/>
            <a:ext cx="2133360" cy="27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latin typeface="Calibri Light"/>
              </a:rPr>
              <a:t>www.coral-club.com</a:t>
            </a:r>
            <a:endParaRPr lang="ru-RU" sz="1200" b="0" strike="noStrike" spc="-1">
              <a:latin typeface="Arial"/>
            </a:endParaRPr>
          </a:p>
        </p:txBody>
      </p:sp>
      <p:grpSp>
        <p:nvGrpSpPr>
          <p:cNvPr id="105" name="Group 2"/>
          <p:cNvGrpSpPr/>
          <p:nvPr/>
        </p:nvGrpSpPr>
        <p:grpSpPr>
          <a:xfrm>
            <a:off x="4257720" y="4720320"/>
            <a:ext cx="628200" cy="280440"/>
            <a:chOff x="4257720" y="4720320"/>
            <a:chExt cx="628200" cy="280440"/>
          </a:xfrm>
        </p:grpSpPr>
        <p:sp>
          <p:nvSpPr>
            <p:cNvPr id="106" name="CustomShape 3"/>
            <p:cNvSpPr/>
            <p:nvPr/>
          </p:nvSpPr>
          <p:spPr>
            <a:xfrm>
              <a:off x="4257720" y="4720320"/>
              <a:ext cx="276480" cy="27648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7" name="CustomShape 4"/>
            <p:cNvSpPr/>
            <p:nvPr/>
          </p:nvSpPr>
          <p:spPr>
            <a:xfrm>
              <a:off x="4609440" y="4724280"/>
              <a:ext cx="276480" cy="27648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grpSp>
          <p:nvGrpSpPr>
            <p:cNvPr id="108" name="Group 5"/>
            <p:cNvGrpSpPr/>
            <p:nvPr/>
          </p:nvGrpSpPr>
          <p:grpSpPr>
            <a:xfrm>
              <a:off x="4366800" y="4825080"/>
              <a:ext cx="45720" cy="73440"/>
              <a:chOff x="4366800" y="4825080"/>
              <a:chExt cx="45720" cy="73440"/>
            </a:xfrm>
          </p:grpSpPr>
          <p:sp>
            <p:nvSpPr>
              <p:cNvPr id="109" name="Line 6"/>
              <p:cNvSpPr/>
              <p:nvPr/>
            </p:nvSpPr>
            <p:spPr>
              <a:xfrm flipV="1">
                <a:off x="4366800" y="4825080"/>
                <a:ext cx="45720" cy="38880"/>
              </a:xfrm>
              <a:prstGeom prst="line">
                <a:avLst/>
              </a:prstGeom>
              <a:ln w="936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/>
            </p:style>
          </p:sp>
          <p:sp>
            <p:nvSpPr>
              <p:cNvPr id="110" name="Line 7"/>
              <p:cNvSpPr/>
              <p:nvPr/>
            </p:nvSpPr>
            <p:spPr>
              <a:xfrm>
                <a:off x="4366800" y="4860360"/>
                <a:ext cx="45720" cy="38160"/>
              </a:xfrm>
              <a:prstGeom prst="line">
                <a:avLst/>
              </a:prstGeom>
              <a:ln w="936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/>
            </p:style>
          </p:sp>
        </p:grpSp>
        <p:grpSp>
          <p:nvGrpSpPr>
            <p:cNvPr id="111" name="Group 8"/>
            <p:cNvGrpSpPr/>
            <p:nvPr/>
          </p:nvGrpSpPr>
          <p:grpSpPr>
            <a:xfrm>
              <a:off x="4728600" y="4822920"/>
              <a:ext cx="45720" cy="73440"/>
              <a:chOff x="4728600" y="4822920"/>
              <a:chExt cx="45720" cy="73440"/>
            </a:xfrm>
          </p:grpSpPr>
          <p:sp>
            <p:nvSpPr>
              <p:cNvPr id="112" name="Line 9"/>
              <p:cNvSpPr/>
              <p:nvPr/>
            </p:nvSpPr>
            <p:spPr>
              <a:xfrm flipH="1">
                <a:off x="4728600" y="4857480"/>
                <a:ext cx="45720" cy="38880"/>
              </a:xfrm>
              <a:prstGeom prst="line">
                <a:avLst/>
              </a:prstGeom>
              <a:ln w="936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/>
            </p:style>
          </p:sp>
          <p:sp>
            <p:nvSpPr>
              <p:cNvPr id="113" name="Line 10"/>
              <p:cNvSpPr/>
              <p:nvPr/>
            </p:nvSpPr>
            <p:spPr>
              <a:xfrm flipH="1" flipV="1">
                <a:off x="4728600" y="4822920"/>
                <a:ext cx="45720" cy="38160"/>
              </a:xfrm>
              <a:prstGeom prst="line">
                <a:avLst/>
              </a:prstGeom>
              <a:ln w="936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/>
            </p:style>
          </p:sp>
        </p:grpSp>
      </p:grpSp>
      <p:sp>
        <p:nvSpPr>
          <p:cNvPr id="114" name="Line 11"/>
          <p:cNvSpPr/>
          <p:nvPr/>
        </p:nvSpPr>
        <p:spPr>
          <a:xfrm flipH="1">
            <a:off x="399600" y="561960"/>
            <a:ext cx="8318160" cy="360"/>
          </a:xfrm>
          <a:prstGeom prst="line">
            <a:avLst/>
          </a:prstGeom>
          <a:ln w="9360">
            <a:solidFill>
              <a:srgbClr val="E0E0E0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15" name="Изображение 39"/>
          <p:cNvPicPr/>
          <p:nvPr/>
        </p:nvPicPr>
        <p:blipFill>
          <a:blip r:embed="rId14"/>
          <a:stretch/>
        </p:blipFill>
        <p:spPr>
          <a:xfrm>
            <a:off x="8149320" y="130680"/>
            <a:ext cx="460800" cy="304560"/>
          </a:xfrm>
          <a:prstGeom prst="rect">
            <a:avLst/>
          </a:prstGeom>
          <a:ln>
            <a:noFill/>
          </a:ln>
        </p:spPr>
      </p:pic>
      <p:sp>
        <p:nvSpPr>
          <p:cNvPr id="116" name="PlaceHolder 12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Raleway"/>
              </a:rPr>
              <a:t>CLICK TO EDIT MASTER TITLE STYLE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13"/>
          <p:cNvSpPr>
            <a:spLocks noGrp="1"/>
          </p:cNvSpPr>
          <p:nvPr>
            <p:ph type="dt"/>
          </p:nvPr>
        </p:nvSpPr>
        <p:spPr>
          <a:xfrm>
            <a:off x="457200" y="6250320"/>
            <a:ext cx="2133360" cy="2736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www.bestppt.com</a:t>
            </a:r>
            <a:endParaRPr lang="ru-RU" sz="1800" b="0" strike="noStrike" spc="-1">
              <a:latin typeface="Times New Roman"/>
            </a:endParaRPr>
          </a:p>
        </p:txBody>
      </p:sp>
      <p:sp>
        <p:nvSpPr>
          <p:cNvPr id="118" name="PlaceHolder 14"/>
          <p:cNvSpPr>
            <a:spLocks noGrp="1"/>
          </p:cNvSpPr>
          <p:nvPr>
            <p:ph type="sldNum"/>
          </p:nvPr>
        </p:nvSpPr>
        <p:spPr>
          <a:xfrm>
            <a:off x="6553080" y="4723920"/>
            <a:ext cx="2133360" cy="2736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DBC0037-2DF8-4CDD-84AB-E59BF63F6937}" type="slidenum">
              <a:rPr lang="ru-RU" sz="1200" b="0" strike="noStrike" spc="-1">
                <a:solidFill>
                  <a:srgbClr val="8B8B8B"/>
                </a:solidFill>
                <a:latin typeface="Calibri Light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19" name="CustomShape 15"/>
          <p:cNvSpPr/>
          <p:nvPr/>
        </p:nvSpPr>
        <p:spPr>
          <a:xfrm>
            <a:off x="300960" y="498600"/>
            <a:ext cx="8541720" cy="33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0" name="PlaceHolder 1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Raleway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Raleway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000000"/>
                </a:solidFill>
                <a:latin typeface="Raleway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000000"/>
                </a:solidFill>
                <a:latin typeface="Raleway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Raleway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Raleway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Raleway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wmf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9.png"/><Relationship Id="rId4" Type="http://schemas.openxmlformats.org/officeDocument/2006/relationships/image" Target="../media/image4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2"/>
          <p:cNvPicPr/>
          <p:nvPr/>
        </p:nvPicPr>
        <p:blipFill>
          <a:blip r:embed="rId3"/>
          <a:stretch/>
        </p:blipFill>
        <p:spPr>
          <a:xfrm>
            <a:off x="0" y="-1440"/>
            <a:ext cx="9143640" cy="5144760"/>
          </a:xfrm>
          <a:prstGeom prst="rect">
            <a:avLst/>
          </a:prstGeom>
          <a:ln>
            <a:noFill/>
          </a:ln>
        </p:spPr>
      </p:pic>
      <p:sp>
        <p:nvSpPr>
          <p:cNvPr id="164" name="CustomShape 1"/>
          <p:cNvSpPr/>
          <p:nvPr/>
        </p:nvSpPr>
        <p:spPr>
          <a:xfrm>
            <a:off x="1961640" y="314280"/>
            <a:ext cx="5220360" cy="609120"/>
          </a:xfrm>
          <a:prstGeom prst="rect">
            <a:avLst/>
          </a:prstGeom>
          <a:noFill/>
          <a:ln w="648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5" name="CustomShape 2"/>
          <p:cNvSpPr/>
          <p:nvPr/>
        </p:nvSpPr>
        <p:spPr>
          <a:xfrm>
            <a:off x="3328200" y="4461120"/>
            <a:ext cx="2486880" cy="30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ts val="2375"/>
              </a:lnSpc>
            </a:pPr>
            <a:r>
              <a:rPr lang="ru-RU" sz="1100" b="0" strike="noStrike" spc="52">
                <a:solidFill>
                  <a:srgbClr val="FFFFFF"/>
                </a:solidFill>
                <a:latin typeface="Calibri"/>
              </a:rPr>
              <a:t>CORAL-CLUB.COM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166" name="CustomShape 3"/>
          <p:cNvSpPr/>
          <p:nvPr/>
        </p:nvSpPr>
        <p:spPr>
          <a:xfrm>
            <a:off x="3260160" y="572040"/>
            <a:ext cx="4788000" cy="1379160"/>
          </a:xfrm>
          <a:prstGeom prst="rect">
            <a:avLst/>
          </a:prstGeom>
          <a:noFill/>
          <a:ln w="648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FFFF99"/>
                </a:solidFill>
                <a:latin typeface="Raleway"/>
              </a:rPr>
              <a:t>Дейли Делишес </a:t>
            </a:r>
            <a:r>
              <a:t/>
            </a:r>
            <a:br/>
            <a:r>
              <a:rPr lang="ru-RU" sz="4000" b="1" strike="noStrike" spc="-1">
                <a:solidFill>
                  <a:srgbClr val="FFFF99"/>
                </a:solidFill>
                <a:latin typeface="Raleway"/>
              </a:rPr>
              <a:t>Хай-Файбер</a:t>
            </a:r>
            <a:r>
              <a:rPr lang="ru-RU" sz="1800" b="1" strike="noStrike" spc="-1">
                <a:solidFill>
                  <a:srgbClr val="FFFF99"/>
                </a:solidFill>
                <a:latin typeface="Raleway"/>
              </a:rPr>
              <a:t> </a:t>
            </a:r>
            <a:r>
              <a:t/>
            </a:r>
            <a:br/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67" name="Изображение 17"/>
          <p:cNvPicPr/>
          <p:nvPr/>
        </p:nvPicPr>
        <p:blipFill>
          <a:blip r:embed="rId4"/>
          <a:stretch/>
        </p:blipFill>
        <p:spPr>
          <a:xfrm>
            <a:off x="8086320" y="344160"/>
            <a:ext cx="689400" cy="455760"/>
          </a:xfrm>
          <a:prstGeom prst="rect">
            <a:avLst/>
          </a:prstGeom>
          <a:ln>
            <a:noFill/>
          </a:ln>
        </p:spPr>
      </p:pic>
      <p:pic>
        <p:nvPicPr>
          <p:cNvPr id="168" name="Picture 2"/>
          <p:cNvPicPr/>
          <p:nvPr/>
        </p:nvPicPr>
        <p:blipFill>
          <a:blip r:embed="rId5"/>
          <a:stretch/>
        </p:blipFill>
        <p:spPr>
          <a:xfrm>
            <a:off x="-695880" y="36720"/>
            <a:ext cx="4557960" cy="4557960"/>
          </a:xfrm>
          <a:prstGeom prst="rect">
            <a:avLst/>
          </a:prstGeom>
          <a:ln>
            <a:noFill/>
          </a:ln>
        </p:spPr>
      </p:pic>
      <p:sp>
        <p:nvSpPr>
          <p:cNvPr id="169" name="CustomShape 4"/>
          <p:cNvSpPr/>
          <p:nvPr/>
        </p:nvSpPr>
        <p:spPr>
          <a:xfrm>
            <a:off x="3260160" y="2142720"/>
            <a:ext cx="507672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FFFFFF"/>
                </a:solidFill>
                <a:latin typeface="Calibri"/>
              </a:rPr>
              <a:t>Сбалансированный источник пищевых волокон с ярким ягодно-фруктовым вкусом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8969400" y="4651200"/>
            <a:ext cx="174240" cy="22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91F48991-97D2-4B6A-B0C3-2AECACEB1EC9}" type="slidenum">
              <a:rPr lang="ru-RU" sz="1400" b="0" strike="noStrike" spc="35">
                <a:solidFill>
                  <a:srgbClr val="8B8B8B"/>
                </a:solidFill>
                <a:latin typeface="Calibri Light"/>
              </a:rPr>
              <a:t>10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239" name="Изображение 17"/>
          <p:cNvPicPr/>
          <p:nvPr/>
        </p:nvPicPr>
        <p:blipFill>
          <a:blip r:embed="rId3"/>
          <a:stretch/>
        </p:blipFill>
        <p:spPr>
          <a:xfrm>
            <a:off x="8072280" y="145080"/>
            <a:ext cx="514800" cy="340200"/>
          </a:xfrm>
          <a:prstGeom prst="rect">
            <a:avLst/>
          </a:prstGeom>
          <a:ln>
            <a:noFill/>
          </a:ln>
        </p:spPr>
      </p:pic>
      <p:sp>
        <p:nvSpPr>
          <p:cNvPr id="240" name="CustomShape 2"/>
          <p:cNvSpPr/>
          <p:nvPr/>
        </p:nvSpPr>
        <p:spPr>
          <a:xfrm>
            <a:off x="5324040" y="315360"/>
            <a:ext cx="35769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41" name="CustomShape 3"/>
          <p:cNvSpPr/>
          <p:nvPr/>
        </p:nvSpPr>
        <p:spPr>
          <a:xfrm>
            <a:off x="5117760" y="0"/>
            <a:ext cx="4025880" cy="521136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2" name="CustomShape 4"/>
          <p:cNvSpPr/>
          <p:nvPr/>
        </p:nvSpPr>
        <p:spPr>
          <a:xfrm>
            <a:off x="5454360" y="1238760"/>
            <a:ext cx="3645000" cy="423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5000" b="1" strike="noStrike" spc="-1">
                <a:solidFill>
                  <a:srgbClr val="FFFFFF"/>
                </a:solidFill>
                <a:latin typeface="Calibri"/>
              </a:rPr>
              <a:t>Клетчатка –</a:t>
            </a:r>
            <a:r>
              <a:t/>
            </a:r>
            <a:br/>
            <a:r>
              <a:rPr lang="ru-RU" sz="5000" b="1" strike="noStrike" spc="-1">
                <a:solidFill>
                  <a:srgbClr val="FFFFFF"/>
                </a:solidFill>
                <a:latin typeface="Calibri"/>
              </a:rPr>
              <a:t>это здоровье</a:t>
            </a:r>
            <a:endParaRPr lang="ru-RU" sz="5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5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5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5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5000" b="0" strike="noStrike" spc="-1">
              <a:latin typeface="Arial"/>
            </a:endParaRPr>
          </a:p>
        </p:txBody>
      </p:sp>
      <p:pic>
        <p:nvPicPr>
          <p:cNvPr id="243" name="Рисунок 13"/>
          <p:cNvPicPr/>
          <p:nvPr/>
        </p:nvPicPr>
        <p:blipFill>
          <a:blip r:embed="rId4"/>
          <a:stretch/>
        </p:blipFill>
        <p:spPr>
          <a:xfrm>
            <a:off x="13680" y="0"/>
            <a:ext cx="5545440" cy="5211360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-4680" y="2520"/>
            <a:ext cx="9153000" cy="5143320"/>
          </a:xfrm>
          <a:prstGeom prst="rect">
            <a:avLst/>
          </a:prstGeom>
          <a:solidFill>
            <a:srgbClr val="A6AAA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TextShape 2"/>
          <p:cNvSpPr txBox="1"/>
          <p:nvPr/>
        </p:nvSpPr>
        <p:spPr>
          <a:xfrm>
            <a:off x="8969400" y="4651200"/>
            <a:ext cx="174240" cy="22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DE693E2E-85B7-4BE8-AC24-793AC63F083F}" type="slidenum">
              <a:rPr lang="ru-RU" sz="1400" b="0" strike="noStrike" spc="35">
                <a:solidFill>
                  <a:srgbClr val="8B8B8B"/>
                </a:solidFill>
                <a:latin typeface="Calibri Light"/>
              </a:rPr>
              <a:t>11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246" name="Изображение 17"/>
          <p:cNvPicPr/>
          <p:nvPr/>
        </p:nvPicPr>
        <p:blipFill>
          <a:blip r:embed="rId3"/>
          <a:stretch/>
        </p:blipFill>
        <p:spPr>
          <a:xfrm>
            <a:off x="8072280" y="145080"/>
            <a:ext cx="514800" cy="340200"/>
          </a:xfrm>
          <a:prstGeom prst="rect">
            <a:avLst/>
          </a:prstGeom>
          <a:ln>
            <a:noFill/>
          </a:ln>
        </p:spPr>
      </p:pic>
      <p:sp>
        <p:nvSpPr>
          <p:cNvPr id="247" name="CustomShape 3"/>
          <p:cNvSpPr/>
          <p:nvPr/>
        </p:nvSpPr>
        <p:spPr>
          <a:xfrm>
            <a:off x="5324040" y="315360"/>
            <a:ext cx="35769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48" name="CustomShape 4"/>
          <p:cNvSpPr/>
          <p:nvPr/>
        </p:nvSpPr>
        <p:spPr>
          <a:xfrm>
            <a:off x="4694760" y="0"/>
            <a:ext cx="4404600" cy="5145840"/>
          </a:xfrm>
          <a:prstGeom prst="rect">
            <a:avLst/>
          </a:prstGeom>
          <a:solidFill>
            <a:srgbClr val="D15B9E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9" name="CustomShape 5"/>
          <p:cNvSpPr/>
          <p:nvPr/>
        </p:nvSpPr>
        <p:spPr>
          <a:xfrm>
            <a:off x="5169600" y="650880"/>
            <a:ext cx="3974040" cy="380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FFFFFF"/>
                </a:solidFill>
                <a:latin typeface="Calibri"/>
              </a:rPr>
              <a:t>Клетчатка –</a:t>
            </a:r>
            <a:r>
              <a:t/>
            </a:r>
            <a:br/>
            <a:r>
              <a:rPr lang="ru-RU" sz="5400" b="1" strike="noStrike" spc="-1">
                <a:solidFill>
                  <a:srgbClr val="FFFFFF"/>
                </a:solidFill>
                <a:latin typeface="Calibri"/>
              </a:rPr>
              <a:t>это</a:t>
            </a:r>
            <a:r>
              <a:t/>
            </a:r>
            <a:br/>
            <a:r>
              <a:rPr lang="ru-RU" sz="5400" b="1" strike="noStrike" spc="-1">
                <a:solidFill>
                  <a:srgbClr val="FFFFFF"/>
                </a:solidFill>
                <a:latin typeface="Calibri"/>
              </a:rPr>
              <a:t> красота</a:t>
            </a:r>
            <a:endParaRPr lang="ru-RU" sz="5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5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5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5400" b="0" strike="noStrike" spc="-1">
              <a:latin typeface="Arial"/>
            </a:endParaRPr>
          </a:p>
        </p:txBody>
      </p:sp>
      <p:pic>
        <p:nvPicPr>
          <p:cNvPr id="250" name="Рисунок 13"/>
          <p:cNvPicPr/>
          <p:nvPr/>
        </p:nvPicPr>
        <p:blipFill>
          <a:blip r:embed="rId4"/>
          <a:stretch/>
        </p:blipFill>
        <p:spPr>
          <a:xfrm>
            <a:off x="-4680" y="0"/>
            <a:ext cx="5066280" cy="514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-4680" y="2520"/>
            <a:ext cx="9153000" cy="5143320"/>
          </a:xfrm>
          <a:prstGeom prst="rect">
            <a:avLst/>
          </a:prstGeom>
          <a:solidFill>
            <a:srgbClr val="A6AAA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TextShape 2"/>
          <p:cNvSpPr txBox="1"/>
          <p:nvPr/>
        </p:nvSpPr>
        <p:spPr>
          <a:xfrm>
            <a:off x="8969400" y="4651200"/>
            <a:ext cx="174240" cy="22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34B1C38D-7AD1-4020-A8A6-0E0F4FBF831C}" type="slidenum">
              <a:rPr lang="ru-RU" sz="1400" b="0" strike="noStrike" spc="35">
                <a:solidFill>
                  <a:srgbClr val="8B8B8B"/>
                </a:solidFill>
                <a:latin typeface="Calibri Light"/>
              </a:rPr>
              <a:t>12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253" name="Изображение 17"/>
          <p:cNvPicPr/>
          <p:nvPr/>
        </p:nvPicPr>
        <p:blipFill>
          <a:blip r:embed="rId3"/>
          <a:stretch/>
        </p:blipFill>
        <p:spPr>
          <a:xfrm>
            <a:off x="8072280" y="145080"/>
            <a:ext cx="514800" cy="340200"/>
          </a:xfrm>
          <a:prstGeom prst="rect">
            <a:avLst/>
          </a:prstGeom>
          <a:ln>
            <a:noFill/>
          </a:ln>
        </p:spPr>
      </p:pic>
      <p:sp>
        <p:nvSpPr>
          <p:cNvPr id="254" name="CustomShape 3"/>
          <p:cNvSpPr/>
          <p:nvPr/>
        </p:nvSpPr>
        <p:spPr>
          <a:xfrm>
            <a:off x="5324040" y="315360"/>
            <a:ext cx="35769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55" name="CustomShape 4"/>
          <p:cNvSpPr/>
          <p:nvPr/>
        </p:nvSpPr>
        <p:spPr>
          <a:xfrm>
            <a:off x="3930480" y="0"/>
            <a:ext cx="5168880" cy="5145840"/>
          </a:xfrm>
          <a:prstGeom prst="rect">
            <a:avLst/>
          </a:prstGeom>
          <a:solidFill>
            <a:srgbClr val="3E9AEE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6" name="CustomShape 5"/>
          <p:cNvSpPr/>
          <p:nvPr/>
        </p:nvSpPr>
        <p:spPr>
          <a:xfrm>
            <a:off x="5213520" y="513720"/>
            <a:ext cx="3878280" cy="362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5000" b="1" strike="noStrike" spc="-1">
                <a:solidFill>
                  <a:srgbClr val="FFFFFF"/>
                </a:solidFill>
                <a:latin typeface="Calibri"/>
              </a:rPr>
              <a:t>Клетчатка –</a:t>
            </a:r>
            <a:r>
              <a:t/>
            </a:r>
            <a:br/>
            <a:r>
              <a:rPr lang="ru-RU" sz="5000" b="1" strike="noStrike" spc="-1">
                <a:solidFill>
                  <a:srgbClr val="FFFFFF"/>
                </a:solidFill>
                <a:latin typeface="Calibri"/>
              </a:rPr>
              <a:t>это стройность!</a:t>
            </a:r>
            <a:endParaRPr lang="ru-RU" sz="5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5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5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5000" b="0" strike="noStrike" spc="-1">
              <a:latin typeface="Arial"/>
            </a:endParaRPr>
          </a:p>
        </p:txBody>
      </p:sp>
      <p:pic>
        <p:nvPicPr>
          <p:cNvPr id="257" name="Рисунок 13"/>
          <p:cNvPicPr/>
          <p:nvPr/>
        </p:nvPicPr>
        <p:blipFill>
          <a:blip r:embed="rId4"/>
          <a:stretch/>
        </p:blipFill>
        <p:spPr>
          <a:xfrm>
            <a:off x="-32040" y="0"/>
            <a:ext cx="5355720" cy="5145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icture 2"/>
          <p:cNvPicPr/>
          <p:nvPr/>
        </p:nvPicPr>
        <p:blipFill>
          <a:blip r:embed="rId3"/>
          <a:stretch/>
        </p:blipFill>
        <p:spPr>
          <a:xfrm>
            <a:off x="0" y="0"/>
            <a:ext cx="9143640" cy="5144760"/>
          </a:xfrm>
          <a:prstGeom prst="rect">
            <a:avLst/>
          </a:prstGeom>
          <a:ln>
            <a:noFill/>
          </a:ln>
        </p:spPr>
      </p:pic>
      <p:sp>
        <p:nvSpPr>
          <p:cNvPr id="259" name="TextShape 1"/>
          <p:cNvSpPr txBox="1"/>
          <p:nvPr/>
        </p:nvSpPr>
        <p:spPr>
          <a:xfrm>
            <a:off x="8969400" y="4651200"/>
            <a:ext cx="174240" cy="22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153F285B-7298-48CF-BC29-7E7B768E0ADE}" type="slidenum">
              <a:rPr lang="ru-RU" sz="1400" b="0" strike="noStrike" spc="35">
                <a:solidFill>
                  <a:srgbClr val="8B8B8B"/>
                </a:solidFill>
                <a:latin typeface="Calibri Light"/>
              </a:rPr>
              <a:t>13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260" name="Picture 2"/>
          <p:cNvPicPr/>
          <p:nvPr/>
        </p:nvPicPr>
        <p:blipFill>
          <a:blip r:embed="rId4"/>
          <a:stretch/>
        </p:blipFill>
        <p:spPr>
          <a:xfrm>
            <a:off x="-96480" y="-288000"/>
            <a:ext cx="4858560" cy="4858560"/>
          </a:xfrm>
          <a:prstGeom prst="rect">
            <a:avLst/>
          </a:prstGeom>
          <a:ln>
            <a:noFill/>
          </a:ln>
        </p:spPr>
      </p:pic>
      <p:sp>
        <p:nvSpPr>
          <p:cNvPr id="261" name="CustomShape 2"/>
          <p:cNvSpPr/>
          <p:nvPr/>
        </p:nvSpPr>
        <p:spPr>
          <a:xfrm>
            <a:off x="370080" y="4076280"/>
            <a:ext cx="3810960" cy="79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99"/>
                </a:solidFill>
                <a:latin typeface="Calibri"/>
              </a:rPr>
              <a:t>1 банка = 30 порций (по 9 г), </a:t>
            </a:r>
            <a:r>
              <a:t/>
            </a:r>
            <a:br/>
            <a:r>
              <a:rPr lang="ru-RU" sz="1400" b="0" strike="noStrike" spc="-1">
                <a:solidFill>
                  <a:srgbClr val="FFFF99"/>
                </a:solidFill>
                <a:latin typeface="Calibri"/>
              </a:rPr>
              <a:t>по 1 порции в день.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</p:txBody>
      </p:sp>
      <p:sp>
        <p:nvSpPr>
          <p:cNvPr id="262" name="CustomShape 3"/>
          <p:cNvSpPr/>
          <p:nvPr/>
        </p:nvSpPr>
        <p:spPr>
          <a:xfrm>
            <a:off x="3629160" y="352440"/>
            <a:ext cx="5200560" cy="505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FFFF"/>
                </a:solidFill>
                <a:latin typeface="Calibri"/>
                <a:ea typeface="Roboto Light"/>
              </a:rPr>
              <a:t>Дейли Делишес Хай-Файбер –</a:t>
            </a:r>
            <a:r>
              <a:t/>
            </a:r>
            <a:br/>
            <a:r>
              <a:rPr lang="ru-RU" sz="2800" b="1" strike="noStrike" spc="-1">
                <a:solidFill>
                  <a:srgbClr val="FFFF99"/>
                </a:solidFill>
                <a:latin typeface="Calibri"/>
                <a:ea typeface="Roboto Light"/>
              </a:rPr>
              <a:t>сбалансированный источник пищевых волокон с ярким ягодно-фруктовым вкусом.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latin typeface="Calibri"/>
                <a:ea typeface="Roboto Light"/>
              </a:rPr>
              <a:t>Клетчатка, </a:t>
            </a:r>
            <a:r>
              <a:t/>
            </a:r>
            <a:br/>
            <a:r>
              <a:rPr lang="ru-RU" sz="3200" b="1" strike="noStrike" spc="-1">
                <a:solidFill>
                  <a:srgbClr val="FFFFFF"/>
                </a:solidFill>
                <a:latin typeface="Calibri"/>
                <a:ea typeface="Roboto Light"/>
              </a:rPr>
              <a:t>которую вкусно пить!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Line 1"/>
          <p:cNvSpPr/>
          <p:nvPr/>
        </p:nvSpPr>
        <p:spPr>
          <a:xfrm>
            <a:off x="560160" y="-655560"/>
            <a:ext cx="360" cy="36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Line 2"/>
          <p:cNvSpPr/>
          <p:nvPr/>
        </p:nvSpPr>
        <p:spPr>
          <a:xfrm>
            <a:off x="560160" y="-655560"/>
            <a:ext cx="360" cy="36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3"/>
          <p:cNvSpPr/>
          <p:nvPr/>
        </p:nvSpPr>
        <p:spPr>
          <a:xfrm>
            <a:off x="428760" y="4041720"/>
            <a:ext cx="8257680" cy="568800"/>
          </a:xfrm>
          <a:prstGeom prst="rect">
            <a:avLst/>
          </a:prstGeom>
          <a:noFill/>
          <a:ln w="648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C00000"/>
                </a:solidFill>
                <a:latin typeface="Raleway"/>
              </a:rPr>
              <a:t> 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266" name="Рисунок 2"/>
          <p:cNvPicPr/>
          <p:nvPr/>
        </p:nvPicPr>
        <p:blipFill>
          <a:blip r:embed="rId3"/>
          <a:stretch/>
        </p:blipFill>
        <p:spPr>
          <a:xfrm>
            <a:off x="0" y="1400040"/>
            <a:ext cx="3278880" cy="3278880"/>
          </a:xfrm>
          <a:prstGeom prst="rect">
            <a:avLst/>
          </a:prstGeom>
          <a:ln>
            <a:noFill/>
          </a:ln>
        </p:spPr>
      </p:pic>
      <p:sp>
        <p:nvSpPr>
          <p:cNvPr id="267" name="CustomShape 4"/>
          <p:cNvSpPr/>
          <p:nvPr/>
        </p:nvSpPr>
        <p:spPr>
          <a:xfrm>
            <a:off x="2514600" y="691920"/>
            <a:ext cx="6286320" cy="173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Хай-Файбер – сбалансированное сочетание разных видов клетчатки, а также – других полезных для пищеварительной системы компонентов.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  <p:pic>
        <p:nvPicPr>
          <p:cNvPr id="268" name="Рисунок 6"/>
          <p:cNvPicPr/>
          <p:nvPr/>
        </p:nvPicPr>
        <p:blipFill>
          <a:blip r:embed="rId4"/>
          <a:stretch/>
        </p:blipFill>
        <p:spPr>
          <a:xfrm>
            <a:off x="2514600" y="1749240"/>
            <a:ext cx="2292120" cy="2292120"/>
          </a:xfrm>
          <a:prstGeom prst="rect">
            <a:avLst/>
          </a:prstGeom>
          <a:ln>
            <a:noFill/>
          </a:ln>
        </p:spPr>
      </p:pic>
      <p:sp>
        <p:nvSpPr>
          <p:cNvPr id="269" name="CustomShape 5"/>
          <p:cNvSpPr/>
          <p:nvPr/>
        </p:nvSpPr>
        <p:spPr>
          <a:xfrm>
            <a:off x="4248000" y="2316600"/>
            <a:ext cx="1037880" cy="14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8800" b="0" strike="noStrike" spc="-1">
                <a:solidFill>
                  <a:srgbClr val="C53166"/>
                </a:solidFill>
                <a:latin typeface="Calibri"/>
              </a:rPr>
              <a:t>=</a:t>
            </a:r>
            <a:endParaRPr lang="ru-RU" sz="8800" b="0" strike="noStrike" spc="-1">
              <a:latin typeface="Arial"/>
            </a:endParaRPr>
          </a:p>
        </p:txBody>
      </p:sp>
      <p:sp>
        <p:nvSpPr>
          <p:cNvPr id="270" name="CustomShape 6"/>
          <p:cNvSpPr/>
          <p:nvPr/>
        </p:nvSpPr>
        <p:spPr>
          <a:xfrm>
            <a:off x="5210280" y="2010600"/>
            <a:ext cx="3476160" cy="276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C53166"/>
              </a:buClr>
              <a:buFont typeface="Arial"/>
              <a:buChar char="•"/>
            </a:pPr>
            <a:r>
              <a:rPr lang="ru-RU" sz="1600" b="1" strike="noStrike" spc="-1">
                <a:solidFill>
                  <a:srgbClr val="C53166"/>
                </a:solidFill>
                <a:latin typeface="Calibri"/>
              </a:rPr>
              <a:t>Растворимая клетчатка</a:t>
            </a:r>
            <a:r>
              <a:t/>
            </a:r>
            <a:br/>
            <a:r>
              <a:rPr lang="ru-RU" sz="1600" b="1" strike="noStrike" spc="-1">
                <a:solidFill>
                  <a:srgbClr val="C53166"/>
                </a:solidFill>
                <a:latin typeface="Calibri"/>
              </a:rPr>
              <a:t> </a:t>
            </a:r>
            <a:endParaRPr lang="ru-RU" sz="16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C53166"/>
              </a:buClr>
              <a:buFont typeface="Arial"/>
              <a:buChar char="•"/>
            </a:pPr>
            <a:r>
              <a:rPr lang="ru-RU" sz="1600" b="1" strike="noStrike" spc="-1">
                <a:solidFill>
                  <a:srgbClr val="C53166"/>
                </a:solidFill>
                <a:latin typeface="Calibri"/>
              </a:rPr>
              <a:t>Нерастворимая клетчатка</a:t>
            </a:r>
            <a:r>
              <a:t/>
            </a:r>
            <a:br/>
            <a:r>
              <a:rPr lang="ru-RU" sz="1600" b="1" strike="noStrike" spc="-1">
                <a:solidFill>
                  <a:srgbClr val="C53166"/>
                </a:solidFill>
                <a:latin typeface="Calibri"/>
              </a:rPr>
              <a:t> </a:t>
            </a:r>
            <a:endParaRPr lang="ru-RU" sz="16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C53166"/>
              </a:buClr>
              <a:buFont typeface="Arial"/>
              <a:buChar char="•"/>
            </a:pPr>
            <a:r>
              <a:rPr lang="ru-RU" sz="1600" b="1" strike="noStrike" spc="-1">
                <a:solidFill>
                  <a:srgbClr val="C53166"/>
                </a:solidFill>
                <a:latin typeface="Calibri"/>
              </a:rPr>
              <a:t>Глутамин</a:t>
            </a:r>
            <a:r>
              <a:t/>
            </a:r>
            <a:br/>
            <a:r>
              <a:rPr lang="ru-RU" sz="1600" b="1" strike="noStrike" spc="-1">
                <a:solidFill>
                  <a:srgbClr val="C53166"/>
                </a:solidFill>
                <a:latin typeface="Calibri"/>
              </a:rPr>
              <a:t> </a:t>
            </a:r>
            <a:endParaRPr lang="ru-RU" sz="16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C53166"/>
              </a:buClr>
              <a:buFont typeface="Arial"/>
              <a:buChar char="•"/>
            </a:pPr>
            <a:r>
              <a:rPr lang="ru-RU" sz="1600" b="1" strike="noStrike" spc="-1">
                <a:solidFill>
                  <a:srgbClr val="C53166"/>
                </a:solidFill>
                <a:latin typeface="Calibri"/>
              </a:rPr>
              <a:t>Гель алоэ вера</a:t>
            </a:r>
            <a:r>
              <a:t/>
            </a:r>
            <a:br/>
            <a:r>
              <a:rPr lang="ru-RU" sz="1600" b="1" strike="noStrike" spc="-1">
                <a:solidFill>
                  <a:srgbClr val="C53166"/>
                </a:solidFill>
                <a:latin typeface="Calibri"/>
              </a:rPr>
              <a:t> </a:t>
            </a:r>
            <a:endParaRPr lang="ru-RU" sz="16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C53166"/>
              </a:buClr>
              <a:buFont typeface="Arial"/>
              <a:buChar char="•"/>
            </a:pPr>
            <a:r>
              <a:rPr lang="ru-RU" sz="1600" b="1" strike="noStrike" spc="-1">
                <a:solidFill>
                  <a:srgbClr val="C53166"/>
                </a:solidFill>
                <a:latin typeface="Calibri"/>
              </a:rPr>
              <a:t>Натуральные ягодные ароматизаторы, подсластитель стевиозид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0" y="-223560"/>
            <a:ext cx="9143640" cy="37717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2" name="Line 2"/>
          <p:cNvSpPr/>
          <p:nvPr/>
        </p:nvSpPr>
        <p:spPr>
          <a:xfrm>
            <a:off x="560160" y="-655560"/>
            <a:ext cx="360" cy="36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Line 3"/>
          <p:cNvSpPr/>
          <p:nvPr/>
        </p:nvSpPr>
        <p:spPr>
          <a:xfrm>
            <a:off x="560160" y="-655560"/>
            <a:ext cx="360" cy="36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4"/>
          <p:cNvSpPr/>
          <p:nvPr/>
        </p:nvSpPr>
        <p:spPr>
          <a:xfrm>
            <a:off x="2424600" y="155160"/>
            <a:ext cx="4389840" cy="143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5" name="Изображение 22"/>
          <p:cNvPicPr/>
          <p:nvPr/>
        </p:nvPicPr>
        <p:blipFill>
          <a:blip r:embed="rId3"/>
          <a:stretch/>
        </p:blipFill>
        <p:spPr>
          <a:xfrm>
            <a:off x="8143920" y="352440"/>
            <a:ext cx="466200" cy="308160"/>
          </a:xfrm>
          <a:prstGeom prst="rect">
            <a:avLst/>
          </a:prstGeom>
          <a:ln>
            <a:noFill/>
          </a:ln>
        </p:spPr>
      </p:pic>
      <p:sp>
        <p:nvSpPr>
          <p:cNvPr id="276" name="CustomShape 5"/>
          <p:cNvSpPr/>
          <p:nvPr/>
        </p:nvSpPr>
        <p:spPr>
          <a:xfrm>
            <a:off x="314280" y="3717000"/>
            <a:ext cx="8610120" cy="766440"/>
          </a:xfrm>
          <a:prstGeom prst="rect">
            <a:avLst/>
          </a:prstGeom>
          <a:noFill/>
          <a:ln w="648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87026"/>
                </a:solidFill>
                <a:latin typeface="Raleway"/>
              </a:rPr>
              <a:t>В СОСТАВЕ ПРОДУКТА ХАЙ-ФАЙБЕР – РАСТВОРИМАЯ КЛЕТЧАТКА: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BD39A4"/>
                </a:solidFill>
                <a:latin typeface="Raleway"/>
              </a:rPr>
              <a:t>яблочная клетчатка и пектин, гуаровая камедь, гуммиарабик, инулин, глюкоманнан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277" name="Рисунок 8"/>
          <p:cNvPicPr/>
          <p:nvPr/>
        </p:nvPicPr>
        <p:blipFill>
          <a:blip r:embed="rId4"/>
          <a:stretch/>
        </p:blipFill>
        <p:spPr>
          <a:xfrm>
            <a:off x="3951720" y="1066680"/>
            <a:ext cx="1392840" cy="922680"/>
          </a:xfrm>
          <a:prstGeom prst="rect">
            <a:avLst/>
          </a:prstGeom>
          <a:ln>
            <a:noFill/>
          </a:ln>
        </p:spPr>
      </p:pic>
      <p:sp>
        <p:nvSpPr>
          <p:cNvPr id="278" name="CustomShape 6"/>
          <p:cNvSpPr/>
          <p:nvPr/>
        </p:nvSpPr>
        <p:spPr>
          <a:xfrm>
            <a:off x="3828960" y="506880"/>
            <a:ext cx="49716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Растворимая клетчатка 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79" name="Рисунок 4"/>
          <p:cNvPicPr/>
          <p:nvPr/>
        </p:nvPicPr>
        <p:blipFill>
          <a:blip r:embed="rId5"/>
          <a:stretch/>
        </p:blipFill>
        <p:spPr>
          <a:xfrm>
            <a:off x="5604840" y="1191240"/>
            <a:ext cx="1257120" cy="797760"/>
          </a:xfrm>
          <a:prstGeom prst="rect">
            <a:avLst/>
          </a:prstGeom>
          <a:ln>
            <a:noFill/>
          </a:ln>
        </p:spPr>
      </p:pic>
      <p:pic>
        <p:nvPicPr>
          <p:cNvPr id="280" name="Рисунок 5"/>
          <p:cNvPicPr/>
          <p:nvPr/>
        </p:nvPicPr>
        <p:blipFill>
          <a:blip r:embed="rId6"/>
          <a:stretch/>
        </p:blipFill>
        <p:spPr>
          <a:xfrm>
            <a:off x="7057800" y="1101960"/>
            <a:ext cx="1180800" cy="1180800"/>
          </a:xfrm>
          <a:prstGeom prst="rect">
            <a:avLst/>
          </a:prstGeom>
          <a:ln>
            <a:noFill/>
          </a:ln>
        </p:spPr>
      </p:pic>
      <p:pic>
        <p:nvPicPr>
          <p:cNvPr id="281" name="Рисунок 6"/>
          <p:cNvPicPr/>
          <p:nvPr/>
        </p:nvPicPr>
        <p:blipFill>
          <a:blip r:embed="rId7"/>
          <a:stretch/>
        </p:blipFill>
        <p:spPr>
          <a:xfrm>
            <a:off x="4557600" y="2413440"/>
            <a:ext cx="1123560" cy="835560"/>
          </a:xfrm>
          <a:prstGeom prst="rect">
            <a:avLst/>
          </a:prstGeom>
          <a:ln>
            <a:noFill/>
          </a:ln>
        </p:spPr>
      </p:pic>
      <p:sp>
        <p:nvSpPr>
          <p:cNvPr id="282" name="CustomShape 7"/>
          <p:cNvSpPr/>
          <p:nvPr/>
        </p:nvSpPr>
        <p:spPr>
          <a:xfrm>
            <a:off x="3922920" y="1989360"/>
            <a:ext cx="1601280" cy="4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Calibri"/>
              </a:rPr>
              <a:t>Яблочная клетчатка и пектин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283" name="CustomShape 8"/>
          <p:cNvSpPr/>
          <p:nvPr/>
        </p:nvSpPr>
        <p:spPr>
          <a:xfrm>
            <a:off x="5681520" y="1989360"/>
            <a:ext cx="1132560" cy="4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Calibri"/>
              </a:rPr>
              <a:t>Гуаровая камедь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284" name="CustomShape 9"/>
          <p:cNvSpPr/>
          <p:nvPr/>
        </p:nvSpPr>
        <p:spPr>
          <a:xfrm>
            <a:off x="6943680" y="2095560"/>
            <a:ext cx="1199880" cy="25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Calibri"/>
              </a:rPr>
              <a:t>Гуммиарабик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285" name="CustomShape 10"/>
          <p:cNvSpPr/>
          <p:nvPr/>
        </p:nvSpPr>
        <p:spPr>
          <a:xfrm>
            <a:off x="4257720" y="3048120"/>
            <a:ext cx="1423800" cy="25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Calibri"/>
              </a:rPr>
              <a:t>Инулин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286" name="CustomShape 11"/>
          <p:cNvSpPr/>
          <p:nvPr/>
        </p:nvSpPr>
        <p:spPr>
          <a:xfrm>
            <a:off x="6176520" y="3048120"/>
            <a:ext cx="1180800" cy="2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Calibri"/>
              </a:rPr>
              <a:t>Глюкоманнан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287" name="Рисунок 14"/>
          <p:cNvPicPr/>
          <p:nvPr/>
        </p:nvPicPr>
        <p:blipFill>
          <a:blip r:embed="rId8"/>
          <a:stretch/>
        </p:blipFill>
        <p:spPr>
          <a:xfrm>
            <a:off x="5996520" y="2383560"/>
            <a:ext cx="1042200" cy="752040"/>
          </a:xfrm>
          <a:prstGeom prst="rect">
            <a:avLst/>
          </a:prstGeom>
          <a:ln>
            <a:noFill/>
          </a:ln>
        </p:spPr>
      </p:pic>
      <p:sp>
        <p:nvSpPr>
          <p:cNvPr id="288" name="CustomShape 12"/>
          <p:cNvSpPr/>
          <p:nvPr/>
        </p:nvSpPr>
        <p:spPr>
          <a:xfrm>
            <a:off x="314280" y="818280"/>
            <a:ext cx="3514320" cy="255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387026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387026"/>
                </a:solidFill>
                <a:latin typeface="Calibri"/>
              </a:rPr>
              <a:t>Защищает слизистые желудка и кишечника</a:t>
            </a:r>
            <a:r>
              <a:t/>
            </a:r>
            <a:br/>
            <a:r>
              <a:rPr lang="ru-RU" sz="1800" b="1" strike="noStrike" spc="-1">
                <a:solidFill>
                  <a:srgbClr val="387026"/>
                </a:solidFill>
                <a:latin typeface="Calibri"/>
              </a:rPr>
              <a:t> </a:t>
            </a: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387026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387026"/>
                </a:solidFill>
                <a:latin typeface="Calibri"/>
              </a:rPr>
              <a:t>Облегчает выведение шлаков</a:t>
            </a:r>
            <a:r>
              <a:t/>
            </a:r>
            <a:br/>
            <a:r>
              <a:rPr lang="ru-RU" sz="1800" b="1" strike="noStrike" spc="-1">
                <a:solidFill>
                  <a:srgbClr val="387026"/>
                </a:solidFill>
                <a:latin typeface="Calibri"/>
              </a:rPr>
              <a:t> </a:t>
            </a: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387026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387026"/>
                </a:solidFill>
                <a:latin typeface="Calibri"/>
              </a:rPr>
              <a:t>Дарит ощущение сытости, помогая контролировать аппетит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419760" y="287280"/>
            <a:ext cx="4199760" cy="416160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0" name="Line 2"/>
          <p:cNvSpPr/>
          <p:nvPr/>
        </p:nvSpPr>
        <p:spPr>
          <a:xfrm>
            <a:off x="560160" y="-655560"/>
            <a:ext cx="360" cy="36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Line 3"/>
          <p:cNvSpPr/>
          <p:nvPr/>
        </p:nvSpPr>
        <p:spPr>
          <a:xfrm>
            <a:off x="560160" y="-655560"/>
            <a:ext cx="360" cy="36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4"/>
          <p:cNvSpPr/>
          <p:nvPr/>
        </p:nvSpPr>
        <p:spPr>
          <a:xfrm>
            <a:off x="2424600" y="155160"/>
            <a:ext cx="4389840" cy="143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3" name="Изображение 22"/>
          <p:cNvPicPr/>
          <p:nvPr/>
        </p:nvPicPr>
        <p:blipFill>
          <a:blip r:embed="rId3"/>
          <a:stretch/>
        </p:blipFill>
        <p:spPr>
          <a:xfrm>
            <a:off x="8143920" y="352440"/>
            <a:ext cx="466200" cy="308160"/>
          </a:xfrm>
          <a:prstGeom prst="rect">
            <a:avLst/>
          </a:prstGeom>
          <a:ln>
            <a:noFill/>
          </a:ln>
        </p:spPr>
      </p:pic>
      <p:sp>
        <p:nvSpPr>
          <p:cNvPr id="294" name="CustomShape 5"/>
          <p:cNvSpPr/>
          <p:nvPr/>
        </p:nvSpPr>
        <p:spPr>
          <a:xfrm>
            <a:off x="5670720" y="549720"/>
            <a:ext cx="21510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Calibri"/>
              </a:rPr>
              <a:t>Яблочная клетчатка и пектин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95" name="CustomShape 6"/>
          <p:cNvSpPr/>
          <p:nvPr/>
        </p:nvSpPr>
        <p:spPr>
          <a:xfrm>
            <a:off x="783360" y="998640"/>
            <a:ext cx="3419280" cy="365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71360" indent="-171000">
              <a:lnSpc>
                <a:spcPct val="100000"/>
              </a:lnSpc>
              <a:buClr>
                <a:srgbClr val="17406D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17406D"/>
                </a:solidFill>
                <a:latin typeface="Calibri"/>
              </a:rPr>
              <a:t>Естественным образом снижает аппетит, помогая контролировать вес</a:t>
            </a:r>
            <a:r>
              <a:t/>
            </a:r>
            <a:br/>
            <a:r>
              <a:rPr lang="ru-RU" sz="1800" b="1" strike="noStrike" spc="-1">
                <a:solidFill>
                  <a:srgbClr val="17406D"/>
                </a:solidFill>
                <a:latin typeface="Calibri"/>
              </a:rPr>
              <a:t> </a:t>
            </a:r>
            <a:endParaRPr lang="ru-RU" sz="1800" b="0" strike="noStrike" spc="-1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17406D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17406D"/>
                </a:solidFill>
                <a:latin typeface="Calibri"/>
              </a:rPr>
              <a:t>Способствует нормализации уровня холестерина</a:t>
            </a:r>
            <a:r>
              <a:t/>
            </a:r>
            <a:br/>
            <a:r>
              <a:rPr lang="ru-RU" sz="1800" b="1" strike="noStrike" spc="-1">
                <a:solidFill>
                  <a:srgbClr val="17406D"/>
                </a:solidFill>
                <a:latin typeface="Calibri"/>
              </a:rPr>
              <a:t> </a:t>
            </a:r>
            <a:endParaRPr lang="ru-RU" sz="1800" b="0" strike="noStrike" spc="-1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17406D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17406D"/>
                </a:solidFill>
                <a:latin typeface="Calibri"/>
              </a:rPr>
              <a:t>Улучшает состояние кишечной микрофлоры </a:t>
            </a:r>
            <a:r>
              <a:t/>
            </a:r>
            <a:br/>
            <a:r>
              <a:rPr lang="ru-RU" sz="1800" b="1" strike="noStrike" spc="-1">
                <a:solidFill>
                  <a:srgbClr val="17406D"/>
                </a:solidFill>
                <a:latin typeface="Calibri"/>
              </a:rPr>
              <a:t> </a:t>
            </a:r>
            <a:endParaRPr lang="ru-RU" sz="1800" b="0" strike="noStrike" spc="-1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17406D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17406D"/>
                </a:solidFill>
                <a:latin typeface="Calibri"/>
              </a:rPr>
              <a:t>Положительно сказывается на обмене веществ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96" name="CustomShape 7"/>
          <p:cNvSpPr/>
          <p:nvPr/>
        </p:nvSpPr>
        <p:spPr>
          <a:xfrm>
            <a:off x="0" y="0"/>
            <a:ext cx="9143640" cy="5143320"/>
          </a:xfrm>
          <a:prstGeom prst="rect">
            <a:avLst/>
          </a:prstGeom>
          <a:noFill/>
          <a:ln>
            <a:solidFill>
              <a:srgbClr val="0A6CC5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97" name="Picture 3"/>
          <p:cNvPicPr/>
          <p:nvPr/>
        </p:nvPicPr>
        <p:blipFill>
          <a:blip r:embed="rId4"/>
          <a:stretch/>
        </p:blipFill>
        <p:spPr>
          <a:xfrm>
            <a:off x="4861080" y="1465200"/>
            <a:ext cx="3749040" cy="2724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419760" y="287280"/>
            <a:ext cx="4199760" cy="416160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9" name="Line 2"/>
          <p:cNvSpPr/>
          <p:nvPr/>
        </p:nvSpPr>
        <p:spPr>
          <a:xfrm>
            <a:off x="560160" y="-655560"/>
            <a:ext cx="360" cy="36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Line 3"/>
          <p:cNvSpPr/>
          <p:nvPr/>
        </p:nvSpPr>
        <p:spPr>
          <a:xfrm>
            <a:off x="560160" y="-655560"/>
            <a:ext cx="360" cy="36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4"/>
          <p:cNvSpPr/>
          <p:nvPr/>
        </p:nvSpPr>
        <p:spPr>
          <a:xfrm>
            <a:off x="2424600" y="155160"/>
            <a:ext cx="4389840" cy="143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2" name="Изображение 22"/>
          <p:cNvPicPr/>
          <p:nvPr/>
        </p:nvPicPr>
        <p:blipFill>
          <a:blip r:embed="rId3"/>
          <a:stretch/>
        </p:blipFill>
        <p:spPr>
          <a:xfrm>
            <a:off x="8143920" y="352440"/>
            <a:ext cx="466200" cy="308160"/>
          </a:xfrm>
          <a:prstGeom prst="rect">
            <a:avLst/>
          </a:prstGeom>
          <a:ln>
            <a:noFill/>
          </a:ln>
        </p:spPr>
      </p:pic>
      <p:pic>
        <p:nvPicPr>
          <p:cNvPr id="303" name="Рисунок 8"/>
          <p:cNvPicPr/>
          <p:nvPr/>
        </p:nvPicPr>
        <p:blipFill>
          <a:blip r:embed="rId4"/>
          <a:stretch/>
        </p:blipFill>
        <p:spPr>
          <a:xfrm>
            <a:off x="5049720" y="1718280"/>
            <a:ext cx="3392640" cy="2522880"/>
          </a:xfrm>
          <a:prstGeom prst="rect">
            <a:avLst/>
          </a:prstGeom>
          <a:ln>
            <a:noFill/>
          </a:ln>
        </p:spPr>
      </p:pic>
      <p:sp>
        <p:nvSpPr>
          <p:cNvPr id="304" name="CustomShape 5"/>
          <p:cNvSpPr/>
          <p:nvPr/>
        </p:nvSpPr>
        <p:spPr>
          <a:xfrm>
            <a:off x="5636520" y="918720"/>
            <a:ext cx="20332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800000"/>
                </a:solidFill>
                <a:latin typeface="Calibri"/>
              </a:rPr>
              <a:t>Инулин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05" name="CustomShape 6"/>
          <p:cNvSpPr/>
          <p:nvPr/>
        </p:nvSpPr>
        <p:spPr>
          <a:xfrm>
            <a:off x="560520" y="998640"/>
            <a:ext cx="3642120" cy="292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17406D"/>
                </a:solidFill>
                <a:latin typeface="Calibri"/>
              </a:rPr>
              <a:t>Стимулирует рост и активность полезной микрофлоры толстого кишечника, способствует нормализации пищеварительных процессов.</a:t>
            </a:r>
            <a:r>
              <a:t/>
            </a:r>
            <a:br/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419760" y="287280"/>
            <a:ext cx="4199760" cy="416160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7" name="Line 2"/>
          <p:cNvSpPr/>
          <p:nvPr/>
        </p:nvSpPr>
        <p:spPr>
          <a:xfrm>
            <a:off x="560160" y="-655560"/>
            <a:ext cx="360" cy="36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Line 3"/>
          <p:cNvSpPr/>
          <p:nvPr/>
        </p:nvSpPr>
        <p:spPr>
          <a:xfrm>
            <a:off x="560160" y="-655560"/>
            <a:ext cx="360" cy="36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4"/>
          <p:cNvSpPr/>
          <p:nvPr/>
        </p:nvSpPr>
        <p:spPr>
          <a:xfrm>
            <a:off x="2424600" y="155160"/>
            <a:ext cx="4389840" cy="143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0" name="Изображение 22"/>
          <p:cNvPicPr/>
          <p:nvPr/>
        </p:nvPicPr>
        <p:blipFill>
          <a:blip r:embed="rId3"/>
          <a:stretch/>
        </p:blipFill>
        <p:spPr>
          <a:xfrm>
            <a:off x="8143920" y="352440"/>
            <a:ext cx="466200" cy="308160"/>
          </a:xfrm>
          <a:prstGeom prst="rect">
            <a:avLst/>
          </a:prstGeom>
          <a:ln>
            <a:noFill/>
          </a:ln>
        </p:spPr>
      </p:pic>
      <p:pic>
        <p:nvPicPr>
          <p:cNvPr id="311" name="Рисунок 8"/>
          <p:cNvPicPr/>
          <p:nvPr/>
        </p:nvPicPr>
        <p:blipFill>
          <a:blip r:embed="rId4"/>
          <a:stretch/>
        </p:blipFill>
        <p:spPr>
          <a:xfrm>
            <a:off x="3971520" y="1380600"/>
            <a:ext cx="4470840" cy="3227040"/>
          </a:xfrm>
          <a:prstGeom prst="rect">
            <a:avLst/>
          </a:prstGeom>
          <a:ln>
            <a:noFill/>
          </a:ln>
        </p:spPr>
      </p:pic>
      <p:sp>
        <p:nvSpPr>
          <p:cNvPr id="312" name="CustomShape 5"/>
          <p:cNvSpPr/>
          <p:nvPr/>
        </p:nvSpPr>
        <p:spPr>
          <a:xfrm>
            <a:off x="5636520" y="918720"/>
            <a:ext cx="20332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Calibri"/>
              </a:rPr>
              <a:t>Глюкоманнан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13" name="CustomShape 6"/>
          <p:cNvSpPr/>
          <p:nvPr/>
        </p:nvSpPr>
        <p:spPr>
          <a:xfrm>
            <a:off x="560520" y="998640"/>
            <a:ext cx="3642120" cy="310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17406D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17406D"/>
                </a:solidFill>
                <a:latin typeface="Calibri"/>
              </a:rPr>
              <a:t>Адсорбирует часть жира и замедляет процесс его всасывания</a:t>
            </a:r>
            <a:r>
              <a:t/>
            </a:r>
            <a:br/>
            <a:r>
              <a:rPr lang="ru-RU" sz="1800" b="1" strike="noStrike" spc="-1">
                <a:solidFill>
                  <a:srgbClr val="17406D"/>
                </a:solidFill>
                <a:latin typeface="Calibri"/>
              </a:rPr>
              <a:t> </a:t>
            </a: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17406D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17406D"/>
                </a:solidFill>
                <a:latin typeface="Calibri"/>
              </a:rPr>
              <a:t>Эффективно впитывая воду, помогает сохранить ощущение сытости</a:t>
            </a:r>
            <a:r>
              <a:t/>
            </a:r>
            <a:br/>
            <a:r>
              <a:rPr lang="ru-RU" sz="1800" b="1" strike="noStrike" spc="-1">
                <a:solidFill>
                  <a:srgbClr val="17406D"/>
                </a:solidFill>
                <a:latin typeface="Calibri"/>
              </a:rPr>
              <a:t> </a:t>
            </a: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17406D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17406D"/>
                </a:solidFill>
                <a:latin typeface="Calibri"/>
              </a:rPr>
              <a:t>Способствует нормализации уровня сахара в крови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0" y="-223560"/>
            <a:ext cx="9143640" cy="362736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5" name="Line 2"/>
          <p:cNvSpPr/>
          <p:nvPr/>
        </p:nvSpPr>
        <p:spPr>
          <a:xfrm>
            <a:off x="560160" y="-655560"/>
            <a:ext cx="360" cy="36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Line 3"/>
          <p:cNvSpPr/>
          <p:nvPr/>
        </p:nvSpPr>
        <p:spPr>
          <a:xfrm>
            <a:off x="560160" y="-655560"/>
            <a:ext cx="360" cy="36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CustomShape 4"/>
          <p:cNvSpPr/>
          <p:nvPr/>
        </p:nvSpPr>
        <p:spPr>
          <a:xfrm>
            <a:off x="2424600" y="155160"/>
            <a:ext cx="4389840" cy="143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8" name="Изображение 22"/>
          <p:cNvPicPr/>
          <p:nvPr/>
        </p:nvPicPr>
        <p:blipFill>
          <a:blip r:embed="rId3"/>
          <a:stretch/>
        </p:blipFill>
        <p:spPr>
          <a:xfrm>
            <a:off x="8143920" y="352440"/>
            <a:ext cx="466200" cy="308160"/>
          </a:xfrm>
          <a:prstGeom prst="rect">
            <a:avLst/>
          </a:prstGeom>
          <a:ln>
            <a:noFill/>
          </a:ln>
        </p:spPr>
      </p:pic>
      <p:sp>
        <p:nvSpPr>
          <p:cNvPr id="319" name="CustomShape 5"/>
          <p:cNvSpPr/>
          <p:nvPr/>
        </p:nvSpPr>
        <p:spPr>
          <a:xfrm>
            <a:off x="428760" y="3717000"/>
            <a:ext cx="8372160" cy="766440"/>
          </a:xfrm>
          <a:prstGeom prst="rect">
            <a:avLst/>
          </a:prstGeom>
          <a:noFill/>
          <a:ln w="648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87026"/>
                </a:solidFill>
                <a:latin typeface="Raleway"/>
              </a:rPr>
              <a:t>ХАЙ-ФАЙБЕР СОДЕРЖИТ ТАКЖЕ НЕРАСТВОРИМУЮ КЛЕТЧАТКУ: </a:t>
            </a:r>
            <a:r>
              <a:rPr lang="ru-RU" sz="1800" b="0" strike="noStrike" cap="all" spc="-1">
                <a:solidFill>
                  <a:srgbClr val="BD39A4"/>
                </a:solidFill>
                <a:latin typeface="Raleway"/>
              </a:rPr>
              <a:t>ЦЕЛЛЮЛОЗУ И РИСОВЫЕ ОТРУБИ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320" name="Рисунок 8"/>
          <p:cNvPicPr/>
          <p:nvPr/>
        </p:nvPicPr>
        <p:blipFill>
          <a:blip r:embed="rId4"/>
          <a:stretch/>
        </p:blipFill>
        <p:spPr>
          <a:xfrm>
            <a:off x="4355280" y="941400"/>
            <a:ext cx="1944000" cy="1567080"/>
          </a:xfrm>
          <a:prstGeom prst="rect">
            <a:avLst/>
          </a:prstGeom>
          <a:ln>
            <a:noFill/>
          </a:ln>
        </p:spPr>
      </p:pic>
      <p:sp>
        <p:nvSpPr>
          <p:cNvPr id="321" name="CustomShape 6"/>
          <p:cNvSpPr/>
          <p:nvPr/>
        </p:nvSpPr>
        <p:spPr>
          <a:xfrm>
            <a:off x="3828960" y="506880"/>
            <a:ext cx="49716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Нерастворимая клетчатка 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322" name="Рисунок 4"/>
          <p:cNvPicPr/>
          <p:nvPr/>
        </p:nvPicPr>
        <p:blipFill>
          <a:blip r:embed="rId5"/>
          <a:stretch/>
        </p:blipFill>
        <p:spPr>
          <a:xfrm>
            <a:off x="6603480" y="1051560"/>
            <a:ext cx="2023920" cy="1346760"/>
          </a:xfrm>
          <a:prstGeom prst="rect">
            <a:avLst/>
          </a:prstGeom>
          <a:ln>
            <a:noFill/>
          </a:ln>
        </p:spPr>
      </p:pic>
      <p:sp>
        <p:nvSpPr>
          <p:cNvPr id="323" name="CustomShape 7"/>
          <p:cNvSpPr/>
          <p:nvPr/>
        </p:nvSpPr>
        <p:spPr>
          <a:xfrm>
            <a:off x="4572000" y="2657520"/>
            <a:ext cx="1510560" cy="25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Calibri"/>
              </a:rPr>
              <a:t>Целлюлоза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324" name="CustomShape 8"/>
          <p:cNvSpPr/>
          <p:nvPr/>
        </p:nvSpPr>
        <p:spPr>
          <a:xfrm>
            <a:off x="7131960" y="2657520"/>
            <a:ext cx="1261800" cy="25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Calibri"/>
              </a:rPr>
              <a:t>Рисовые отруби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325" name="CustomShape 9"/>
          <p:cNvSpPr/>
          <p:nvPr/>
        </p:nvSpPr>
        <p:spPr>
          <a:xfrm>
            <a:off x="428760" y="513000"/>
            <a:ext cx="3400200" cy="329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002060"/>
                </a:solidFill>
                <a:latin typeface="Calibri"/>
              </a:rPr>
              <a:t>Активирует перистальтику кишечника</a:t>
            </a:r>
            <a:r>
              <a:t/>
            </a:r>
            <a:br/>
            <a:r>
              <a:rPr lang="ru-RU" sz="1800" b="1" strike="noStrike" spc="-1">
                <a:solidFill>
                  <a:srgbClr val="002060"/>
                </a:solidFill>
                <a:latin typeface="Calibri"/>
              </a:rPr>
              <a:t> </a:t>
            </a: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002060"/>
                </a:solidFill>
                <a:latin typeface="Calibri"/>
              </a:rPr>
              <a:t>Очищает его стенки от шлаков и токсинов</a:t>
            </a:r>
            <a:r>
              <a:t/>
            </a:r>
            <a:br/>
            <a:r>
              <a:rPr lang="ru-RU" sz="1800" b="1" strike="noStrike" spc="-1">
                <a:solidFill>
                  <a:srgbClr val="002060"/>
                </a:solidFill>
                <a:latin typeface="Calibri"/>
              </a:rPr>
              <a:t> </a:t>
            </a: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002060"/>
                </a:solidFill>
                <a:latin typeface="Calibri"/>
              </a:rPr>
              <a:t>Способствует лучшему  усвоению питательных веществ из пищи</a:t>
            </a:r>
            <a:r>
              <a:t/>
            </a:r>
            <a:br/>
            <a:r>
              <a:rPr lang="ru-RU" sz="1600" b="1" strike="noStrike" spc="-1">
                <a:solidFill>
                  <a:srgbClr val="002060"/>
                </a:solidFill>
                <a:latin typeface="Calibri"/>
              </a:rPr>
              <a:t>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-9360" y="2520"/>
            <a:ext cx="9153000" cy="5143320"/>
          </a:xfrm>
          <a:prstGeom prst="rect">
            <a:avLst/>
          </a:prstGeom>
          <a:solidFill>
            <a:srgbClr val="A6AAA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TextShape 2"/>
          <p:cNvSpPr txBox="1"/>
          <p:nvPr/>
        </p:nvSpPr>
        <p:spPr>
          <a:xfrm>
            <a:off x="8969400" y="4651200"/>
            <a:ext cx="174240" cy="22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C7EDBE1-B493-4659-8747-5CB65A8B75F0}" type="slidenum">
              <a:rPr lang="ru-RU" sz="1400" b="0" strike="noStrike" spc="35">
                <a:solidFill>
                  <a:srgbClr val="8B8B8B"/>
                </a:solidFill>
                <a:latin typeface="Calibri Light"/>
              </a:rPr>
              <a:t>2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172" name="Изображение 17"/>
          <p:cNvPicPr/>
          <p:nvPr/>
        </p:nvPicPr>
        <p:blipFill>
          <a:blip r:embed="rId3"/>
          <a:stretch/>
        </p:blipFill>
        <p:spPr>
          <a:xfrm>
            <a:off x="8072280" y="145080"/>
            <a:ext cx="514800" cy="340200"/>
          </a:xfrm>
          <a:prstGeom prst="rect">
            <a:avLst/>
          </a:prstGeom>
          <a:ln>
            <a:noFill/>
          </a:ln>
        </p:spPr>
      </p:pic>
      <p:pic>
        <p:nvPicPr>
          <p:cNvPr id="173" name="Рисунок 2"/>
          <p:cNvPicPr/>
          <p:nvPr/>
        </p:nvPicPr>
        <p:blipFill>
          <a:blip r:embed="rId4"/>
          <a:stretch/>
        </p:blipFill>
        <p:spPr>
          <a:xfrm>
            <a:off x="0" y="2520"/>
            <a:ext cx="4485960" cy="42642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4" name="CustomShape 3"/>
          <p:cNvSpPr/>
          <p:nvPr/>
        </p:nvSpPr>
        <p:spPr>
          <a:xfrm>
            <a:off x="0" y="4267080"/>
            <a:ext cx="9148320" cy="8784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5" name="CustomShape 4"/>
          <p:cNvSpPr/>
          <p:nvPr/>
        </p:nvSpPr>
        <p:spPr>
          <a:xfrm>
            <a:off x="133200" y="4475160"/>
            <a:ext cx="43700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</a:rPr>
              <a:t>ПОЛЕЗНО/ВКУСНО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76" name="Рисунок 5"/>
          <p:cNvPicPr/>
          <p:nvPr/>
        </p:nvPicPr>
        <p:blipFill>
          <a:blip r:embed="rId5"/>
          <a:stretch/>
        </p:blipFill>
        <p:spPr>
          <a:xfrm>
            <a:off x="4503960" y="-13680"/>
            <a:ext cx="4657320" cy="42804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7" name="CustomShape 5"/>
          <p:cNvSpPr/>
          <p:nvPr/>
        </p:nvSpPr>
        <p:spPr>
          <a:xfrm>
            <a:off x="4551480" y="4451400"/>
            <a:ext cx="43700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</a:rPr>
              <a:t>ВКУСНО/БЫСТРО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78" name="CustomShape 6"/>
          <p:cNvSpPr/>
          <p:nvPr/>
        </p:nvSpPr>
        <p:spPr>
          <a:xfrm>
            <a:off x="4062960" y="4358880"/>
            <a:ext cx="88128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latin typeface="Calibri"/>
              </a:rPr>
              <a:t>или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-14400" y="-127080"/>
            <a:ext cx="9143640" cy="37296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7" name="Line 2"/>
          <p:cNvSpPr/>
          <p:nvPr/>
        </p:nvSpPr>
        <p:spPr>
          <a:xfrm>
            <a:off x="560160" y="-655560"/>
            <a:ext cx="360" cy="36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Line 3"/>
          <p:cNvSpPr/>
          <p:nvPr/>
        </p:nvSpPr>
        <p:spPr>
          <a:xfrm>
            <a:off x="560160" y="-655560"/>
            <a:ext cx="360" cy="36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4"/>
          <p:cNvSpPr/>
          <p:nvPr/>
        </p:nvSpPr>
        <p:spPr>
          <a:xfrm>
            <a:off x="2424600" y="155160"/>
            <a:ext cx="4389840" cy="143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0" name="Изображение 22"/>
          <p:cNvPicPr/>
          <p:nvPr/>
        </p:nvPicPr>
        <p:blipFill>
          <a:blip r:embed="rId3"/>
          <a:stretch/>
        </p:blipFill>
        <p:spPr>
          <a:xfrm>
            <a:off x="8143920" y="352440"/>
            <a:ext cx="466200" cy="308160"/>
          </a:xfrm>
          <a:prstGeom prst="rect">
            <a:avLst/>
          </a:prstGeom>
          <a:ln>
            <a:noFill/>
          </a:ln>
        </p:spPr>
      </p:pic>
      <p:sp>
        <p:nvSpPr>
          <p:cNvPr id="331" name="CustomShape 5"/>
          <p:cNvSpPr/>
          <p:nvPr/>
        </p:nvSpPr>
        <p:spPr>
          <a:xfrm>
            <a:off x="428760" y="3880800"/>
            <a:ext cx="8257680" cy="766440"/>
          </a:xfrm>
          <a:prstGeom prst="rect">
            <a:avLst/>
          </a:prstGeom>
          <a:noFill/>
          <a:ln w="648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387026"/>
                </a:solidFill>
                <a:latin typeface="Raleway"/>
              </a:rPr>
              <a:t>ХАЙ-ФАЙБЕР СОДЕРЖИТ  АМИНОКИСЛОТУ ГЛУТАМИН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C53166"/>
                </a:solidFill>
                <a:latin typeface="Raleway"/>
              </a:rPr>
              <a:t>помогающую при «синдроме раздраженного кишечника»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332" name="CustomShape 6"/>
          <p:cNvSpPr/>
          <p:nvPr/>
        </p:nvSpPr>
        <p:spPr>
          <a:xfrm>
            <a:off x="5405400" y="155160"/>
            <a:ext cx="21510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Аминокислота глутамин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333" name="Рисунок 5"/>
          <p:cNvPicPr/>
          <p:nvPr/>
        </p:nvPicPr>
        <p:blipFill>
          <a:blip r:embed="rId4"/>
          <a:stretch/>
        </p:blipFill>
        <p:spPr>
          <a:xfrm>
            <a:off x="4988520" y="731520"/>
            <a:ext cx="2984760" cy="1717560"/>
          </a:xfrm>
          <a:prstGeom prst="rect">
            <a:avLst/>
          </a:prstGeom>
          <a:ln>
            <a:noFill/>
          </a:ln>
        </p:spPr>
      </p:pic>
      <p:pic>
        <p:nvPicPr>
          <p:cNvPr id="334" name="Рисунок 9"/>
          <p:cNvPicPr/>
          <p:nvPr/>
        </p:nvPicPr>
        <p:blipFill>
          <a:blip r:embed="rId5"/>
          <a:stretch/>
        </p:blipFill>
        <p:spPr>
          <a:xfrm>
            <a:off x="0" y="-113400"/>
            <a:ext cx="3695400" cy="3706560"/>
          </a:xfrm>
          <a:prstGeom prst="rect">
            <a:avLst/>
          </a:prstGeom>
          <a:ln>
            <a:noFill/>
          </a:ln>
        </p:spPr>
      </p:pic>
      <p:sp>
        <p:nvSpPr>
          <p:cNvPr id="335" name="CustomShape 7"/>
          <p:cNvSpPr/>
          <p:nvPr/>
        </p:nvSpPr>
        <p:spPr>
          <a:xfrm>
            <a:off x="3794040" y="2609640"/>
            <a:ext cx="5193000" cy="82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Помогает защитить слизистую оболочку пищеварительного тракта и восстановить </a:t>
            </a:r>
            <a:r>
              <a:t/>
            </a:r>
            <a:br/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ее целостность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-720" y="360"/>
            <a:ext cx="9143640" cy="362736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37" name="Line 2"/>
          <p:cNvSpPr/>
          <p:nvPr/>
        </p:nvSpPr>
        <p:spPr>
          <a:xfrm>
            <a:off x="560160" y="-655560"/>
            <a:ext cx="360" cy="36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Line 3"/>
          <p:cNvSpPr/>
          <p:nvPr/>
        </p:nvSpPr>
        <p:spPr>
          <a:xfrm>
            <a:off x="560160" y="-655560"/>
            <a:ext cx="360" cy="36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4"/>
          <p:cNvSpPr/>
          <p:nvPr/>
        </p:nvSpPr>
        <p:spPr>
          <a:xfrm>
            <a:off x="2424600" y="155160"/>
            <a:ext cx="4389840" cy="143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40" name="Изображение 22"/>
          <p:cNvPicPr/>
          <p:nvPr/>
        </p:nvPicPr>
        <p:blipFill>
          <a:blip r:embed="rId3"/>
          <a:stretch/>
        </p:blipFill>
        <p:spPr>
          <a:xfrm>
            <a:off x="8143920" y="352440"/>
            <a:ext cx="466200" cy="308160"/>
          </a:xfrm>
          <a:prstGeom prst="rect">
            <a:avLst/>
          </a:prstGeom>
          <a:ln>
            <a:noFill/>
          </a:ln>
        </p:spPr>
      </p:pic>
      <p:sp>
        <p:nvSpPr>
          <p:cNvPr id="341" name="CustomShape 5"/>
          <p:cNvSpPr/>
          <p:nvPr/>
        </p:nvSpPr>
        <p:spPr>
          <a:xfrm>
            <a:off x="442440" y="3840120"/>
            <a:ext cx="8257680" cy="766440"/>
          </a:xfrm>
          <a:prstGeom prst="rect">
            <a:avLst/>
          </a:prstGeom>
          <a:noFill/>
          <a:ln w="648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387026"/>
                </a:solidFill>
                <a:latin typeface="Raleway"/>
              </a:rPr>
              <a:t>УНИКАЛЬНОЕ ПРЕИМУЩЕСТВО ПРОДУКТА ХАЙ-ФАЙБЕР:</a:t>
            </a:r>
            <a:r>
              <a:t/>
            </a:r>
            <a:br/>
            <a:r>
              <a:rPr lang="ru-RU" sz="1400" b="0" strike="noStrike" spc="-1">
                <a:solidFill>
                  <a:srgbClr val="BD39A4"/>
                </a:solidFill>
                <a:latin typeface="Raleway"/>
              </a:rPr>
              <a:t>ГЕЛЬ АЛОЭ ВЕРА В СОСТАВЕ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</p:txBody>
      </p:sp>
      <p:pic>
        <p:nvPicPr>
          <p:cNvPr id="342" name="Рисунок 8"/>
          <p:cNvPicPr/>
          <p:nvPr/>
        </p:nvPicPr>
        <p:blipFill>
          <a:blip r:embed="rId4"/>
          <a:stretch/>
        </p:blipFill>
        <p:spPr>
          <a:xfrm>
            <a:off x="4827600" y="350640"/>
            <a:ext cx="3973680" cy="2933280"/>
          </a:xfrm>
          <a:prstGeom prst="rect">
            <a:avLst/>
          </a:prstGeom>
          <a:ln>
            <a:noFill/>
          </a:ln>
        </p:spPr>
      </p:pic>
      <p:sp>
        <p:nvSpPr>
          <p:cNvPr id="343" name="CustomShape 6"/>
          <p:cNvSpPr/>
          <p:nvPr/>
        </p:nvSpPr>
        <p:spPr>
          <a:xfrm>
            <a:off x="5468040" y="476280"/>
            <a:ext cx="2151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Гель алоэ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44" name="CustomShape 7"/>
          <p:cNvSpPr/>
          <p:nvPr/>
        </p:nvSpPr>
        <p:spPr>
          <a:xfrm>
            <a:off x="300240" y="350640"/>
            <a:ext cx="4626360" cy="347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71360" indent="-171000">
              <a:lnSpc>
                <a:spcPct val="100000"/>
              </a:lnSpc>
              <a:buClr>
                <a:srgbClr val="17406D"/>
              </a:buClr>
              <a:buFont typeface="Arial"/>
              <a:buChar char="•"/>
            </a:pPr>
            <a:r>
              <a:rPr lang="ru-RU" sz="1700" b="1" strike="noStrike" spc="-1">
                <a:solidFill>
                  <a:srgbClr val="17406D"/>
                </a:solidFill>
                <a:latin typeface="Calibri"/>
              </a:rPr>
              <a:t>Обволакивает слизистую желудка, защищая ее от раздражения</a:t>
            </a:r>
            <a:r>
              <a:t/>
            </a:r>
            <a:br/>
            <a:r>
              <a:rPr lang="ru-RU" sz="1700" b="1" strike="noStrike" spc="-1">
                <a:solidFill>
                  <a:srgbClr val="17406D"/>
                </a:solidFill>
                <a:latin typeface="Calibri"/>
              </a:rPr>
              <a:t> </a:t>
            </a:r>
            <a:endParaRPr lang="ru-RU" sz="1700" b="0" strike="noStrike" spc="-1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17406D"/>
              </a:buClr>
              <a:buFont typeface="Arial"/>
              <a:buChar char="•"/>
            </a:pPr>
            <a:r>
              <a:rPr lang="ru-RU" sz="1700" b="1" strike="noStrike" spc="-1">
                <a:solidFill>
                  <a:srgbClr val="17406D"/>
                </a:solidFill>
                <a:latin typeface="Calibri"/>
              </a:rPr>
              <a:t>Улучшает моторику кишечника и способствует росту полезной кишечной микрофлоры  </a:t>
            </a:r>
            <a:r>
              <a:t/>
            </a:r>
            <a:br/>
            <a:r>
              <a:rPr lang="ru-RU" sz="1700" b="1" strike="noStrike" spc="-1">
                <a:solidFill>
                  <a:srgbClr val="17406D"/>
                </a:solidFill>
                <a:latin typeface="Calibri"/>
              </a:rPr>
              <a:t> </a:t>
            </a:r>
            <a:endParaRPr lang="ru-RU" sz="1700" b="0" strike="noStrike" spc="-1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17406D"/>
              </a:buClr>
              <a:buFont typeface="Arial"/>
              <a:buChar char="•"/>
            </a:pPr>
            <a:r>
              <a:rPr lang="ru-RU" sz="1700" b="1" strike="noStrike" spc="-1">
                <a:solidFill>
                  <a:srgbClr val="17406D"/>
                </a:solidFill>
                <a:latin typeface="Calibri"/>
              </a:rPr>
              <a:t>Помогает нормализовать обмен веществ и пищеварение , укрепляет иммунитет</a:t>
            </a:r>
            <a:r>
              <a:t/>
            </a:r>
            <a:br/>
            <a:r>
              <a:rPr lang="ru-RU" sz="1700" b="1" strike="noStrike" spc="-1">
                <a:solidFill>
                  <a:srgbClr val="17406D"/>
                </a:solidFill>
                <a:latin typeface="Calibri"/>
              </a:rPr>
              <a:t> </a:t>
            </a:r>
            <a:endParaRPr lang="ru-RU" sz="1700" b="0" strike="noStrike" spc="-1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17406D"/>
              </a:buClr>
              <a:buFont typeface="Arial"/>
              <a:buChar char="•"/>
            </a:pPr>
            <a:r>
              <a:rPr lang="ru-RU" sz="1700" b="1" strike="noStrike" spc="-1">
                <a:solidFill>
                  <a:srgbClr val="17406D"/>
                </a:solidFill>
                <a:latin typeface="Calibri"/>
              </a:rPr>
              <a:t>Выводит токсины, оказывает мягкое слабительное действие</a:t>
            </a:r>
            <a:endParaRPr lang="ru-RU" sz="1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700" b="0" strike="noStrike" spc="-1">
              <a:latin typeface="Arial"/>
            </a:endParaRPr>
          </a:p>
        </p:txBody>
      </p:sp>
      <p:sp>
        <p:nvSpPr>
          <p:cNvPr id="345" name="CustomShape 8"/>
          <p:cNvSpPr/>
          <p:nvPr/>
        </p:nvSpPr>
        <p:spPr>
          <a:xfrm>
            <a:off x="7077240" y="2202480"/>
            <a:ext cx="1609200" cy="1047240"/>
          </a:xfrm>
          <a:prstGeom prst="ellipse">
            <a:avLst/>
          </a:prstGeom>
          <a:solidFill>
            <a:srgbClr val="CC0000"/>
          </a:solidFill>
          <a:ln>
            <a:solidFill>
              <a:srgbClr val="0A6CC5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6" name="CustomShape 9"/>
          <p:cNvSpPr/>
          <p:nvPr/>
        </p:nvSpPr>
        <p:spPr>
          <a:xfrm>
            <a:off x="7162920" y="2403000"/>
            <a:ext cx="144720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FFFFFF"/>
                </a:solidFill>
                <a:latin typeface="Calibri"/>
              </a:rPr>
              <a:t>УНИКАЛЬНЫЙ ПРИРОДНЫЙ БИОСТИМУЛЯТОР</a:t>
            </a: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0" y="0"/>
            <a:ext cx="9143640" cy="371664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8" name="Line 2"/>
          <p:cNvSpPr/>
          <p:nvPr/>
        </p:nvSpPr>
        <p:spPr>
          <a:xfrm>
            <a:off x="560160" y="-655560"/>
            <a:ext cx="360" cy="36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Line 3"/>
          <p:cNvSpPr/>
          <p:nvPr/>
        </p:nvSpPr>
        <p:spPr>
          <a:xfrm>
            <a:off x="560160" y="-655560"/>
            <a:ext cx="360" cy="36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50" name="Изображение 22"/>
          <p:cNvPicPr/>
          <p:nvPr/>
        </p:nvPicPr>
        <p:blipFill>
          <a:blip r:embed="rId3"/>
          <a:stretch/>
        </p:blipFill>
        <p:spPr>
          <a:xfrm>
            <a:off x="8143920" y="352440"/>
            <a:ext cx="466200" cy="308160"/>
          </a:xfrm>
          <a:prstGeom prst="rect">
            <a:avLst/>
          </a:prstGeom>
          <a:ln>
            <a:noFill/>
          </a:ln>
        </p:spPr>
      </p:pic>
      <p:sp>
        <p:nvSpPr>
          <p:cNvPr id="351" name="CustomShape 4"/>
          <p:cNvSpPr/>
          <p:nvPr/>
        </p:nvSpPr>
        <p:spPr>
          <a:xfrm>
            <a:off x="428760" y="3876120"/>
            <a:ext cx="8257680" cy="736560"/>
          </a:xfrm>
          <a:prstGeom prst="rect">
            <a:avLst/>
          </a:prstGeom>
          <a:noFill/>
          <a:ln w="648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387026"/>
                </a:solidFill>
                <a:latin typeface="Raleway"/>
              </a:rPr>
              <a:t>НАТУРАЛЬНЫЙ  ЯГОДНЫЙ ВКУС, АРОМАТ И СЛАДОСТЬ:</a:t>
            </a:r>
            <a:r>
              <a:t/>
            </a:r>
            <a:br/>
            <a:r>
              <a:rPr lang="ru-RU" sz="1400" b="0" strike="noStrike" spc="-1">
                <a:solidFill>
                  <a:srgbClr val="BD39A4"/>
                </a:solidFill>
                <a:latin typeface="Raleway"/>
              </a:rPr>
              <a:t>В СОСТАВЕ НАПИТКА – ГЕЛЬ АЛОЭ ВЕРА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</p:txBody>
      </p:sp>
      <p:pic>
        <p:nvPicPr>
          <p:cNvPr id="352" name="Рисунок 8"/>
          <p:cNvPicPr/>
          <p:nvPr/>
        </p:nvPicPr>
        <p:blipFill>
          <a:blip r:embed="rId4"/>
          <a:stretch/>
        </p:blipFill>
        <p:spPr>
          <a:xfrm>
            <a:off x="5125320" y="155160"/>
            <a:ext cx="3484800" cy="3240360"/>
          </a:xfrm>
          <a:prstGeom prst="rect">
            <a:avLst/>
          </a:prstGeom>
          <a:ln>
            <a:noFill/>
          </a:ln>
        </p:spPr>
      </p:pic>
      <p:sp>
        <p:nvSpPr>
          <p:cNvPr id="353" name="CustomShape 5"/>
          <p:cNvSpPr/>
          <p:nvPr/>
        </p:nvSpPr>
        <p:spPr>
          <a:xfrm>
            <a:off x="313920" y="618120"/>
            <a:ext cx="4435200" cy="336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71360" indent="-171000">
              <a:lnSpc>
                <a:spcPct val="100000"/>
              </a:lnSpc>
              <a:buClr>
                <a:srgbClr val="17406D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17406D"/>
                </a:solidFill>
                <a:latin typeface="Calibri"/>
              </a:rPr>
              <a:t>Помогают сохранить молодость, эффективно борются со свободными радикалами</a:t>
            </a:r>
            <a:r>
              <a:t/>
            </a:r>
            <a:br/>
            <a:r>
              <a:rPr lang="ru-RU" sz="1800" b="1" strike="noStrike" spc="-1">
                <a:solidFill>
                  <a:srgbClr val="17406D"/>
                </a:solidFill>
                <a:latin typeface="Calibri"/>
              </a:rPr>
              <a:t> </a:t>
            </a:r>
            <a:endParaRPr lang="ru-RU" sz="1800" b="0" strike="noStrike" spc="-1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17406D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17406D"/>
                </a:solidFill>
                <a:latin typeface="Calibri"/>
              </a:rPr>
              <a:t>Поддерживают здоровье сердечно-</a:t>
            </a:r>
            <a:r>
              <a:t/>
            </a:r>
            <a:br/>
            <a:r>
              <a:rPr lang="ru-RU" sz="1800" b="1" strike="noStrike" spc="-1">
                <a:solidFill>
                  <a:srgbClr val="17406D"/>
                </a:solidFill>
                <a:latin typeface="Calibri"/>
              </a:rPr>
              <a:t>сосудистой системы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17406D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17406D"/>
                </a:solidFill>
                <a:latin typeface="Calibri"/>
              </a:rPr>
              <a:t>Знаменитый суперфуд, популярный компонент современных продуктов для красоты и стройности</a:t>
            </a:r>
            <a:r>
              <a:t/>
            </a:r>
            <a:br/>
            <a:r>
              <a:rPr lang="ru-RU" sz="1700" b="1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ru-RU" sz="1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700" b="0" strike="noStrike" spc="-1">
              <a:latin typeface="Arial"/>
            </a:endParaRPr>
          </a:p>
        </p:txBody>
      </p:sp>
      <p:sp>
        <p:nvSpPr>
          <p:cNvPr id="354" name="CustomShape 6"/>
          <p:cNvSpPr/>
          <p:nvPr/>
        </p:nvSpPr>
        <p:spPr>
          <a:xfrm>
            <a:off x="5336280" y="295560"/>
            <a:ext cx="28072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Ягоды асаи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355" name="Picture 2"/>
          <p:cNvPicPr/>
          <p:nvPr/>
        </p:nvPicPr>
        <p:blipFill>
          <a:blip r:embed="rId5"/>
          <a:stretch/>
        </p:blipFill>
        <p:spPr>
          <a:xfrm>
            <a:off x="7116120" y="2318760"/>
            <a:ext cx="1706040" cy="1145880"/>
          </a:xfrm>
          <a:prstGeom prst="rect">
            <a:avLst/>
          </a:prstGeom>
          <a:ln>
            <a:noFill/>
          </a:ln>
        </p:spPr>
      </p:pic>
      <p:sp>
        <p:nvSpPr>
          <p:cNvPr id="356" name="CustomShape 7"/>
          <p:cNvSpPr/>
          <p:nvPr/>
        </p:nvSpPr>
        <p:spPr>
          <a:xfrm>
            <a:off x="7212240" y="2556720"/>
            <a:ext cx="151416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FFFFFF"/>
                </a:solidFill>
                <a:latin typeface="Calibri"/>
              </a:rPr>
              <a:t>Известный антиоксидант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0" y="0"/>
            <a:ext cx="9143640" cy="383472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8" name="Line 2"/>
          <p:cNvSpPr/>
          <p:nvPr/>
        </p:nvSpPr>
        <p:spPr>
          <a:xfrm>
            <a:off x="560160" y="-655560"/>
            <a:ext cx="360" cy="36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Line 3"/>
          <p:cNvSpPr/>
          <p:nvPr/>
        </p:nvSpPr>
        <p:spPr>
          <a:xfrm>
            <a:off x="560160" y="-655560"/>
            <a:ext cx="360" cy="36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0" name="CustomShape 4"/>
          <p:cNvSpPr/>
          <p:nvPr/>
        </p:nvSpPr>
        <p:spPr>
          <a:xfrm>
            <a:off x="2424600" y="155160"/>
            <a:ext cx="4389840" cy="143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61" name="Изображение 22"/>
          <p:cNvPicPr/>
          <p:nvPr/>
        </p:nvPicPr>
        <p:blipFill>
          <a:blip r:embed="rId3"/>
          <a:stretch/>
        </p:blipFill>
        <p:spPr>
          <a:xfrm>
            <a:off x="8143920" y="352440"/>
            <a:ext cx="466200" cy="308160"/>
          </a:xfrm>
          <a:prstGeom prst="rect">
            <a:avLst/>
          </a:prstGeom>
          <a:ln>
            <a:noFill/>
          </a:ln>
        </p:spPr>
      </p:pic>
      <p:sp>
        <p:nvSpPr>
          <p:cNvPr id="362" name="CustomShape 5"/>
          <p:cNvSpPr/>
          <p:nvPr/>
        </p:nvSpPr>
        <p:spPr>
          <a:xfrm>
            <a:off x="508680" y="4146480"/>
            <a:ext cx="8257680" cy="766440"/>
          </a:xfrm>
          <a:prstGeom prst="rect">
            <a:avLst/>
          </a:prstGeom>
          <a:noFill/>
          <a:ln w="648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387026"/>
                </a:solidFill>
                <a:latin typeface="Raleway"/>
              </a:rPr>
              <a:t>ИСТОЧНИК ПЕКТИНА И МНОЖЕСТВА ПОЛЕЗНЫХ  НУТРИЕНТОВ</a:t>
            </a:r>
            <a:r>
              <a:t/>
            </a:r>
            <a:br/>
            <a:r>
              <a:rPr lang="ru-RU" sz="1400" b="0" strike="noStrike" spc="-1">
                <a:solidFill>
                  <a:srgbClr val="BD39A4"/>
                </a:solidFill>
                <a:latin typeface="Raleway"/>
              </a:rPr>
              <a:t>ПОРОШОК СЛИВЫ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</p:txBody>
      </p:sp>
      <p:pic>
        <p:nvPicPr>
          <p:cNvPr id="363" name="Рисунок 8"/>
          <p:cNvPicPr/>
          <p:nvPr/>
        </p:nvPicPr>
        <p:blipFill>
          <a:blip r:embed="rId4"/>
          <a:stretch/>
        </p:blipFill>
        <p:spPr>
          <a:xfrm>
            <a:off x="5308920" y="838800"/>
            <a:ext cx="3394440" cy="2377080"/>
          </a:xfrm>
          <a:prstGeom prst="rect">
            <a:avLst/>
          </a:prstGeom>
          <a:ln>
            <a:noFill/>
          </a:ln>
        </p:spPr>
      </p:pic>
      <p:sp>
        <p:nvSpPr>
          <p:cNvPr id="364" name="CustomShape 6"/>
          <p:cNvSpPr/>
          <p:nvPr/>
        </p:nvSpPr>
        <p:spPr>
          <a:xfrm>
            <a:off x="712800" y="588600"/>
            <a:ext cx="4377240" cy="393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71360" indent="-171000">
              <a:lnSpc>
                <a:spcPct val="100000"/>
              </a:lnSpc>
              <a:buClr>
                <a:srgbClr val="17406D"/>
              </a:buClr>
              <a:buFont typeface="Arial"/>
              <a:buChar char="•"/>
            </a:pPr>
            <a:r>
              <a:rPr lang="ru-RU" sz="1700" b="1" strike="noStrike" spc="-1">
                <a:solidFill>
                  <a:srgbClr val="17406D"/>
                </a:solidFill>
                <a:latin typeface="Calibri"/>
              </a:rPr>
              <a:t>Богата пищевыми волокнами (пектин)</a:t>
            </a:r>
            <a:r>
              <a:t/>
            </a:r>
            <a:br/>
            <a:r>
              <a:rPr lang="ru-RU" sz="1700" b="1" strike="noStrike" spc="-1">
                <a:solidFill>
                  <a:srgbClr val="17406D"/>
                </a:solidFill>
                <a:latin typeface="Calibri"/>
              </a:rPr>
              <a:t> </a:t>
            </a:r>
            <a:endParaRPr lang="ru-RU" sz="1700" b="0" strike="noStrike" spc="-1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17406D"/>
              </a:buClr>
              <a:buFont typeface="Arial"/>
              <a:buChar char="•"/>
            </a:pPr>
            <a:r>
              <a:rPr lang="ru-RU" sz="1700" b="1" strike="noStrike" spc="-1">
                <a:solidFill>
                  <a:srgbClr val="17406D"/>
                </a:solidFill>
                <a:latin typeface="Calibri"/>
              </a:rPr>
              <a:t>Содержит калий, фосфор, магний, железо, витамины, органические кислоты</a:t>
            </a:r>
            <a:r>
              <a:t/>
            </a:r>
            <a:br/>
            <a:r>
              <a:rPr lang="ru-RU" sz="1700" b="1" strike="noStrike" spc="-1">
                <a:solidFill>
                  <a:srgbClr val="17406D"/>
                </a:solidFill>
                <a:latin typeface="Calibri"/>
              </a:rPr>
              <a:t> </a:t>
            </a:r>
            <a:endParaRPr lang="ru-RU" sz="1700" b="0" strike="noStrike" spc="-1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17406D"/>
              </a:buClr>
              <a:buFont typeface="Arial"/>
              <a:buChar char="•"/>
            </a:pPr>
            <a:r>
              <a:rPr lang="ru-RU" sz="1700" b="1" strike="noStrike" spc="-1">
                <a:solidFill>
                  <a:srgbClr val="17406D"/>
                </a:solidFill>
                <a:latin typeface="Calibri"/>
              </a:rPr>
              <a:t>Обладает мягким слабительным действием, способствует эффективному очищению организма</a:t>
            </a:r>
            <a:endParaRPr lang="ru-RU" sz="1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700" b="0" strike="noStrike" spc="-1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17406D"/>
              </a:buClr>
              <a:buFont typeface="Arial"/>
              <a:buChar char="•"/>
            </a:pPr>
            <a:r>
              <a:rPr lang="ru-RU" sz="1700" b="1" strike="noStrike" spc="-1">
                <a:solidFill>
                  <a:srgbClr val="17406D"/>
                </a:solidFill>
                <a:latin typeface="Calibri"/>
              </a:rPr>
              <a:t>Помогает нормализовать уровень холестерина</a:t>
            </a:r>
            <a:endParaRPr lang="ru-RU" sz="1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500" b="1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t/>
            </a:r>
            <a:br/>
            <a:r>
              <a:t/>
            </a:r>
            <a:br/>
            <a:endParaRPr lang="ru-RU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500" b="0" strike="noStrike" spc="-1">
              <a:latin typeface="Arial"/>
            </a:endParaRPr>
          </a:p>
        </p:txBody>
      </p:sp>
      <p:sp>
        <p:nvSpPr>
          <p:cNvPr id="365" name="CustomShape 7"/>
          <p:cNvSpPr/>
          <p:nvPr/>
        </p:nvSpPr>
        <p:spPr>
          <a:xfrm>
            <a:off x="5410800" y="542880"/>
            <a:ext cx="28072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Слива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extShape 1"/>
          <p:cNvSpPr txBox="1"/>
          <p:nvPr/>
        </p:nvSpPr>
        <p:spPr>
          <a:xfrm>
            <a:off x="6553080" y="47239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F2897FB-C6D1-4887-B844-40E25B674EDD}" type="slidenum">
              <a:rPr lang="ru-RU" sz="1200" b="0" strike="noStrike" spc="-1">
                <a:solidFill>
                  <a:srgbClr val="8B8B8B"/>
                </a:solidFill>
                <a:latin typeface="Calibri Light"/>
              </a:rPr>
              <a:t>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67" name="Line 2"/>
          <p:cNvSpPr/>
          <p:nvPr/>
        </p:nvSpPr>
        <p:spPr>
          <a:xfrm>
            <a:off x="560160" y="-655560"/>
            <a:ext cx="360" cy="36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Line 3"/>
          <p:cNvSpPr/>
          <p:nvPr/>
        </p:nvSpPr>
        <p:spPr>
          <a:xfrm>
            <a:off x="560160" y="-655560"/>
            <a:ext cx="360" cy="36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9" name="CustomShape 4"/>
          <p:cNvSpPr/>
          <p:nvPr/>
        </p:nvSpPr>
        <p:spPr>
          <a:xfrm>
            <a:off x="2424600" y="155160"/>
            <a:ext cx="4389840" cy="143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0" name="CustomShape 5"/>
          <p:cNvSpPr/>
          <p:nvPr/>
        </p:nvSpPr>
        <p:spPr>
          <a:xfrm>
            <a:off x="428760" y="3717000"/>
            <a:ext cx="8257680" cy="766440"/>
          </a:xfrm>
          <a:prstGeom prst="rect">
            <a:avLst/>
          </a:prstGeom>
          <a:noFill/>
          <a:ln w="648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87026"/>
                </a:solidFill>
                <a:latin typeface="Raleway"/>
              </a:rPr>
              <a:t>НАТУРАЛЬНЫЙ  ЯГОДНЫЙ ВКУС, АРОМАТ И СЛАДОСТЬ:</a:t>
            </a:r>
            <a:r>
              <a:t/>
            </a:r>
            <a:br/>
            <a:r>
              <a:rPr lang="ru-RU" sz="1400" b="0" strike="noStrike" spc="-1">
                <a:solidFill>
                  <a:srgbClr val="BD39A4"/>
                </a:solidFill>
                <a:latin typeface="Raleway"/>
              </a:rPr>
              <a:t>СМОРОДИНА, ВИШНЯ, ЧЕРНИКА, СТЕВИОЗИД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</p:txBody>
      </p:sp>
      <p:pic>
        <p:nvPicPr>
          <p:cNvPr id="371" name="Рисунок 2"/>
          <p:cNvPicPr/>
          <p:nvPr/>
        </p:nvPicPr>
        <p:blipFill>
          <a:blip r:embed="rId3"/>
          <a:stretch/>
        </p:blipFill>
        <p:spPr>
          <a:xfrm>
            <a:off x="11880" y="0"/>
            <a:ext cx="3379320" cy="3379320"/>
          </a:xfrm>
          <a:prstGeom prst="rect">
            <a:avLst/>
          </a:prstGeom>
          <a:ln>
            <a:noFill/>
          </a:ln>
        </p:spPr>
      </p:pic>
      <p:pic>
        <p:nvPicPr>
          <p:cNvPr id="372" name="Рисунок 8"/>
          <p:cNvPicPr/>
          <p:nvPr/>
        </p:nvPicPr>
        <p:blipFill>
          <a:blip r:embed="rId4"/>
          <a:stretch/>
        </p:blipFill>
        <p:spPr>
          <a:xfrm>
            <a:off x="4963320" y="914760"/>
            <a:ext cx="1792800" cy="1031400"/>
          </a:xfrm>
          <a:prstGeom prst="rect">
            <a:avLst/>
          </a:prstGeom>
          <a:ln>
            <a:noFill/>
          </a:ln>
        </p:spPr>
      </p:pic>
      <p:sp>
        <p:nvSpPr>
          <p:cNvPr id="373" name="CustomShape 6"/>
          <p:cNvSpPr/>
          <p:nvPr/>
        </p:nvSpPr>
        <p:spPr>
          <a:xfrm>
            <a:off x="2666880" y="1405800"/>
            <a:ext cx="2151000" cy="82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17406D"/>
                </a:solidFill>
                <a:latin typeface="Calibri"/>
              </a:rPr>
              <a:t>Натуральные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17406D"/>
                </a:solidFill>
                <a:latin typeface="Calibri"/>
              </a:rPr>
              <a:t>ароматизаторы </a:t>
            </a:r>
            <a:r>
              <a:t/>
            </a:r>
            <a:br/>
            <a:r>
              <a:rPr lang="ru-RU" sz="1600" b="1" strike="noStrike" spc="-1">
                <a:solidFill>
                  <a:srgbClr val="17406D"/>
                </a:solidFill>
                <a:latin typeface="Calibri"/>
              </a:rPr>
              <a:t>и подсластители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374" name="Рисунок 4"/>
          <p:cNvPicPr/>
          <p:nvPr/>
        </p:nvPicPr>
        <p:blipFill>
          <a:blip r:embed="rId5"/>
          <a:stretch/>
        </p:blipFill>
        <p:spPr>
          <a:xfrm>
            <a:off x="5144760" y="1935000"/>
            <a:ext cx="1408320" cy="1126440"/>
          </a:xfrm>
          <a:prstGeom prst="rect">
            <a:avLst/>
          </a:prstGeom>
          <a:ln>
            <a:noFill/>
          </a:ln>
        </p:spPr>
      </p:pic>
      <p:pic>
        <p:nvPicPr>
          <p:cNvPr id="375" name="Рисунок 5"/>
          <p:cNvPicPr/>
          <p:nvPr/>
        </p:nvPicPr>
        <p:blipFill>
          <a:blip r:embed="rId6"/>
          <a:stretch/>
        </p:blipFill>
        <p:spPr>
          <a:xfrm>
            <a:off x="6977520" y="2016720"/>
            <a:ext cx="1371240" cy="963000"/>
          </a:xfrm>
          <a:prstGeom prst="rect">
            <a:avLst/>
          </a:prstGeom>
          <a:ln>
            <a:noFill/>
          </a:ln>
        </p:spPr>
      </p:pic>
      <p:pic>
        <p:nvPicPr>
          <p:cNvPr id="376" name="Рисунок 6"/>
          <p:cNvPicPr/>
          <p:nvPr/>
        </p:nvPicPr>
        <p:blipFill>
          <a:blip r:embed="rId7"/>
          <a:stretch/>
        </p:blipFill>
        <p:spPr>
          <a:xfrm>
            <a:off x="7083000" y="825120"/>
            <a:ext cx="1161000" cy="1161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Рисунок 2"/>
          <p:cNvPicPr/>
          <p:nvPr/>
        </p:nvPicPr>
        <p:blipFill>
          <a:blip r:embed="rId3"/>
          <a:stretch/>
        </p:blipFill>
        <p:spPr>
          <a:xfrm>
            <a:off x="0" y="-12240"/>
            <a:ext cx="2838240" cy="4237560"/>
          </a:xfrm>
          <a:prstGeom prst="rect">
            <a:avLst/>
          </a:prstGeom>
          <a:ln w="15840">
            <a:noFill/>
          </a:ln>
        </p:spPr>
      </p:pic>
      <p:sp>
        <p:nvSpPr>
          <p:cNvPr id="378" name="CustomShape 1"/>
          <p:cNvSpPr/>
          <p:nvPr/>
        </p:nvSpPr>
        <p:spPr>
          <a:xfrm>
            <a:off x="0" y="4225680"/>
            <a:ext cx="9143640" cy="917280"/>
          </a:xfrm>
          <a:prstGeom prst="rect">
            <a:avLst/>
          </a:prstGeom>
          <a:solidFill>
            <a:srgbClr val="C5316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9" name="CustomShape 2"/>
          <p:cNvSpPr/>
          <p:nvPr/>
        </p:nvSpPr>
        <p:spPr>
          <a:xfrm>
            <a:off x="346320" y="4225680"/>
            <a:ext cx="84513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FFFFFF"/>
                </a:solidFill>
                <a:latin typeface="Calibri"/>
              </a:rPr>
              <a:t>Преимущества продукта Хай-Файбер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380" name="CustomShape 3"/>
          <p:cNvSpPr/>
          <p:nvPr/>
        </p:nvSpPr>
        <p:spPr>
          <a:xfrm>
            <a:off x="3957840" y="281880"/>
            <a:ext cx="4839480" cy="428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BD39A4"/>
                </a:solidFill>
                <a:latin typeface="Calibri"/>
              </a:rPr>
              <a:t>Обладает приятным натуральным вкусом</a:t>
            </a:r>
            <a:r>
              <a:t/>
            </a:r>
            <a:br/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Ягодные ароматизаторы + подсластитель стевиозид</a:t>
            </a:r>
            <a:r>
              <a:t/>
            </a:r>
            <a:br/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BD39A4"/>
                </a:solidFill>
                <a:latin typeface="Calibri"/>
              </a:rPr>
              <a:t>Улучшает пищеварение,</a:t>
            </a:r>
            <a:r>
              <a:t/>
            </a:r>
            <a:br/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а значит – здоровье в целом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BD39A4"/>
                </a:solidFill>
                <a:latin typeface="Calibri"/>
              </a:rPr>
              <a:t>Защищает желудок и кишечник от раздражения</a:t>
            </a:r>
            <a:r>
              <a:t/>
            </a:r>
            <a:br/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В состав включены гель алоэ и аминокислота глутамин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BD39A4"/>
                </a:solidFill>
                <a:latin typeface="Calibri"/>
              </a:rPr>
              <a:t>Легко и быстро готовится </a:t>
            </a:r>
            <a:r>
              <a:t/>
            </a:r>
            <a:br/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Необходим только стакан и вода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BD39A4"/>
                </a:solidFill>
                <a:latin typeface="Calibri"/>
              </a:rPr>
              <a:t>Помогает контролировать вес</a:t>
            </a:r>
            <a:r>
              <a:t/>
            </a:r>
            <a:br/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Обеспечивает чувство сытости без лишних калорий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t/>
            </a:r>
            <a:br/>
            <a:endParaRPr lang="ru-RU" sz="1600" b="0" strike="noStrike" spc="-1">
              <a:latin typeface="Arial"/>
            </a:endParaRPr>
          </a:p>
        </p:txBody>
      </p:sp>
      <p:pic>
        <p:nvPicPr>
          <p:cNvPr id="381" name="Picture 2"/>
          <p:cNvPicPr/>
          <p:nvPr/>
        </p:nvPicPr>
        <p:blipFill>
          <a:blip r:embed="rId4"/>
          <a:stretch/>
        </p:blipFill>
        <p:spPr>
          <a:xfrm>
            <a:off x="2306520" y="2377440"/>
            <a:ext cx="1814760" cy="1814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CustomShape 1"/>
          <p:cNvSpPr/>
          <p:nvPr/>
        </p:nvSpPr>
        <p:spPr>
          <a:xfrm>
            <a:off x="3260160" y="1715400"/>
            <a:ext cx="5486040" cy="188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t/>
            </a:r>
            <a:br/>
            <a:r>
              <a:rPr lang="ru-RU" sz="5400" b="1" strike="noStrike" spc="-1">
                <a:solidFill>
                  <a:srgbClr val="D15B9E"/>
                </a:solidFill>
                <a:latin typeface="Calibri"/>
              </a:rPr>
              <a:t> = всего 25 кКал! </a:t>
            </a:r>
            <a:r>
              <a:t/>
            </a:r>
            <a:br/>
            <a:endParaRPr lang="ru-RU" sz="5400" b="0" strike="noStrike" spc="-1">
              <a:latin typeface="Arial"/>
            </a:endParaRPr>
          </a:p>
        </p:txBody>
      </p:sp>
      <p:pic>
        <p:nvPicPr>
          <p:cNvPr id="383" name="Рисунок 9"/>
          <p:cNvPicPr/>
          <p:nvPr/>
        </p:nvPicPr>
        <p:blipFill>
          <a:blip r:embed="rId3"/>
          <a:stretch/>
        </p:blipFill>
        <p:spPr>
          <a:xfrm>
            <a:off x="498600" y="732960"/>
            <a:ext cx="2761200" cy="4143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Изображение 1"/>
          <p:cNvPicPr/>
          <p:nvPr/>
        </p:nvPicPr>
        <p:blipFill>
          <a:blip r:embed="rId3"/>
          <a:stretch/>
        </p:blipFill>
        <p:spPr>
          <a:xfrm>
            <a:off x="1555920" y="1903320"/>
            <a:ext cx="1650960" cy="1422360"/>
          </a:xfrm>
          <a:prstGeom prst="rect">
            <a:avLst/>
          </a:prstGeom>
          <a:ln>
            <a:noFill/>
          </a:ln>
        </p:spPr>
      </p:pic>
      <p:sp>
        <p:nvSpPr>
          <p:cNvPr id="385" name="CustomShape 1"/>
          <p:cNvSpPr/>
          <p:nvPr/>
        </p:nvSpPr>
        <p:spPr>
          <a:xfrm>
            <a:off x="1231560" y="230760"/>
            <a:ext cx="6894720" cy="124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800" b="1" strike="noStrike" spc="-1">
                <a:solidFill>
                  <a:srgbClr val="BD39A4"/>
                </a:solidFill>
                <a:latin typeface="Calibri"/>
              </a:rPr>
              <a:t>Эубиотический ужин</a:t>
            </a:r>
            <a:r>
              <a:t/>
            </a:r>
            <a:br/>
            <a:r>
              <a:rPr lang="ru-RU" sz="2800" b="1" strike="noStrike" spc="-1">
                <a:solidFill>
                  <a:srgbClr val="BD39A4"/>
                </a:solidFill>
                <a:latin typeface="Calibri"/>
              </a:rPr>
              <a:t>(за 1 час до сна)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386" name="CustomShape 2"/>
          <p:cNvSpPr/>
          <p:nvPr/>
        </p:nvSpPr>
        <p:spPr>
          <a:xfrm>
            <a:off x="684720" y="3525480"/>
            <a:ext cx="3799800" cy="992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Кисломолочные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продукты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387" name="CustomShape 3"/>
          <p:cNvSpPr/>
          <p:nvPr/>
        </p:nvSpPr>
        <p:spPr>
          <a:xfrm>
            <a:off x="4410360" y="3522600"/>
            <a:ext cx="4733280" cy="1065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Порция Хай-Файбера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388" name="Изображение 8"/>
          <p:cNvPicPr/>
          <p:nvPr/>
        </p:nvPicPr>
        <p:blipFill>
          <a:blip r:embed="rId4"/>
          <a:stretch/>
        </p:blipFill>
        <p:spPr>
          <a:xfrm>
            <a:off x="4328640" y="2456640"/>
            <a:ext cx="568080" cy="588600"/>
          </a:xfrm>
          <a:prstGeom prst="rect">
            <a:avLst/>
          </a:prstGeom>
          <a:ln>
            <a:noFill/>
          </a:ln>
        </p:spPr>
      </p:pic>
      <p:pic>
        <p:nvPicPr>
          <p:cNvPr id="389" name="Picture 2"/>
          <p:cNvPicPr/>
          <p:nvPr/>
        </p:nvPicPr>
        <p:blipFill>
          <a:blip r:embed="rId5"/>
          <a:stretch/>
        </p:blipFill>
        <p:spPr>
          <a:xfrm>
            <a:off x="5581800" y="1414440"/>
            <a:ext cx="2168640" cy="2168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Picture 3"/>
          <p:cNvPicPr/>
          <p:nvPr/>
        </p:nvPicPr>
        <p:blipFill>
          <a:blip r:embed="rId3"/>
          <a:stretch/>
        </p:blipFill>
        <p:spPr>
          <a:xfrm>
            <a:off x="0" y="0"/>
            <a:ext cx="9143640" cy="5144760"/>
          </a:xfrm>
          <a:prstGeom prst="rect">
            <a:avLst/>
          </a:prstGeom>
          <a:ln>
            <a:noFill/>
          </a:ln>
        </p:spPr>
      </p:pic>
      <p:sp>
        <p:nvSpPr>
          <p:cNvPr id="391" name="CustomShape 1"/>
          <p:cNvSpPr/>
          <p:nvPr/>
        </p:nvSpPr>
        <p:spPr>
          <a:xfrm>
            <a:off x="4244400" y="545760"/>
            <a:ext cx="4462560" cy="252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FF00"/>
                </a:solidFill>
                <a:latin typeface="Calibri"/>
              </a:rPr>
              <a:t>ХАЙ-ФАЙБЕР.</a:t>
            </a:r>
            <a:r>
              <a:t/>
            </a:r>
            <a:br/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latin typeface="Calibri"/>
              </a:rPr>
              <a:t>КЛЕТЧАТКА, КОТОРУЮ ВКУСНО ПИТЬ!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92" name="CustomShape 2"/>
          <p:cNvSpPr/>
          <p:nvPr/>
        </p:nvSpPr>
        <p:spPr>
          <a:xfrm>
            <a:off x="4572000" y="3698640"/>
            <a:ext cx="136440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99"/>
                </a:solidFill>
                <a:latin typeface="Calibri"/>
              </a:rPr>
              <a:t>Натуральный ягодно-фруктовый вкус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93" name="CustomShape 3"/>
          <p:cNvSpPr/>
          <p:nvPr/>
        </p:nvSpPr>
        <p:spPr>
          <a:xfrm>
            <a:off x="5936760" y="3698640"/>
            <a:ext cx="107784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99"/>
                </a:solidFill>
                <a:latin typeface="Calibri"/>
              </a:rPr>
              <a:t>Высокое содержание клетчатки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94" name="CustomShape 4"/>
          <p:cNvSpPr/>
          <p:nvPr/>
        </p:nvSpPr>
        <p:spPr>
          <a:xfrm>
            <a:off x="7158240" y="3698640"/>
            <a:ext cx="154872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99"/>
                </a:solidFill>
                <a:latin typeface="Calibri"/>
              </a:rPr>
              <a:t>Алоэ </a:t>
            </a:r>
            <a:r>
              <a:t/>
            </a:r>
            <a:br/>
            <a:r>
              <a:rPr lang="ru-RU" sz="1200" b="0" strike="noStrike" spc="-1">
                <a:solidFill>
                  <a:srgbClr val="FFFF99"/>
                </a:solidFill>
                <a:latin typeface="Calibri"/>
              </a:rPr>
              <a:t>и L-глютамин для защиты кишечника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95" name="CustomShape 5"/>
          <p:cNvSpPr/>
          <p:nvPr/>
        </p:nvSpPr>
        <p:spPr>
          <a:xfrm>
            <a:off x="859680" y="409320"/>
            <a:ext cx="99576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Calibri"/>
              </a:rPr>
              <a:t>Отличная добавка </a:t>
            </a:r>
            <a:r>
              <a:t/>
            </a:r>
            <a:br/>
            <a:r>
              <a:rPr lang="ru-RU" sz="1000" b="0" strike="noStrike" spc="-1">
                <a:solidFill>
                  <a:srgbClr val="000000"/>
                </a:solidFill>
                <a:latin typeface="Calibri"/>
              </a:rPr>
              <a:t>к любому приему пищи</a:t>
            </a:r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-4680" y="2520"/>
            <a:ext cx="9153000" cy="5143320"/>
          </a:xfrm>
          <a:prstGeom prst="rect">
            <a:avLst/>
          </a:prstGeom>
          <a:solidFill>
            <a:srgbClr val="A6AAA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TextShape 2"/>
          <p:cNvSpPr txBox="1"/>
          <p:nvPr/>
        </p:nvSpPr>
        <p:spPr>
          <a:xfrm>
            <a:off x="8969400" y="4651200"/>
            <a:ext cx="174240" cy="22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1C9AC3B3-86F2-461E-A273-E55411F55060}" type="slidenum">
              <a:rPr lang="ru-RU" sz="1400" b="0" strike="noStrike" spc="35">
                <a:solidFill>
                  <a:srgbClr val="8B8B8B"/>
                </a:solidFill>
                <a:latin typeface="Calibri Light"/>
              </a:rPr>
              <a:t>3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181" name="Изображение 17"/>
          <p:cNvPicPr/>
          <p:nvPr/>
        </p:nvPicPr>
        <p:blipFill>
          <a:blip r:embed="rId3"/>
          <a:stretch/>
        </p:blipFill>
        <p:spPr>
          <a:xfrm>
            <a:off x="8072280" y="145080"/>
            <a:ext cx="514800" cy="340200"/>
          </a:xfrm>
          <a:prstGeom prst="rect">
            <a:avLst/>
          </a:prstGeom>
          <a:ln>
            <a:noFill/>
          </a:ln>
        </p:spPr>
      </p:pic>
      <p:pic>
        <p:nvPicPr>
          <p:cNvPr id="182" name="Рисунок 2"/>
          <p:cNvPicPr/>
          <p:nvPr/>
        </p:nvPicPr>
        <p:blipFill>
          <a:blip r:embed="rId4"/>
          <a:stretch/>
        </p:blipFill>
        <p:spPr>
          <a:xfrm>
            <a:off x="-76320" y="0"/>
            <a:ext cx="9224640" cy="4078800"/>
          </a:xfrm>
          <a:prstGeom prst="rect">
            <a:avLst/>
          </a:prstGeom>
          <a:ln>
            <a:noFill/>
          </a:ln>
        </p:spPr>
      </p:pic>
      <p:sp>
        <p:nvSpPr>
          <p:cNvPr id="183" name="CustomShape 3"/>
          <p:cNvSpPr/>
          <p:nvPr/>
        </p:nvSpPr>
        <p:spPr>
          <a:xfrm>
            <a:off x="-76320" y="3767040"/>
            <a:ext cx="9224640" cy="137844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4" name="CustomShape 4"/>
          <p:cNvSpPr/>
          <p:nvPr/>
        </p:nvSpPr>
        <p:spPr>
          <a:xfrm>
            <a:off x="339840" y="3989160"/>
            <a:ext cx="8464320" cy="22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99"/>
                </a:solidFill>
                <a:latin typeface="Calibri"/>
              </a:rPr>
              <a:t>Большинство людей выбирают второй вариант – колбасу, выпечку, картошку фри, гамбургеры, сладости, пиццу.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99"/>
                </a:solidFill>
                <a:latin typeface="Calibri"/>
              </a:rPr>
              <a:t>Но в такой пище мало клетчатки, или пищевых волокон.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-4680" y="2520"/>
            <a:ext cx="9153000" cy="5143320"/>
          </a:xfrm>
          <a:prstGeom prst="rect">
            <a:avLst/>
          </a:prstGeom>
          <a:solidFill>
            <a:srgbClr val="A6AAA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TextShape 2"/>
          <p:cNvSpPr txBox="1"/>
          <p:nvPr/>
        </p:nvSpPr>
        <p:spPr>
          <a:xfrm>
            <a:off x="8969400" y="4651200"/>
            <a:ext cx="174240" cy="22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21FF80F-D1FC-4CD0-A7F0-6280727F6AFA}" type="slidenum">
              <a:rPr lang="ru-RU" sz="1400" b="0" strike="noStrike" spc="35">
                <a:solidFill>
                  <a:srgbClr val="8B8B8B"/>
                </a:solidFill>
                <a:latin typeface="Calibri Light"/>
              </a:rPr>
              <a:t>4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187" name="Изображение 17"/>
          <p:cNvPicPr/>
          <p:nvPr/>
        </p:nvPicPr>
        <p:blipFill>
          <a:blip r:embed="rId3"/>
          <a:stretch/>
        </p:blipFill>
        <p:spPr>
          <a:xfrm>
            <a:off x="8072280" y="145080"/>
            <a:ext cx="514800" cy="340200"/>
          </a:xfrm>
          <a:prstGeom prst="rect">
            <a:avLst/>
          </a:prstGeom>
          <a:ln>
            <a:noFill/>
          </a:ln>
        </p:spPr>
      </p:pic>
      <p:sp>
        <p:nvSpPr>
          <p:cNvPr id="188" name="CustomShape 3"/>
          <p:cNvSpPr/>
          <p:nvPr/>
        </p:nvSpPr>
        <p:spPr>
          <a:xfrm>
            <a:off x="-128520" y="145080"/>
            <a:ext cx="9400680" cy="5143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9" name="CustomShape 4"/>
          <p:cNvSpPr/>
          <p:nvPr/>
        </p:nvSpPr>
        <p:spPr>
          <a:xfrm>
            <a:off x="3000240" y="290160"/>
            <a:ext cx="53290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D15B9E"/>
                </a:solidFill>
                <a:latin typeface="Calibri"/>
              </a:rPr>
              <a:t>Рафинированная еда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</p:txBody>
      </p:sp>
      <p:sp>
        <p:nvSpPr>
          <p:cNvPr id="190" name="CustomShape 5"/>
          <p:cNvSpPr/>
          <p:nvPr/>
        </p:nvSpPr>
        <p:spPr>
          <a:xfrm>
            <a:off x="6010200" y="4234680"/>
            <a:ext cx="1827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Лишний вес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91" name="CustomShape 6"/>
          <p:cNvSpPr/>
          <p:nvPr/>
        </p:nvSpPr>
        <p:spPr>
          <a:xfrm>
            <a:off x="6106680" y="905760"/>
            <a:ext cx="16347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Переедание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92" name="CustomShape 7"/>
          <p:cNvSpPr/>
          <p:nvPr/>
        </p:nvSpPr>
        <p:spPr>
          <a:xfrm>
            <a:off x="6951240" y="3209040"/>
            <a:ext cx="1827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Повышение уровня сахара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93" name="CustomShape 8"/>
          <p:cNvSpPr/>
          <p:nvPr/>
        </p:nvSpPr>
        <p:spPr>
          <a:xfrm>
            <a:off x="7212960" y="1637280"/>
            <a:ext cx="148068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Дефицит витаминов, минералов, клетчатки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94" name="CustomShape 9"/>
          <p:cNvSpPr/>
          <p:nvPr/>
        </p:nvSpPr>
        <p:spPr>
          <a:xfrm>
            <a:off x="491400" y="2352240"/>
            <a:ext cx="18738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Повышенный холестерин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95" name="CustomShape 10"/>
          <p:cNvSpPr/>
          <p:nvPr/>
        </p:nvSpPr>
        <p:spPr>
          <a:xfrm>
            <a:off x="3384720" y="4206960"/>
            <a:ext cx="204912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Проблемы </a:t>
            </a:r>
            <a:r>
              <a:t/>
            </a:r>
            <a:br/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с пищеварением и стулом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96" name="CustomShape 11"/>
          <p:cNvSpPr/>
          <p:nvPr/>
        </p:nvSpPr>
        <p:spPr>
          <a:xfrm>
            <a:off x="1247760" y="3683520"/>
            <a:ext cx="14666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Накопление токсинов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97" name="CustomShape 12"/>
          <p:cNvSpPr/>
          <p:nvPr/>
        </p:nvSpPr>
        <p:spPr>
          <a:xfrm>
            <a:off x="955800" y="940320"/>
            <a:ext cx="21693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Депрессия, апатия, упадок сил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98" name="Рисунок 14"/>
          <p:cNvPicPr/>
          <p:nvPr/>
        </p:nvPicPr>
        <p:blipFill>
          <a:blip r:embed="rId4"/>
          <a:stretch/>
        </p:blipFill>
        <p:spPr>
          <a:xfrm>
            <a:off x="2952720" y="951840"/>
            <a:ext cx="3211200" cy="3211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-4680" y="2520"/>
            <a:ext cx="9153000" cy="5143320"/>
          </a:xfrm>
          <a:prstGeom prst="rect">
            <a:avLst/>
          </a:prstGeom>
          <a:solidFill>
            <a:srgbClr val="A6AAA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TextShape 2"/>
          <p:cNvSpPr txBox="1"/>
          <p:nvPr/>
        </p:nvSpPr>
        <p:spPr>
          <a:xfrm>
            <a:off x="8969400" y="4651200"/>
            <a:ext cx="174240" cy="22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DC179EBB-79BD-4937-8BB3-8328C9769A92}" type="slidenum">
              <a:rPr lang="ru-RU" sz="1400" b="0" strike="noStrike" spc="35">
                <a:solidFill>
                  <a:srgbClr val="8B8B8B"/>
                </a:solidFill>
                <a:latin typeface="Calibri Light"/>
              </a:rPr>
              <a:t>5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201" name="Изображение 17"/>
          <p:cNvPicPr/>
          <p:nvPr/>
        </p:nvPicPr>
        <p:blipFill>
          <a:blip r:embed="rId3"/>
          <a:stretch/>
        </p:blipFill>
        <p:spPr>
          <a:xfrm>
            <a:off x="8072280" y="145080"/>
            <a:ext cx="514800" cy="340200"/>
          </a:xfrm>
          <a:prstGeom prst="rect">
            <a:avLst/>
          </a:prstGeom>
          <a:ln>
            <a:noFill/>
          </a:ln>
        </p:spPr>
      </p:pic>
      <p:sp>
        <p:nvSpPr>
          <p:cNvPr id="202" name="CustomShape 3"/>
          <p:cNvSpPr/>
          <p:nvPr/>
        </p:nvSpPr>
        <p:spPr>
          <a:xfrm>
            <a:off x="-4680" y="-6840"/>
            <a:ext cx="9153000" cy="51404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03" name="Рисунок 3"/>
          <p:cNvPicPr/>
          <p:nvPr/>
        </p:nvPicPr>
        <p:blipFill>
          <a:blip r:embed="rId4"/>
          <a:stretch/>
        </p:blipFill>
        <p:spPr>
          <a:xfrm>
            <a:off x="13680" y="446040"/>
            <a:ext cx="4111560" cy="3756600"/>
          </a:xfrm>
          <a:prstGeom prst="rect">
            <a:avLst/>
          </a:prstGeom>
          <a:ln>
            <a:noFill/>
          </a:ln>
        </p:spPr>
      </p:pic>
      <p:sp>
        <p:nvSpPr>
          <p:cNvPr id="204" name="CustomShape 4"/>
          <p:cNvSpPr/>
          <p:nvPr/>
        </p:nvSpPr>
        <p:spPr>
          <a:xfrm>
            <a:off x="4139280" y="-13680"/>
            <a:ext cx="5004360" cy="51336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5" name="CustomShape 5"/>
          <p:cNvSpPr/>
          <p:nvPr/>
        </p:nvSpPr>
        <p:spPr>
          <a:xfrm>
            <a:off x="4494600" y="315360"/>
            <a:ext cx="4293720" cy="453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Но даже если вы – 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не фанат фастфуда, вероятность того, что ваш организм недополучает клетчатку с пищей, </a:t>
            </a:r>
            <a:r>
              <a:t/>
            </a:r>
            <a:br/>
            <a:r>
              <a:rPr lang="ru-RU" sz="2400" b="1" u="sng" strike="noStrike" spc="-1">
                <a:solidFill>
                  <a:srgbClr val="000000"/>
                </a:solidFill>
                <a:uFillTx/>
                <a:latin typeface="Calibri"/>
              </a:rPr>
              <a:t>довольно высока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.</a:t>
            </a:r>
            <a:r>
              <a:t/>
            </a:r>
            <a:br/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Почему?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Причин несколько.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-4680" y="2520"/>
            <a:ext cx="9153000" cy="5143320"/>
          </a:xfrm>
          <a:prstGeom prst="rect">
            <a:avLst/>
          </a:prstGeom>
          <a:solidFill>
            <a:srgbClr val="A6AAA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TextShape 2"/>
          <p:cNvSpPr txBox="1"/>
          <p:nvPr/>
        </p:nvSpPr>
        <p:spPr>
          <a:xfrm>
            <a:off x="8969400" y="4651200"/>
            <a:ext cx="174240" cy="22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19375FE0-7EEA-4F99-9BFE-B730B9C91E67}" type="slidenum">
              <a:rPr lang="ru-RU" sz="1400" b="0" strike="noStrike" spc="35">
                <a:solidFill>
                  <a:srgbClr val="8B8B8B"/>
                </a:solidFill>
                <a:latin typeface="Calibri Light"/>
              </a:rPr>
              <a:t>6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208" name="Изображение 17"/>
          <p:cNvPicPr/>
          <p:nvPr/>
        </p:nvPicPr>
        <p:blipFill>
          <a:blip r:embed="rId3"/>
          <a:stretch/>
        </p:blipFill>
        <p:spPr>
          <a:xfrm>
            <a:off x="8072280" y="145080"/>
            <a:ext cx="514800" cy="340200"/>
          </a:xfrm>
          <a:prstGeom prst="rect">
            <a:avLst/>
          </a:prstGeom>
          <a:ln>
            <a:noFill/>
          </a:ln>
        </p:spPr>
      </p:pic>
      <p:sp>
        <p:nvSpPr>
          <p:cNvPr id="209" name="CustomShape 3"/>
          <p:cNvSpPr/>
          <p:nvPr/>
        </p:nvSpPr>
        <p:spPr>
          <a:xfrm>
            <a:off x="5076720" y="2520"/>
            <a:ext cx="4071600" cy="51404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0" name="CustomShape 4"/>
          <p:cNvSpPr/>
          <p:nvPr/>
        </p:nvSpPr>
        <p:spPr>
          <a:xfrm>
            <a:off x="5324040" y="315360"/>
            <a:ext cx="35769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11" name="CustomShape 5"/>
          <p:cNvSpPr/>
          <p:nvPr/>
        </p:nvSpPr>
        <p:spPr>
          <a:xfrm>
            <a:off x="5724360" y="315360"/>
            <a:ext cx="3176640" cy="374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Мы едим недостаточно фруктов и овощей, богатых клетчаткой.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А также имеем привычку очищать 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от кожуры овощи и фрукты.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  <p:pic>
        <p:nvPicPr>
          <p:cNvPr id="212" name="Рисунок 2"/>
          <p:cNvPicPr/>
          <p:nvPr/>
        </p:nvPicPr>
        <p:blipFill>
          <a:blip r:embed="rId4"/>
          <a:stretch/>
        </p:blipFill>
        <p:spPr>
          <a:xfrm>
            <a:off x="-4680" y="0"/>
            <a:ext cx="5559120" cy="5172840"/>
          </a:xfrm>
          <a:prstGeom prst="rect">
            <a:avLst/>
          </a:prstGeom>
          <a:ln>
            <a:noFill/>
          </a:ln>
        </p:spPr>
      </p:pic>
      <p:sp>
        <p:nvSpPr>
          <p:cNvPr id="213" name="CustomShape 6"/>
          <p:cNvSpPr/>
          <p:nvPr/>
        </p:nvSpPr>
        <p:spPr>
          <a:xfrm>
            <a:off x="876240" y="315360"/>
            <a:ext cx="3533400" cy="73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CC0000"/>
                </a:solidFill>
                <a:latin typeface="Calibri"/>
              </a:rPr>
              <a:t>Нужно: 5 порций = 400 г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-4680" y="2520"/>
            <a:ext cx="9153000" cy="5143320"/>
          </a:xfrm>
          <a:prstGeom prst="rect">
            <a:avLst/>
          </a:prstGeom>
          <a:solidFill>
            <a:srgbClr val="A6AAA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TextShape 2"/>
          <p:cNvSpPr txBox="1"/>
          <p:nvPr/>
        </p:nvSpPr>
        <p:spPr>
          <a:xfrm>
            <a:off x="8969400" y="4651200"/>
            <a:ext cx="174240" cy="22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FFCAC605-D5B6-4189-BF43-E8CA661B855C}" type="slidenum">
              <a:rPr lang="ru-RU" sz="1400" b="0" strike="noStrike" spc="35">
                <a:solidFill>
                  <a:srgbClr val="8B8B8B"/>
                </a:solidFill>
                <a:latin typeface="Calibri Light"/>
              </a:rPr>
              <a:t>7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216" name="Изображение 17"/>
          <p:cNvPicPr/>
          <p:nvPr/>
        </p:nvPicPr>
        <p:blipFill>
          <a:blip r:embed="rId3"/>
          <a:stretch/>
        </p:blipFill>
        <p:spPr>
          <a:xfrm>
            <a:off x="8072280" y="145080"/>
            <a:ext cx="514800" cy="340200"/>
          </a:xfrm>
          <a:prstGeom prst="rect">
            <a:avLst/>
          </a:prstGeom>
          <a:ln>
            <a:noFill/>
          </a:ln>
        </p:spPr>
      </p:pic>
      <p:sp>
        <p:nvSpPr>
          <p:cNvPr id="217" name="CustomShape 3"/>
          <p:cNvSpPr/>
          <p:nvPr/>
        </p:nvSpPr>
        <p:spPr>
          <a:xfrm>
            <a:off x="5448240" y="0"/>
            <a:ext cx="3700080" cy="51404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8" name="CustomShape 4"/>
          <p:cNvSpPr/>
          <p:nvPr/>
        </p:nvSpPr>
        <p:spPr>
          <a:xfrm>
            <a:off x="5324040" y="315360"/>
            <a:ext cx="35769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19" name="CustomShape 5"/>
          <p:cNvSpPr/>
          <p:nvPr/>
        </p:nvSpPr>
        <p:spPr>
          <a:xfrm>
            <a:off x="5676840" y="777240"/>
            <a:ext cx="3364920" cy="374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Некоторые </a:t>
            </a:r>
            <a:r>
              <a:t/>
            </a:r>
            <a:br/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диеты (например, белковые</a:t>
            </a:r>
            <a:r>
              <a:rPr lang="ru-RU" sz="3200" b="1" i="1" strike="noStrike" spc="-1">
                <a:solidFill>
                  <a:srgbClr val="000000"/>
                </a:solidFill>
                <a:latin typeface="Calibri"/>
              </a:rPr>
              <a:t>)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исключают фрукты.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</p:txBody>
      </p:sp>
      <p:pic>
        <p:nvPicPr>
          <p:cNvPr id="220" name="Рисунок 2"/>
          <p:cNvPicPr/>
          <p:nvPr/>
        </p:nvPicPr>
        <p:blipFill>
          <a:blip r:embed="rId4"/>
          <a:stretch/>
        </p:blipFill>
        <p:spPr>
          <a:xfrm>
            <a:off x="5040" y="2520"/>
            <a:ext cx="5410800" cy="513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-4680" y="2520"/>
            <a:ext cx="9153000" cy="5143320"/>
          </a:xfrm>
          <a:prstGeom prst="rect">
            <a:avLst/>
          </a:prstGeom>
          <a:solidFill>
            <a:srgbClr val="A6AAA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TextShape 2"/>
          <p:cNvSpPr txBox="1"/>
          <p:nvPr/>
        </p:nvSpPr>
        <p:spPr>
          <a:xfrm>
            <a:off x="8969400" y="4651200"/>
            <a:ext cx="174240" cy="22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DB24ECCE-A5FD-4F93-8839-76310E8C78DA}" type="slidenum">
              <a:rPr lang="ru-RU" sz="1400" b="0" strike="noStrike" spc="35">
                <a:solidFill>
                  <a:srgbClr val="8B8B8B"/>
                </a:solidFill>
                <a:latin typeface="Calibri Light"/>
              </a:rPr>
              <a:t>8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223" name="Изображение 17"/>
          <p:cNvPicPr/>
          <p:nvPr/>
        </p:nvPicPr>
        <p:blipFill>
          <a:blip r:embed="rId3"/>
          <a:stretch/>
        </p:blipFill>
        <p:spPr>
          <a:xfrm>
            <a:off x="8072280" y="145080"/>
            <a:ext cx="514800" cy="340200"/>
          </a:xfrm>
          <a:prstGeom prst="rect">
            <a:avLst/>
          </a:prstGeom>
          <a:ln>
            <a:noFill/>
          </a:ln>
        </p:spPr>
      </p:pic>
      <p:sp>
        <p:nvSpPr>
          <p:cNvPr id="224" name="CustomShape 3"/>
          <p:cNvSpPr/>
          <p:nvPr/>
        </p:nvSpPr>
        <p:spPr>
          <a:xfrm>
            <a:off x="5162400" y="0"/>
            <a:ext cx="3985920" cy="51404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5" name="CustomShape 4"/>
          <p:cNvSpPr/>
          <p:nvPr/>
        </p:nvSpPr>
        <p:spPr>
          <a:xfrm>
            <a:off x="5324040" y="315360"/>
            <a:ext cx="35769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26" name="CustomShape 5"/>
          <p:cNvSpPr/>
          <p:nvPr/>
        </p:nvSpPr>
        <p:spPr>
          <a:xfrm>
            <a:off x="5509800" y="553680"/>
            <a:ext cx="3576960" cy="325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Пожилые люди могут избегать фруктов и овощей, из-за проблем 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с зубами.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</p:txBody>
      </p:sp>
      <p:pic>
        <p:nvPicPr>
          <p:cNvPr id="227" name="Рисунок 2"/>
          <p:cNvPicPr/>
          <p:nvPr/>
        </p:nvPicPr>
        <p:blipFill>
          <a:blip r:embed="rId4"/>
          <a:stretch/>
        </p:blipFill>
        <p:spPr>
          <a:xfrm>
            <a:off x="-4680" y="0"/>
            <a:ext cx="5205600" cy="5140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-4680" y="2520"/>
            <a:ext cx="9153000" cy="5143320"/>
          </a:xfrm>
          <a:prstGeom prst="rect">
            <a:avLst/>
          </a:prstGeom>
          <a:solidFill>
            <a:srgbClr val="A6AAA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TextShape 2"/>
          <p:cNvSpPr txBox="1"/>
          <p:nvPr/>
        </p:nvSpPr>
        <p:spPr>
          <a:xfrm>
            <a:off x="8969400" y="4651200"/>
            <a:ext cx="174240" cy="22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2F4B0D3-C6EA-44B8-B450-F1853A92BC04}" type="slidenum">
              <a:rPr lang="ru-RU" sz="1400" b="0" strike="noStrike" spc="35">
                <a:solidFill>
                  <a:srgbClr val="8B8B8B"/>
                </a:solidFill>
                <a:latin typeface="Calibri Light"/>
              </a:rPr>
              <a:t>9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230" name="Изображение 17"/>
          <p:cNvPicPr/>
          <p:nvPr/>
        </p:nvPicPr>
        <p:blipFill>
          <a:blip r:embed="rId3"/>
          <a:stretch/>
        </p:blipFill>
        <p:spPr>
          <a:xfrm>
            <a:off x="8072280" y="145080"/>
            <a:ext cx="514800" cy="340200"/>
          </a:xfrm>
          <a:prstGeom prst="rect">
            <a:avLst/>
          </a:prstGeom>
          <a:ln>
            <a:noFill/>
          </a:ln>
        </p:spPr>
      </p:pic>
      <p:sp>
        <p:nvSpPr>
          <p:cNvPr id="231" name="CustomShape 3"/>
          <p:cNvSpPr/>
          <p:nvPr/>
        </p:nvSpPr>
        <p:spPr>
          <a:xfrm>
            <a:off x="-9360" y="0"/>
            <a:ext cx="9153000" cy="51404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2" name="CustomShape 4"/>
          <p:cNvSpPr/>
          <p:nvPr/>
        </p:nvSpPr>
        <p:spPr>
          <a:xfrm>
            <a:off x="5324040" y="315360"/>
            <a:ext cx="35769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33" name="CustomShape 5"/>
          <p:cNvSpPr/>
          <p:nvPr/>
        </p:nvSpPr>
        <p:spPr>
          <a:xfrm>
            <a:off x="-9360" y="2520"/>
            <a:ext cx="9158040" cy="1521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4" name="CustomShape 6"/>
          <p:cNvSpPr/>
          <p:nvPr/>
        </p:nvSpPr>
        <p:spPr>
          <a:xfrm>
            <a:off x="162000" y="219240"/>
            <a:ext cx="873900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alibri"/>
              </a:rPr>
              <a:t>Клетчатка – основная пища для полезной микрофлоры кишечника. </a:t>
            </a:r>
            <a:r>
              <a:t/>
            </a:r>
            <a:br/>
            <a:r>
              <a:rPr lang="ru-RU" sz="1800" b="1" strike="noStrike" spc="-1">
                <a:solidFill>
                  <a:srgbClr val="FFFFFF"/>
                </a:solidFill>
                <a:latin typeface="Calibri"/>
              </a:rPr>
              <a:t>Нормальная работа кишечника – залог крепкого иммунитета </a:t>
            </a:r>
            <a:r>
              <a:t/>
            </a:r>
            <a:br/>
            <a:r>
              <a:rPr lang="ru-RU" sz="1800" b="1" strike="noStrike" spc="-1">
                <a:solidFill>
                  <a:srgbClr val="FFFFFF"/>
                </a:solidFill>
                <a:latin typeface="Calibri"/>
              </a:rPr>
              <a:t>и правильного обмена веществ, а значит – важное условие</a:t>
            </a:r>
            <a:r>
              <a:t/>
            </a:r>
            <a:br/>
            <a:r>
              <a:rPr lang="ru-RU" sz="1800" b="1" strike="noStrike" spc="-1">
                <a:solidFill>
                  <a:srgbClr val="FFFF00"/>
                </a:solidFill>
                <a:latin typeface="Calibri"/>
              </a:rPr>
              <a:t>здоровья, бодрости, молодости и красоты.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235" name="Рисунок 13"/>
          <p:cNvPicPr/>
          <p:nvPr/>
        </p:nvPicPr>
        <p:blipFill>
          <a:blip r:embed="rId4"/>
          <a:stretch/>
        </p:blipFill>
        <p:spPr>
          <a:xfrm>
            <a:off x="162000" y="1958040"/>
            <a:ext cx="2743560" cy="269280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236" name="Рисунок 14"/>
          <p:cNvPicPr/>
          <p:nvPr/>
        </p:nvPicPr>
        <p:blipFill>
          <a:blip r:embed="rId5"/>
          <a:stretch/>
        </p:blipFill>
        <p:spPr>
          <a:xfrm>
            <a:off x="3110760" y="1958040"/>
            <a:ext cx="2841480" cy="269280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237" name="Рисунок 17"/>
          <p:cNvPicPr/>
          <p:nvPr/>
        </p:nvPicPr>
        <p:blipFill>
          <a:blip r:embed="rId6"/>
          <a:stretch/>
        </p:blipFill>
        <p:spPr>
          <a:xfrm>
            <a:off x="6179040" y="1958040"/>
            <a:ext cx="2790000" cy="2692800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29476</TotalTime>
  <Words>1904</Words>
  <Application>Microsoft Office PowerPoint</Application>
  <PresentationFormat>Экран (16:9)</PresentationFormat>
  <Paragraphs>315</Paragraphs>
  <Slides>28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Ergun Kayis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Mirije Shefiti</dc:creator>
  <cp:lastModifiedBy>Admin</cp:lastModifiedBy>
  <cp:revision>1525</cp:revision>
  <cp:lastPrinted>2015-03-02T20:38:25Z</cp:lastPrinted>
  <dcterms:created xsi:type="dcterms:W3CDTF">2014-07-08T04:55:45Z</dcterms:created>
  <dcterms:modified xsi:type="dcterms:W3CDTF">2021-04-19T06:50:13Z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Ergun Kayis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29</vt:i4>
  </property>
  <property fmtid="{D5CDD505-2E9C-101B-9397-08002B2CF9AE}" pid="9" name="PresentationFormat">
    <vt:lpwstr>Экран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29</vt:i4>
  </property>
</Properties>
</file>