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7" d="100"/>
          <a:sy n="97" d="100"/>
        </p:scale>
        <p:origin x="-606"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1" name="PlaceHolder 1"/>
          <p:cNvSpPr>
            <a:spLocks noGrp="1" noRot="1" noChangeAspect="1"/>
          </p:cNvSpPr>
          <p:nvPr>
            <p:ph type="sldImg"/>
          </p:nvPr>
        </p:nvSpPr>
        <p:spPr>
          <a:xfrm>
            <a:off x="216000" y="812520"/>
            <a:ext cx="7127280" cy="4008960"/>
          </a:xfrm>
          <a:prstGeom prst="rect">
            <a:avLst/>
          </a:prstGeom>
        </p:spPr>
        <p:txBody>
          <a:bodyPr lIns="0" tIns="0" rIns="0" bIns="0" anchor="ctr"/>
          <a:lstStyle/>
          <a:p>
            <a:pPr algn="ctr"/>
            <a:r>
              <a:rPr lang="ru-RU" sz="4400" b="0" strike="noStrike" spc="-1">
                <a:latin typeface="Arial"/>
              </a:rPr>
              <a:t>Для перемещения страницы щёлкните мышью</a:t>
            </a:r>
          </a:p>
        </p:txBody>
      </p:sp>
      <p:sp>
        <p:nvSpPr>
          <p:cNvPr id="102" name="PlaceHolder 2"/>
          <p:cNvSpPr>
            <a:spLocks noGrp="1"/>
          </p:cNvSpPr>
          <p:nvPr>
            <p:ph type="body"/>
          </p:nvPr>
        </p:nvSpPr>
        <p:spPr>
          <a:xfrm>
            <a:off x="756000" y="5078520"/>
            <a:ext cx="6047640" cy="4811040"/>
          </a:xfrm>
          <a:prstGeom prst="rect">
            <a:avLst/>
          </a:prstGeom>
        </p:spPr>
        <p:txBody>
          <a:bodyPr lIns="0" tIns="0" rIns="0" bIns="0"/>
          <a:lstStyle/>
          <a:p>
            <a:r>
              <a:rPr lang="ru-RU" sz="2000" b="0" strike="noStrike" spc="-1">
                <a:latin typeface="Arial"/>
              </a:rPr>
              <a:t>Для правки формата примечаний щёлкните мышью</a:t>
            </a:r>
          </a:p>
        </p:txBody>
      </p:sp>
      <p:sp>
        <p:nvSpPr>
          <p:cNvPr id="103" name="PlaceHolder 3"/>
          <p:cNvSpPr>
            <a:spLocks noGrp="1"/>
          </p:cNvSpPr>
          <p:nvPr>
            <p:ph type="hdr"/>
          </p:nvPr>
        </p:nvSpPr>
        <p:spPr>
          <a:xfrm>
            <a:off x="0" y="0"/>
            <a:ext cx="3280680" cy="534240"/>
          </a:xfrm>
          <a:prstGeom prst="rect">
            <a:avLst/>
          </a:prstGeom>
        </p:spPr>
        <p:txBody>
          <a:bodyPr lIns="0" tIns="0" rIns="0" bIns="0"/>
          <a:lstStyle/>
          <a:p>
            <a:r>
              <a:rPr lang="ru-RU" sz="1400" b="0" strike="noStrike" spc="-1">
                <a:latin typeface="Times New Roman"/>
              </a:rPr>
              <a:t> </a:t>
            </a:r>
          </a:p>
        </p:txBody>
      </p:sp>
      <p:sp>
        <p:nvSpPr>
          <p:cNvPr id="104" name="PlaceHolder 4"/>
          <p:cNvSpPr>
            <a:spLocks noGrp="1"/>
          </p:cNvSpPr>
          <p:nvPr>
            <p:ph type="dt"/>
          </p:nvPr>
        </p:nvSpPr>
        <p:spPr>
          <a:xfrm>
            <a:off x="4278960" y="0"/>
            <a:ext cx="3280680" cy="534240"/>
          </a:xfrm>
          <a:prstGeom prst="rect">
            <a:avLst/>
          </a:prstGeom>
        </p:spPr>
        <p:txBody>
          <a:bodyPr lIns="0" tIns="0" rIns="0" bIns="0"/>
          <a:lstStyle/>
          <a:p>
            <a:pPr algn="r"/>
            <a:r>
              <a:rPr lang="ru-RU" sz="1400" b="0" strike="noStrike" spc="-1">
                <a:latin typeface="Times New Roman"/>
              </a:rPr>
              <a:t> </a:t>
            </a:r>
          </a:p>
        </p:txBody>
      </p:sp>
      <p:sp>
        <p:nvSpPr>
          <p:cNvPr id="105" name="PlaceHolder 5"/>
          <p:cNvSpPr>
            <a:spLocks noGrp="1"/>
          </p:cNvSpPr>
          <p:nvPr>
            <p:ph type="ftr"/>
          </p:nvPr>
        </p:nvSpPr>
        <p:spPr>
          <a:xfrm>
            <a:off x="0" y="10157400"/>
            <a:ext cx="3280680" cy="534240"/>
          </a:xfrm>
          <a:prstGeom prst="rect">
            <a:avLst/>
          </a:prstGeom>
        </p:spPr>
        <p:txBody>
          <a:bodyPr lIns="0" tIns="0" rIns="0" bIns="0" anchor="b"/>
          <a:lstStyle/>
          <a:p>
            <a:r>
              <a:rPr lang="ru-RU" sz="1400" b="0" strike="noStrike" spc="-1">
                <a:latin typeface="Times New Roman"/>
              </a:rPr>
              <a:t> </a:t>
            </a:r>
          </a:p>
        </p:txBody>
      </p:sp>
      <p:sp>
        <p:nvSpPr>
          <p:cNvPr id="106" name="PlaceHolder 6"/>
          <p:cNvSpPr>
            <a:spLocks noGrp="1"/>
          </p:cNvSpPr>
          <p:nvPr>
            <p:ph type="sldNum"/>
          </p:nvPr>
        </p:nvSpPr>
        <p:spPr>
          <a:xfrm>
            <a:off x="4278960" y="10157400"/>
            <a:ext cx="3280680" cy="534240"/>
          </a:xfrm>
          <a:prstGeom prst="rect">
            <a:avLst/>
          </a:prstGeom>
        </p:spPr>
        <p:txBody>
          <a:bodyPr lIns="0" tIns="0" rIns="0" bIns="0" anchor="b"/>
          <a:lstStyle/>
          <a:p>
            <a:pPr algn="r"/>
            <a:fld id="{E06ED53B-E1CC-4B22-AF21-19CD72923F3C}" type="slidenum">
              <a:rPr lang="ru-RU" sz="1400" b="0" strike="noStrike" spc="-1">
                <a:latin typeface="Times New Roman"/>
              </a:rPr>
              <a:t>‹#›</a:t>
            </a:fld>
            <a:endParaRPr lang="ru-RU" sz="1400" b="0" strike="noStrike" spc="-1">
              <a:latin typeface="Times New Roman"/>
            </a:endParaRPr>
          </a:p>
        </p:txBody>
      </p:sp>
    </p:spTree>
    <p:extLst>
      <p:ext uri="{BB962C8B-B14F-4D97-AF65-F5344CB8AC3E}">
        <p14:creationId xmlns:p14="http://schemas.microsoft.com/office/powerpoint/2010/main" val="3645791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PlaceHolder 1"/>
          <p:cNvSpPr>
            <a:spLocks noGrp="1" noRot="1" noChangeAspect="1"/>
          </p:cNvSpPr>
          <p:nvPr>
            <p:ph type="sldImg"/>
          </p:nvPr>
        </p:nvSpPr>
        <p:spPr>
          <a:xfrm>
            <a:off x="380880" y="685800"/>
            <a:ext cx="6095160" cy="3428280"/>
          </a:xfrm>
          <a:prstGeom prst="rect">
            <a:avLst/>
          </a:prstGeom>
        </p:spPr>
      </p:sp>
      <p:sp>
        <p:nvSpPr>
          <p:cNvPr id="365" name="PlaceHolder 2"/>
          <p:cNvSpPr>
            <a:spLocks noGrp="1"/>
          </p:cNvSpPr>
          <p:nvPr>
            <p:ph type="body"/>
          </p:nvPr>
        </p:nvSpPr>
        <p:spPr>
          <a:xfrm>
            <a:off x="685800" y="4343400"/>
            <a:ext cx="5485680" cy="4114080"/>
          </a:xfrm>
          <a:prstGeom prst="rect">
            <a:avLst/>
          </a:prstGeom>
        </p:spPr>
        <p:txBody>
          <a:bodyPr lIns="0" tIns="0" rIns="0" bIns="0"/>
          <a:lstStyle/>
          <a:p>
            <a:endParaRPr lang="ru-RU" sz="2000" b="0" strike="noStrike" spc="-1">
              <a:latin typeface="Arial"/>
            </a:endParaRPr>
          </a:p>
        </p:txBody>
      </p:sp>
      <p:sp>
        <p:nvSpPr>
          <p:cNvPr id="366"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50D32DF6-6C4B-43F7-8004-C4253EE81283}" type="slidenum">
              <a:rPr lang="ru-RU" sz="1200" b="0" strike="noStrike" spc="-1">
                <a:solidFill>
                  <a:srgbClr val="000000"/>
                </a:solidFill>
                <a:latin typeface="+mn-lt"/>
                <a:ea typeface="+mn-ea"/>
              </a:rPr>
              <a:t>1</a:t>
            </a:fld>
            <a:endParaRPr lang="ru-RU" sz="12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PlaceHolder 1"/>
          <p:cNvSpPr>
            <a:spLocks noGrp="1" noRot="1" noChangeAspect="1"/>
          </p:cNvSpPr>
          <p:nvPr>
            <p:ph type="sldImg"/>
          </p:nvPr>
        </p:nvSpPr>
        <p:spPr>
          <a:xfrm>
            <a:off x="380880" y="685800"/>
            <a:ext cx="6095160" cy="3428280"/>
          </a:xfrm>
          <a:prstGeom prst="rect">
            <a:avLst/>
          </a:prstGeom>
        </p:spPr>
      </p:sp>
      <p:sp>
        <p:nvSpPr>
          <p:cNvPr id="392" name="PlaceHolder 2"/>
          <p:cNvSpPr>
            <a:spLocks noGrp="1"/>
          </p:cNvSpPr>
          <p:nvPr>
            <p:ph type="body"/>
          </p:nvPr>
        </p:nvSpPr>
        <p:spPr>
          <a:xfrm>
            <a:off x="685800" y="4343400"/>
            <a:ext cx="5485680" cy="4114080"/>
          </a:xfrm>
          <a:prstGeom prst="rect">
            <a:avLst/>
          </a:prstGeom>
        </p:spPr>
        <p:txBody>
          <a:bodyPr lIns="0" tIns="0" rIns="0" bIns="0"/>
          <a:lstStyle/>
          <a:p>
            <a:pPr marL="216000" indent="-215640">
              <a:lnSpc>
                <a:spcPct val="100000"/>
              </a:lnSpc>
            </a:pPr>
            <a:r>
              <a:rPr lang="ru-RU" sz="1000" b="0" strike="noStrike" spc="-1">
                <a:latin typeface="Arial"/>
              </a:rPr>
              <a:t>Как мы видим, кишечник – зеркало здоровья. Если он работает, как часы, человек отличается крепким иммунитетом и реже болеет. </a:t>
            </a:r>
          </a:p>
          <a:p>
            <a:pPr marL="216000" indent="-215640">
              <a:lnSpc>
                <a:spcPct val="100000"/>
              </a:lnSpc>
            </a:pPr>
            <a:endParaRPr lang="ru-RU" sz="1000" b="0" strike="noStrike" spc="-1">
              <a:latin typeface="Arial"/>
            </a:endParaRPr>
          </a:p>
          <a:p>
            <a:pPr marL="216000" indent="-215640">
              <a:lnSpc>
                <a:spcPct val="100000"/>
              </a:lnSpc>
            </a:pPr>
            <a:r>
              <a:rPr lang="ru-RU" sz="1000" b="0" strike="noStrike" spc="-1">
                <a:latin typeface="Arial"/>
              </a:rPr>
              <a:t>Результат: он энергичен, доволен, легок на подъем, строен и отлично выглядит!</a:t>
            </a:r>
          </a:p>
          <a:p>
            <a:pPr marL="216000" indent="-215640">
              <a:lnSpc>
                <a:spcPct val="100000"/>
              </a:lnSpc>
            </a:pPr>
            <a:endParaRPr lang="ru-RU" sz="1000" b="0" strike="noStrike" spc="-1">
              <a:latin typeface="Arial"/>
            </a:endParaRPr>
          </a:p>
          <a:p>
            <a:pPr marL="216000" indent="-215640">
              <a:lnSpc>
                <a:spcPct val="100000"/>
              </a:lnSpc>
            </a:pPr>
            <a:r>
              <a:rPr lang="ru-RU" sz="1000" b="0" strike="noStrike" spc="-1">
                <a:latin typeface="Arial"/>
              </a:rPr>
              <a:t>Не случайно именно здоровье кишечника в наши дни находится в центре внимания ученых-медиков и специалистов по здоровому питанию. </a:t>
            </a:r>
          </a:p>
          <a:p>
            <a:pPr marL="216000" indent="-215640">
              <a:lnSpc>
                <a:spcPct val="100000"/>
              </a:lnSpc>
            </a:pPr>
            <a:endParaRPr lang="ru-RU" sz="1000" b="0" strike="noStrike" spc="-1">
              <a:latin typeface="Arial"/>
            </a:endParaRPr>
          </a:p>
        </p:txBody>
      </p:sp>
      <p:sp>
        <p:nvSpPr>
          <p:cNvPr id="393"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907487C6-FABA-4665-89E4-56F896CAA7C3}" type="slidenum">
              <a:rPr lang="ru-RU" sz="1200" b="0" strike="noStrike" spc="-1">
                <a:solidFill>
                  <a:srgbClr val="000000"/>
                </a:solidFill>
                <a:latin typeface="+mn-lt"/>
                <a:ea typeface="+mn-ea"/>
              </a:rPr>
              <a:t>10</a:t>
            </a:fld>
            <a:endParaRPr lang="ru-RU" sz="1200" b="0" strike="noStrike" spc="-1">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PlaceHolder 1"/>
          <p:cNvSpPr>
            <a:spLocks noGrp="1" noRot="1" noChangeAspect="1"/>
          </p:cNvSpPr>
          <p:nvPr>
            <p:ph type="sldImg"/>
          </p:nvPr>
        </p:nvSpPr>
        <p:spPr>
          <a:xfrm>
            <a:off x="380880" y="685800"/>
            <a:ext cx="6095160" cy="3428280"/>
          </a:xfrm>
          <a:prstGeom prst="rect">
            <a:avLst/>
          </a:prstGeom>
        </p:spPr>
      </p:sp>
      <p:sp>
        <p:nvSpPr>
          <p:cNvPr id="395" name="PlaceHolder 2"/>
          <p:cNvSpPr>
            <a:spLocks noGrp="1"/>
          </p:cNvSpPr>
          <p:nvPr>
            <p:ph type="body"/>
          </p:nvPr>
        </p:nvSpPr>
        <p:spPr>
          <a:xfrm>
            <a:off x="685800" y="4343400"/>
            <a:ext cx="5485680" cy="4114080"/>
          </a:xfrm>
          <a:prstGeom prst="rect">
            <a:avLst/>
          </a:prstGeom>
        </p:spPr>
        <p:txBody>
          <a:bodyPr lIns="0" tIns="0" rIns="0" bIns="0"/>
          <a:lstStyle/>
          <a:p>
            <a:pPr marL="216000" indent="-215640">
              <a:lnSpc>
                <a:spcPct val="100000"/>
              </a:lnSpc>
            </a:pPr>
            <a:r>
              <a:rPr lang="ru-RU" sz="1200" b="0" strike="noStrike" spc="-1">
                <a:latin typeface="Arial"/>
              </a:rPr>
              <a:t>К сожалению, подавляющее большинство людей сегодня имеет проблемы с кишечником. </a:t>
            </a:r>
          </a:p>
          <a:p>
            <a:pPr marL="216000" indent="-215640">
              <a:lnSpc>
                <a:spcPct val="100000"/>
              </a:lnSpc>
            </a:pPr>
            <a:r>
              <a:rPr lang="ru-RU" sz="1200" b="0" strike="noStrike" spc="-1">
                <a:latin typeface="Arial"/>
              </a:rPr>
              <a:t>В жизни практически каждого из нас постоянно присутствуют факторы, провоцирующие сбои в работе этого важнейшего органа.</a:t>
            </a:r>
          </a:p>
          <a:p>
            <a:pPr marL="216000" indent="-215640">
              <a:lnSpc>
                <a:spcPct val="100000"/>
              </a:lnSpc>
            </a:pPr>
            <a:endParaRPr lang="ru-RU" sz="1200" b="0" strike="noStrike" spc="-1">
              <a:latin typeface="Arial"/>
            </a:endParaRPr>
          </a:p>
          <a:p>
            <a:pPr marL="171360" indent="-170640">
              <a:lnSpc>
                <a:spcPct val="100000"/>
              </a:lnSpc>
              <a:buClr>
                <a:srgbClr val="000000"/>
              </a:buClr>
              <a:buFont typeface="Arial"/>
              <a:buChar char="•"/>
            </a:pPr>
            <a:r>
              <a:rPr lang="ru-RU" sz="1200" b="1" strike="noStrike" spc="-1">
                <a:latin typeface="Arial"/>
              </a:rPr>
              <a:t>Несбалансированное питание</a:t>
            </a:r>
            <a:r>
              <a:rPr lang="ru-RU" sz="1200" b="0" strike="noStrike" spc="-1">
                <a:latin typeface="Arial"/>
              </a:rPr>
              <a:t> (недостаток клетчатки, живых кисломолочных продуктов, ферментированных продуктов; преобладание рафинированной еды с низкой питательной ценностью, быстрых углеводов).</a:t>
            </a:r>
          </a:p>
          <a:p>
            <a:pPr marL="171360" indent="-170640">
              <a:lnSpc>
                <a:spcPct val="100000"/>
              </a:lnSpc>
              <a:buClr>
                <a:srgbClr val="000000"/>
              </a:buClr>
              <a:buFont typeface="Arial"/>
              <a:buChar char="•"/>
            </a:pPr>
            <a:r>
              <a:rPr lang="ru-RU" sz="1200" b="1" strike="noStrike" spc="-1">
                <a:latin typeface="Arial"/>
              </a:rPr>
              <a:t>Отсутствие привычки ежедневно пить воду </a:t>
            </a:r>
            <a:r>
              <a:rPr lang="ru-RU" sz="1200" b="0" strike="noStrike" spc="-1">
                <a:latin typeface="Arial"/>
              </a:rPr>
              <a:t>(суточная норма составляет 1.5 – 2 л). При недостатке воды ухудшается перистальтика и наши «отходы» не могут свободно продвигаться по кишечнику. В результате возникают запоры, и токсины не эвакуируются из организма своевременно.</a:t>
            </a:r>
          </a:p>
          <a:p>
            <a:pPr marL="171360" indent="-170640">
              <a:lnSpc>
                <a:spcPct val="100000"/>
              </a:lnSpc>
              <a:buClr>
                <a:srgbClr val="000000"/>
              </a:buClr>
              <a:buFont typeface="Arial"/>
              <a:buChar char="•"/>
            </a:pPr>
            <a:r>
              <a:rPr lang="ru-RU" sz="1200" b="1" strike="noStrike" spc="-1">
                <a:latin typeface="Arial"/>
              </a:rPr>
              <a:t>Стрессовые состояния. </a:t>
            </a:r>
            <a:r>
              <a:rPr lang="ru-RU" sz="1200" b="0" strike="noStrike" spc="-1">
                <a:latin typeface="Arial"/>
              </a:rPr>
              <a:t>П</a:t>
            </a:r>
            <a:r>
              <a:rPr lang="ru-RU" sz="2000" b="0" strike="noStrike" spc="-1">
                <a:latin typeface="Arial"/>
              </a:rPr>
              <a:t>овышенный уровень тревожности, по мнению специалистов, может вызвать синдром раздраженного кишечника.</a:t>
            </a:r>
            <a:r>
              <a:rPr lang="ru-RU" sz="1200" b="0" strike="noStrike" spc="-1">
                <a:latin typeface="Arial"/>
              </a:rPr>
              <a:t> </a:t>
            </a:r>
          </a:p>
          <a:p>
            <a:pPr marL="171360" indent="-170640">
              <a:lnSpc>
                <a:spcPct val="100000"/>
              </a:lnSpc>
              <a:buClr>
                <a:srgbClr val="000000"/>
              </a:buClr>
              <a:buFont typeface="Arial"/>
              <a:buChar char="•"/>
            </a:pPr>
            <a:r>
              <a:rPr lang="ru-RU" sz="1200" b="1" strike="noStrike" spc="-1">
                <a:latin typeface="Arial"/>
              </a:rPr>
              <a:t>Прием медикаментов. </a:t>
            </a:r>
            <a:r>
              <a:rPr lang="ru-RU" sz="1200" b="0" strike="noStrike" spc="-1">
                <a:latin typeface="Arial"/>
              </a:rPr>
              <a:t>Антибиотики убивают не только хорошие, но и плохие микроорганизмы, нередко приводя к кишечным расстройствам. Также, некоторые препараты имеют побочным эффектом диарею и другие расстройства ЖКТ.</a:t>
            </a:r>
          </a:p>
          <a:p>
            <a:pPr marL="171360" indent="-170640">
              <a:lnSpc>
                <a:spcPct val="100000"/>
              </a:lnSpc>
              <a:buClr>
                <a:srgbClr val="000000"/>
              </a:buClr>
              <a:buFont typeface="Arial"/>
              <a:buChar char="•"/>
            </a:pPr>
            <a:r>
              <a:rPr lang="ru-RU" sz="1200" b="1" strike="noStrike" spc="-1">
                <a:latin typeface="Arial"/>
              </a:rPr>
              <a:t>Малоподвижность</a:t>
            </a:r>
            <a:r>
              <a:rPr lang="ru-RU" sz="1200" b="0" strike="noStrike" spc="-1">
                <a:latin typeface="Arial"/>
              </a:rPr>
              <a:t> (сидячая работа, отсутствие спорта или другой физической нагрузки). </a:t>
            </a:r>
            <a:r>
              <a:rPr lang="ru-RU" sz="2000" b="0" strike="noStrike" spc="-1">
                <a:latin typeface="Arial"/>
              </a:rPr>
              <a:t>Нехватка движения снижает тонус мышц брюшного пресса и, соответственно, тонус и перистальтику кишечника. В среднем люди, которые сидят большую часть дня, страдают запорами в 2–3 раза чаще тех, кто физически активен.</a:t>
            </a:r>
            <a:r>
              <a:rPr lang="ru-RU" sz="1200" b="0" strike="noStrike" spc="-1">
                <a:latin typeface="Arial"/>
              </a:rPr>
              <a:t> </a:t>
            </a:r>
          </a:p>
          <a:p>
            <a:pPr>
              <a:lnSpc>
                <a:spcPct val="100000"/>
              </a:lnSpc>
            </a:pPr>
            <a:endParaRPr lang="ru-RU" sz="1200" b="0" strike="noStrike" spc="-1">
              <a:latin typeface="Arial"/>
            </a:endParaRPr>
          </a:p>
          <a:p>
            <a:pPr>
              <a:lnSpc>
                <a:spcPct val="100000"/>
              </a:lnSpc>
            </a:pPr>
            <a:endParaRPr lang="ru-RU" sz="1200" b="0" strike="noStrike" spc="-1">
              <a:latin typeface="Arial"/>
            </a:endParaRPr>
          </a:p>
          <a:p>
            <a:pPr>
              <a:lnSpc>
                <a:spcPct val="100000"/>
              </a:lnSpc>
            </a:pPr>
            <a:endParaRPr lang="ru-RU" sz="1200" b="0" strike="noStrike" spc="-1">
              <a:latin typeface="Arial"/>
            </a:endParaRPr>
          </a:p>
          <a:p>
            <a:pPr>
              <a:lnSpc>
                <a:spcPct val="100000"/>
              </a:lnSpc>
            </a:pPr>
            <a:endParaRPr lang="ru-RU" sz="1200" b="0" strike="noStrike" spc="-1">
              <a:latin typeface="Arial"/>
            </a:endParaRPr>
          </a:p>
        </p:txBody>
      </p:sp>
      <p:sp>
        <p:nvSpPr>
          <p:cNvPr id="396"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F4FDC3C7-DB3E-48E5-BB25-827D39EBB93A}" type="slidenum">
              <a:rPr lang="ru-RU" sz="1200" b="0" strike="noStrike" spc="-1">
                <a:solidFill>
                  <a:srgbClr val="000000"/>
                </a:solidFill>
                <a:latin typeface="+mn-lt"/>
                <a:ea typeface="+mn-ea"/>
              </a:rPr>
              <a:t>11</a:t>
            </a:fld>
            <a:endParaRPr lang="ru-RU" sz="1200" b="0" strike="noStrike" spc="-1">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PlaceHolder 1"/>
          <p:cNvSpPr>
            <a:spLocks noGrp="1" noRot="1" noChangeAspect="1"/>
          </p:cNvSpPr>
          <p:nvPr>
            <p:ph type="sldImg"/>
          </p:nvPr>
        </p:nvSpPr>
        <p:spPr>
          <a:xfrm>
            <a:off x="381000" y="685800"/>
            <a:ext cx="6094413" cy="3429000"/>
          </a:xfrm>
          <a:prstGeom prst="rect">
            <a:avLst/>
          </a:prstGeom>
        </p:spPr>
      </p:sp>
      <p:sp>
        <p:nvSpPr>
          <p:cNvPr id="398" name="PlaceHolder 2"/>
          <p:cNvSpPr>
            <a:spLocks noGrp="1"/>
          </p:cNvSpPr>
          <p:nvPr>
            <p:ph type="body"/>
          </p:nvPr>
        </p:nvSpPr>
        <p:spPr>
          <a:xfrm>
            <a:off x="685800" y="4343400"/>
            <a:ext cx="5485680" cy="4114080"/>
          </a:xfrm>
          <a:prstGeom prst="rect">
            <a:avLst/>
          </a:prstGeom>
        </p:spPr>
        <p:txBody>
          <a:bodyPr lIns="0" tIns="0" rIns="0" bIns="0"/>
          <a:lstStyle/>
          <a:p>
            <a:pPr marL="216000" indent="-215640">
              <a:lnSpc>
                <a:spcPct val="100000"/>
              </a:lnSpc>
            </a:pPr>
            <a:r>
              <a:rPr lang="ru-RU" sz="1000" b="0" strike="noStrike" spc="-1">
                <a:latin typeface="Arial"/>
              </a:rPr>
              <a:t>Если и предпринимались какие-то попытки исправить подобные ситуации, то скорее всего они носили характер локальных и краткосрочных действий. </a:t>
            </a:r>
          </a:p>
          <a:p>
            <a:pPr marL="216000" indent="-215640">
              <a:lnSpc>
                <a:spcPct val="100000"/>
              </a:lnSpc>
            </a:pPr>
            <a:r>
              <a:rPr lang="ru-RU" sz="1000" b="0" strike="noStrike" spc="-1">
                <a:latin typeface="Arial"/>
              </a:rPr>
              <a:t>Например, это мог быть прием пробиотиков после лечения антибиотиками или ферментов после кишечной инфекции. </a:t>
            </a:r>
          </a:p>
          <a:p>
            <a:pPr marL="216000" indent="-215640">
              <a:lnSpc>
                <a:spcPct val="100000"/>
              </a:lnSpc>
            </a:pPr>
            <a:endParaRPr lang="ru-RU" sz="1000" b="0" strike="noStrike" spc="-1">
              <a:latin typeface="Arial"/>
            </a:endParaRPr>
          </a:p>
          <a:p>
            <a:pPr marL="216000" indent="-215640">
              <a:lnSpc>
                <a:spcPct val="100000"/>
              </a:lnSpc>
            </a:pPr>
            <a:r>
              <a:rPr lang="ru-RU" sz="1000" b="0" strike="noStrike" spc="-1">
                <a:latin typeface="Arial"/>
              </a:rPr>
              <a:t>Однако это все полумеры, которые дают временное облегчение, но не решают проблемы в целом. </a:t>
            </a:r>
          </a:p>
          <a:p>
            <a:pPr marL="216000" indent="-215640">
              <a:lnSpc>
                <a:spcPct val="100000"/>
              </a:lnSpc>
            </a:pPr>
            <a:endParaRPr lang="ru-RU" sz="1000" b="0" strike="noStrike" spc="-1">
              <a:latin typeface="Arial"/>
            </a:endParaRPr>
          </a:p>
        </p:txBody>
      </p:sp>
      <p:sp>
        <p:nvSpPr>
          <p:cNvPr id="399"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D900FA84-DB05-44D5-B150-0DA90CD04055}" type="slidenum">
              <a:rPr lang="ru-RU" sz="1200" b="0" strike="noStrike" spc="-1">
                <a:solidFill>
                  <a:srgbClr val="000000"/>
                </a:solidFill>
                <a:latin typeface="+mn-lt"/>
                <a:ea typeface="+mn-ea"/>
              </a:rPr>
              <a:t>12</a:t>
            </a:fld>
            <a:endParaRPr lang="ru-RU" sz="1200" b="0" strike="noStrike" spc="-1">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PlaceHolder 1"/>
          <p:cNvSpPr>
            <a:spLocks noGrp="1" noRot="1" noChangeAspect="1"/>
          </p:cNvSpPr>
          <p:nvPr>
            <p:ph type="sldImg"/>
          </p:nvPr>
        </p:nvSpPr>
        <p:spPr>
          <a:xfrm>
            <a:off x="380880" y="685800"/>
            <a:ext cx="6095160" cy="3428280"/>
          </a:xfrm>
          <a:prstGeom prst="rect">
            <a:avLst/>
          </a:prstGeom>
        </p:spPr>
      </p:sp>
      <p:sp>
        <p:nvSpPr>
          <p:cNvPr id="401" name="PlaceHolder 2"/>
          <p:cNvSpPr>
            <a:spLocks noGrp="1"/>
          </p:cNvSpPr>
          <p:nvPr>
            <p:ph type="body"/>
          </p:nvPr>
        </p:nvSpPr>
        <p:spPr>
          <a:xfrm>
            <a:off x="685800" y="4343400"/>
            <a:ext cx="5485680" cy="4114080"/>
          </a:xfrm>
          <a:prstGeom prst="rect">
            <a:avLst/>
          </a:prstGeom>
        </p:spPr>
        <p:txBody>
          <a:bodyPr lIns="0" tIns="0" rIns="0" bIns="0"/>
          <a:lstStyle/>
          <a:p>
            <a:pPr marL="216000" indent="-215640">
              <a:lnSpc>
                <a:spcPct val="100000"/>
              </a:lnSpc>
            </a:pPr>
            <a:r>
              <a:rPr lang="ru-RU" sz="1000" b="0" strike="noStrike" spc="-1">
                <a:latin typeface="Arial"/>
              </a:rPr>
              <a:t>Если же мы хотим быть здоровыми и иметь крепкий иммунитет, надо подходить к решению проблемы комплексно. Организм - это единая система, в которой все процессы жизнедеятельности взаимосвязаны и взаимозависимы. </a:t>
            </a:r>
          </a:p>
          <a:p>
            <a:pPr marL="216000" indent="-215640">
              <a:lnSpc>
                <a:spcPct val="100000"/>
              </a:lnSpc>
            </a:pPr>
            <a:r>
              <a:rPr lang="ru-RU" sz="1000" b="0" strike="noStrike" spc="-1">
                <a:latin typeface="Arial"/>
              </a:rPr>
              <a:t>Кишечник как главный «питающий» орган должен быть первым на этом пути. Ведь от его четкой работы зависит здоровье каждой клетки, которая должна каждый день получать определенный набор питательных веществ или нутриентов для того, чтобы полноценно выполнять свои функции. </a:t>
            </a:r>
          </a:p>
          <a:p>
            <a:pPr marL="216000" indent="-215640">
              <a:lnSpc>
                <a:spcPct val="100000"/>
              </a:lnSpc>
            </a:pPr>
            <a:endParaRPr lang="ru-RU" sz="1000" b="0" strike="noStrike" spc="-1">
              <a:latin typeface="Arial"/>
            </a:endParaRPr>
          </a:p>
          <a:p>
            <a:pPr marL="216000" indent="-215640">
              <a:lnSpc>
                <a:spcPct val="100000"/>
              </a:lnSpc>
            </a:pPr>
            <a:r>
              <a:rPr lang="ru-RU" sz="1000" b="1" strike="noStrike" spc="-1">
                <a:latin typeface="Arial"/>
              </a:rPr>
              <a:t>Поэтому:</a:t>
            </a:r>
            <a:endParaRPr lang="ru-RU" sz="1000" b="0" strike="noStrike" spc="-1">
              <a:latin typeface="Arial"/>
            </a:endParaRPr>
          </a:p>
          <a:p>
            <a:pPr marL="216000" indent="-215640">
              <a:lnSpc>
                <a:spcPct val="100000"/>
              </a:lnSpc>
            </a:pPr>
            <a:endParaRPr lang="ru-RU" sz="1000" b="0" strike="noStrike" spc="-1">
              <a:latin typeface="Arial"/>
            </a:endParaRPr>
          </a:p>
          <a:p>
            <a:pPr marL="228600" indent="-227880">
              <a:lnSpc>
                <a:spcPct val="100000"/>
              </a:lnSpc>
              <a:buClr>
                <a:srgbClr val="000000"/>
              </a:buClr>
              <a:buFont typeface="StarSymbol"/>
              <a:buAutoNum type="arabicPeriod"/>
            </a:pPr>
            <a:r>
              <a:rPr lang="ru-RU" sz="1000" b="1" strike="noStrike" spc="-1">
                <a:latin typeface="Arial"/>
              </a:rPr>
              <a:t>Отдавайте предпочтения </a:t>
            </a:r>
            <a:r>
              <a:rPr lang="ru-RU" sz="1000" b="1" u="sng" strike="noStrike" spc="-1">
                <a:uFillTx/>
                <a:latin typeface="Arial"/>
              </a:rPr>
              <a:t>комплексным программам</a:t>
            </a:r>
            <a:r>
              <a:rPr lang="ru-RU" sz="1000" b="1" strike="noStrike" spc="-1">
                <a:latin typeface="Arial"/>
              </a:rPr>
              <a:t>, произведенным заслуживающими довериями компаниями</a:t>
            </a:r>
            <a:r>
              <a:rPr lang="ru-RU" sz="1000" b="0" strike="noStrike" spc="-1">
                <a:latin typeface="Arial"/>
              </a:rPr>
              <a:t>. Избегайте «волшебных таблеток», которые должны за короткое время устранить все негативные результаты многолетних гастрономических злоупотреблений, интоксикации и других факторов. Чудес не бывает. </a:t>
            </a:r>
            <a:r>
              <a:t/>
            </a:r>
            <a:br/>
            <a:r>
              <a:rPr lang="ru-RU" sz="1000" b="0" strike="noStrike" spc="-1">
                <a:latin typeface="Arial"/>
              </a:rPr>
              <a:t> </a:t>
            </a:r>
          </a:p>
          <a:p>
            <a:pPr marL="228600" indent="-227880">
              <a:lnSpc>
                <a:spcPct val="100000"/>
              </a:lnSpc>
              <a:buClr>
                <a:srgbClr val="000000"/>
              </a:buClr>
              <a:buFont typeface="StarSymbol"/>
              <a:buAutoNum type="arabicPeriod"/>
            </a:pPr>
            <a:r>
              <a:rPr lang="ru-RU" sz="1000" b="1" strike="noStrike" spc="-1">
                <a:latin typeface="Arial"/>
              </a:rPr>
              <a:t>Помните, что эффективное и безопасное оздоровление ЖКТ требует времени – как правило, больше недели</a:t>
            </a:r>
            <a:r>
              <a:rPr lang="ru-RU" sz="1000" b="0" strike="noStrike" spc="-1">
                <a:latin typeface="Arial"/>
              </a:rPr>
              <a:t>. Организм – сложноструктурированная система, и его работу невозможно перенастроить за пару дней. Необходимо не только</a:t>
            </a:r>
            <a:r>
              <a:rPr lang="ru-RU" sz="1200" b="0" strike="noStrike" spc="-1">
                <a:solidFill>
                  <a:srgbClr val="000000"/>
                </a:solidFill>
                <a:latin typeface="+mn-lt"/>
                <a:ea typeface="+mn-ea"/>
              </a:rPr>
              <a:t> эвакуировать лишнее и вредное (чем занимается большинство детокс-программ), но и восполнить недостающее, нормализовать баланс кишечной микрофлоры. </a:t>
            </a:r>
            <a:r>
              <a:t/>
            </a:r>
            <a:br/>
            <a:r>
              <a:rPr lang="ru-RU" sz="1000" b="0" strike="noStrike" spc="-1">
                <a:solidFill>
                  <a:srgbClr val="000000"/>
                </a:solidFill>
                <a:latin typeface="+mn-lt"/>
                <a:ea typeface="+mn-ea"/>
              </a:rPr>
              <a:t> </a:t>
            </a:r>
            <a:endParaRPr lang="ru-RU" sz="1000" b="0" strike="noStrike" spc="-1">
              <a:latin typeface="Arial"/>
            </a:endParaRPr>
          </a:p>
          <a:p>
            <a:pPr marL="228600" indent="-227880">
              <a:lnSpc>
                <a:spcPct val="100000"/>
              </a:lnSpc>
              <a:buClr>
                <a:srgbClr val="000000"/>
              </a:buClr>
              <a:buFont typeface="StarSymbol"/>
              <a:buAutoNum type="arabicPeriod"/>
            </a:pPr>
            <a:r>
              <a:rPr lang="ru-RU" sz="1000" b="1" strike="noStrike" spc="-1">
                <a:solidFill>
                  <a:srgbClr val="000000"/>
                </a:solidFill>
                <a:latin typeface="+mn-lt"/>
                <a:ea typeface="+mn-ea"/>
              </a:rPr>
              <a:t>Имейте в виду, что программа должна сопровождаться рекомендациями по питанию</a:t>
            </a:r>
            <a:r>
              <a:rPr lang="ru-RU" sz="1000" b="0" strike="noStrike" spc="-1">
                <a:solidFill>
                  <a:srgbClr val="000000"/>
                </a:solidFill>
                <a:latin typeface="+mn-lt"/>
                <a:ea typeface="+mn-ea"/>
              </a:rPr>
              <a:t>. Если производитель утверждает, что с помощью его продукта вы нормализуете работу пищеварения (а заодно «очиститесь» и похудеете), ничего не меняя в привычном рационе, ему не стоит доверять. Обычно в роли чудо-средства выступает экзотический, редкий и труднодоступный продукт с красивой легендой или, напротив, «секретная научная разработка», раньше доступная лишь избранным. Это поражает воображение наивного потребителя и оправдывает завышенную цену.</a:t>
            </a:r>
            <a:endParaRPr lang="ru-RU" sz="1000" b="0" strike="noStrike" spc="-1">
              <a:latin typeface="Arial"/>
            </a:endParaRPr>
          </a:p>
          <a:p>
            <a:pPr>
              <a:lnSpc>
                <a:spcPct val="100000"/>
              </a:lnSpc>
            </a:pPr>
            <a:endParaRPr lang="ru-RU" sz="1000" b="0" strike="noStrike" spc="-1">
              <a:latin typeface="Arial"/>
            </a:endParaRPr>
          </a:p>
          <a:p>
            <a:pPr>
              <a:lnSpc>
                <a:spcPct val="100000"/>
              </a:lnSpc>
            </a:pPr>
            <a:endParaRPr lang="ru-RU" sz="1000" b="0" strike="noStrike" spc="-1">
              <a:latin typeface="Arial"/>
            </a:endParaRPr>
          </a:p>
          <a:p>
            <a:pPr>
              <a:lnSpc>
                <a:spcPct val="100000"/>
              </a:lnSpc>
            </a:pPr>
            <a:endParaRPr lang="ru-RU" sz="1000" b="0" strike="noStrike" spc="-1">
              <a:latin typeface="Arial"/>
            </a:endParaRPr>
          </a:p>
          <a:p>
            <a:pPr>
              <a:lnSpc>
                <a:spcPct val="100000"/>
              </a:lnSpc>
            </a:pPr>
            <a:endParaRPr lang="ru-RU" sz="1000" b="0" strike="noStrike" spc="-1">
              <a:latin typeface="Arial"/>
            </a:endParaRPr>
          </a:p>
          <a:p>
            <a:pPr>
              <a:lnSpc>
                <a:spcPct val="100000"/>
              </a:lnSpc>
            </a:pPr>
            <a:endParaRPr lang="ru-RU" sz="1000" b="0" strike="noStrike" spc="-1">
              <a:latin typeface="Arial"/>
            </a:endParaRPr>
          </a:p>
          <a:p>
            <a:pPr>
              <a:lnSpc>
                <a:spcPct val="100000"/>
              </a:lnSpc>
            </a:pPr>
            <a:endParaRPr lang="ru-RU" sz="1000" b="0" strike="noStrike" spc="-1">
              <a:latin typeface="Arial"/>
            </a:endParaRPr>
          </a:p>
          <a:p>
            <a:pPr>
              <a:lnSpc>
                <a:spcPct val="100000"/>
              </a:lnSpc>
            </a:pPr>
            <a:endParaRPr lang="ru-RU" sz="1000" b="0" strike="noStrike" spc="-1">
              <a:latin typeface="Arial"/>
            </a:endParaRPr>
          </a:p>
        </p:txBody>
      </p:sp>
      <p:sp>
        <p:nvSpPr>
          <p:cNvPr id="402"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79CD25D8-9F43-48FA-AFBF-CC540CD99ABE}" type="slidenum">
              <a:rPr lang="ru-RU" sz="1200" b="0" strike="noStrike" spc="-1">
                <a:solidFill>
                  <a:srgbClr val="000000"/>
                </a:solidFill>
                <a:latin typeface="+mn-lt"/>
                <a:ea typeface="+mn-ea"/>
              </a:rPr>
              <a:t>13</a:t>
            </a:fld>
            <a:endParaRPr lang="ru-RU" sz="1200" b="0" strike="noStrike" spc="-1">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PlaceHolder 1"/>
          <p:cNvSpPr>
            <a:spLocks noGrp="1" noRot="1" noChangeAspect="1"/>
          </p:cNvSpPr>
          <p:nvPr>
            <p:ph type="sldImg"/>
          </p:nvPr>
        </p:nvSpPr>
        <p:spPr>
          <a:xfrm>
            <a:off x="380880" y="685800"/>
            <a:ext cx="6095160" cy="3428280"/>
          </a:xfrm>
          <a:prstGeom prst="rect">
            <a:avLst/>
          </a:prstGeom>
        </p:spPr>
      </p:sp>
      <p:sp>
        <p:nvSpPr>
          <p:cNvPr id="404" name="PlaceHolder 2"/>
          <p:cNvSpPr>
            <a:spLocks noGrp="1"/>
          </p:cNvSpPr>
          <p:nvPr>
            <p:ph type="body"/>
          </p:nvPr>
        </p:nvSpPr>
        <p:spPr>
          <a:xfrm>
            <a:off x="685800" y="4343400"/>
            <a:ext cx="5485680" cy="4114080"/>
          </a:xfrm>
          <a:prstGeom prst="rect">
            <a:avLst/>
          </a:prstGeom>
        </p:spPr>
        <p:txBody>
          <a:bodyPr lIns="0" tIns="0" rIns="0" bIns="0"/>
          <a:lstStyle/>
          <a:p>
            <a:pPr marL="171360" indent="-170640">
              <a:lnSpc>
                <a:spcPct val="100000"/>
              </a:lnSpc>
              <a:buClr>
                <a:srgbClr val="000000"/>
              </a:buClr>
              <a:buFont typeface="Arial"/>
              <a:buChar char="•"/>
            </a:pPr>
            <a:r>
              <a:rPr lang="ru-RU" sz="1000" b="0" strike="noStrike" spc="-1">
                <a:latin typeface="Arial"/>
              </a:rPr>
              <a:t>Это первая целевая программа от Coral Club, которая является воплощением </a:t>
            </a:r>
            <a:r>
              <a:rPr lang="ru-RU" sz="1000" b="1" strike="noStrike" spc="-1">
                <a:latin typeface="Arial"/>
              </a:rPr>
              <a:t>комплексного подхода </a:t>
            </a:r>
            <a:r>
              <a:rPr lang="ru-RU" sz="1000" b="0" strike="noStrike" spc="-1">
                <a:latin typeface="Arial"/>
              </a:rPr>
              <a:t>к оздоровлению. В нее вошли продукты, направленные на системное поэтапное оздоровление кишечника и других органов ЖКТ, участвующих в процессах пищеварения и усвоения питательных веществ. </a:t>
            </a:r>
          </a:p>
          <a:p>
            <a:pPr marL="171360" indent="-170640">
              <a:lnSpc>
                <a:spcPct val="100000"/>
              </a:lnSpc>
              <a:buClr>
                <a:srgbClr val="000000"/>
              </a:buClr>
              <a:buFont typeface="Arial"/>
              <a:buChar char="•"/>
            </a:pPr>
            <a:r>
              <a:rPr lang="ru-RU" sz="1000" b="0" strike="noStrike" spc="-1">
                <a:latin typeface="Arial"/>
              </a:rPr>
              <a:t>Это </a:t>
            </a:r>
            <a:r>
              <a:rPr lang="ru-RU" sz="1000" b="1" strike="noStrike" spc="-1">
                <a:latin typeface="Arial"/>
              </a:rPr>
              <a:t>удобно</a:t>
            </a:r>
            <a:r>
              <a:rPr lang="ru-RU" sz="1000" b="0" strike="noStrike" spc="-1">
                <a:latin typeface="Arial"/>
              </a:rPr>
              <a:t>: все необходимые продукты в нужном количестве и сочетании расфасованы в блистеры и компактно упакованы по этапам. Прилагаются </a:t>
            </a:r>
            <a:r>
              <a:rPr lang="ru-RU" sz="1000" b="1" strike="noStrike" spc="-1">
                <a:latin typeface="Arial"/>
              </a:rPr>
              <a:t>рекомендации по применению и по питанию</a:t>
            </a:r>
            <a:r>
              <a:rPr lang="ru-RU" sz="1000" b="0" strike="noStrike" spc="-1">
                <a:latin typeface="Arial"/>
              </a:rPr>
              <a:t>. </a:t>
            </a:r>
          </a:p>
          <a:p>
            <a:pPr marL="171360" indent="-170640">
              <a:lnSpc>
                <a:spcPct val="100000"/>
              </a:lnSpc>
              <a:buClr>
                <a:srgbClr val="000000"/>
              </a:buClr>
              <a:buFont typeface="Arial"/>
              <a:buChar char="•"/>
            </a:pPr>
            <a:r>
              <a:rPr lang="ru-RU" sz="1000" b="0" strike="noStrike" spc="-1">
                <a:latin typeface="Arial"/>
              </a:rPr>
              <a:t>Это </a:t>
            </a:r>
            <a:r>
              <a:rPr lang="ru-RU" sz="1000" b="1" strike="noStrike" spc="-1">
                <a:latin typeface="Arial"/>
              </a:rPr>
              <a:t>готовое решение </a:t>
            </a:r>
            <a:r>
              <a:rPr lang="ru-RU" sz="1000" b="0" strike="noStrike" spc="-1">
                <a:latin typeface="Arial"/>
              </a:rPr>
              <a:t>в одной коробке, не имеющее аналогов на рынке. </a:t>
            </a:r>
          </a:p>
          <a:p>
            <a:pPr>
              <a:lnSpc>
                <a:spcPct val="100000"/>
              </a:lnSpc>
            </a:pPr>
            <a:endParaRPr lang="ru-RU" sz="1000" b="0" strike="noStrike" spc="-1">
              <a:latin typeface="Arial"/>
            </a:endParaRPr>
          </a:p>
          <a:p>
            <a:pPr>
              <a:lnSpc>
                <a:spcPct val="100000"/>
              </a:lnSpc>
            </a:pPr>
            <a:endParaRPr lang="ru-RU" sz="1000" b="0" strike="noStrike" spc="-1">
              <a:latin typeface="Arial"/>
            </a:endParaRPr>
          </a:p>
        </p:txBody>
      </p:sp>
      <p:sp>
        <p:nvSpPr>
          <p:cNvPr id="405"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0DFD52CE-D17F-4F61-86F0-AB3FD4CDC14F}" type="slidenum">
              <a:rPr lang="ru-RU" sz="1200" b="0" strike="noStrike" spc="-1">
                <a:solidFill>
                  <a:srgbClr val="000000"/>
                </a:solidFill>
                <a:latin typeface="+mn-lt"/>
                <a:ea typeface="+mn-ea"/>
              </a:rPr>
              <a:t>14</a:t>
            </a:fld>
            <a:endParaRPr lang="ru-RU" sz="1200" b="0" strike="noStrike" spc="-1">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PlaceHolder 1"/>
          <p:cNvSpPr>
            <a:spLocks noGrp="1" noRot="1" noChangeAspect="1"/>
          </p:cNvSpPr>
          <p:nvPr>
            <p:ph type="sldImg"/>
          </p:nvPr>
        </p:nvSpPr>
        <p:spPr>
          <a:xfrm>
            <a:off x="380880" y="685800"/>
            <a:ext cx="6095160" cy="3428280"/>
          </a:xfrm>
          <a:prstGeom prst="rect">
            <a:avLst/>
          </a:prstGeom>
        </p:spPr>
      </p:sp>
      <p:sp>
        <p:nvSpPr>
          <p:cNvPr id="407" name="PlaceHolder 2"/>
          <p:cNvSpPr>
            <a:spLocks noGrp="1"/>
          </p:cNvSpPr>
          <p:nvPr>
            <p:ph type="body"/>
          </p:nvPr>
        </p:nvSpPr>
        <p:spPr>
          <a:xfrm>
            <a:off x="685800" y="4343400"/>
            <a:ext cx="5485680" cy="4114080"/>
          </a:xfrm>
          <a:prstGeom prst="rect">
            <a:avLst/>
          </a:prstGeom>
        </p:spPr>
        <p:txBody>
          <a:bodyPr lIns="0" tIns="0" rIns="0" bIns="0"/>
          <a:lstStyle/>
          <a:p>
            <a:pPr marL="216000" indent="-215640">
              <a:lnSpc>
                <a:spcPct val="100000"/>
              </a:lnSpc>
            </a:pPr>
            <a:r>
              <a:rPr lang="ru-RU" sz="2000" b="0" strike="noStrike" spc="-1">
                <a:latin typeface="Arial"/>
              </a:rPr>
              <a:t>Целевая программа «Здоровый кишечник» помогает:</a:t>
            </a:r>
          </a:p>
          <a:p>
            <a:pPr marL="216000" indent="-215640">
              <a:lnSpc>
                <a:spcPct val="100000"/>
              </a:lnSpc>
            </a:pPr>
            <a:endParaRPr lang="ru-RU" sz="2000" b="0" strike="noStrike" spc="-1">
              <a:latin typeface="Arial"/>
            </a:endParaRPr>
          </a:p>
          <a:p>
            <a:pPr marL="171360" indent="-170640">
              <a:lnSpc>
                <a:spcPct val="100000"/>
              </a:lnSpc>
              <a:buClr>
                <a:srgbClr val="008000"/>
              </a:buClr>
              <a:buFont typeface="Arial"/>
              <a:buChar char="•"/>
            </a:pPr>
            <a:r>
              <a:rPr lang="ru-RU" sz="1200" b="0" strike="noStrike" spc="-1">
                <a:solidFill>
                  <a:srgbClr val="008000"/>
                </a:solidFill>
                <a:latin typeface="Raleway Light"/>
                <a:ea typeface="Roboto Light"/>
              </a:rPr>
              <a:t>Наладить работу кишечника – важнейшего органа, от которого зависит эффективность функционирования различных систем организма;</a:t>
            </a:r>
            <a:r>
              <a:t/>
            </a:r>
            <a:br/>
            <a:r>
              <a:rPr lang="ru-RU" sz="1200" b="0" strike="noStrike" spc="-1">
                <a:solidFill>
                  <a:srgbClr val="008000"/>
                </a:solidFill>
                <a:latin typeface="Raleway Light"/>
                <a:ea typeface="Roboto Light"/>
              </a:rPr>
              <a:t> </a:t>
            </a:r>
            <a:endParaRPr lang="ru-RU" sz="1200" b="0" strike="noStrike" spc="-1">
              <a:latin typeface="Arial"/>
            </a:endParaRPr>
          </a:p>
          <a:p>
            <a:pPr marL="171360" indent="-170640">
              <a:lnSpc>
                <a:spcPct val="100000"/>
              </a:lnSpc>
              <a:buClr>
                <a:srgbClr val="008000"/>
              </a:buClr>
              <a:buFont typeface="Arial"/>
              <a:buChar char="•"/>
            </a:pPr>
            <a:r>
              <a:rPr lang="ru-RU" sz="1200" b="0" strike="noStrike" spc="-1">
                <a:solidFill>
                  <a:srgbClr val="008000"/>
                </a:solidFill>
                <a:latin typeface="Raleway Light"/>
                <a:ea typeface="Roboto Light"/>
              </a:rPr>
              <a:t>Укрепить иммунитет, повысить сопротивляемость инфекциям и вирусам;</a:t>
            </a:r>
            <a:endParaRPr lang="ru-RU" sz="1200" b="0" strike="noStrike" spc="-1">
              <a:latin typeface="Arial"/>
            </a:endParaRPr>
          </a:p>
          <a:p>
            <a:pPr>
              <a:lnSpc>
                <a:spcPct val="100000"/>
              </a:lnSpc>
            </a:pPr>
            <a:endParaRPr lang="ru-RU" sz="1200" b="0" strike="noStrike" spc="-1">
              <a:latin typeface="Arial"/>
            </a:endParaRPr>
          </a:p>
          <a:p>
            <a:pPr marL="171360" indent="-170640">
              <a:lnSpc>
                <a:spcPct val="100000"/>
              </a:lnSpc>
              <a:buClr>
                <a:srgbClr val="008000"/>
              </a:buClr>
              <a:buFont typeface="Arial"/>
              <a:buChar char="•"/>
            </a:pPr>
            <a:r>
              <a:rPr lang="ru-RU" sz="1200" b="0" strike="noStrike" spc="-1">
                <a:solidFill>
                  <a:srgbClr val="008000"/>
                </a:solidFill>
                <a:latin typeface="Raleway Light"/>
                <a:ea typeface="Roboto Light"/>
              </a:rPr>
              <a:t>Привести в порядок метаболизм</a:t>
            </a:r>
            <a:endParaRPr lang="ru-RU" sz="1200" b="0" strike="noStrike" spc="-1">
              <a:latin typeface="Arial"/>
            </a:endParaRPr>
          </a:p>
          <a:p>
            <a:pPr>
              <a:lnSpc>
                <a:spcPct val="100000"/>
              </a:lnSpc>
            </a:pPr>
            <a:endParaRPr lang="ru-RU" sz="1200" b="0" strike="noStrike" spc="-1">
              <a:latin typeface="Arial"/>
            </a:endParaRPr>
          </a:p>
          <a:p>
            <a:pPr marL="171360" indent="-170640">
              <a:lnSpc>
                <a:spcPct val="100000"/>
              </a:lnSpc>
              <a:buClr>
                <a:srgbClr val="008000"/>
              </a:buClr>
              <a:buFont typeface="Arial"/>
              <a:buChar char="•"/>
            </a:pPr>
            <a:r>
              <a:rPr lang="ru-RU" sz="1200" b="0" strike="noStrike" spc="-1">
                <a:solidFill>
                  <a:srgbClr val="008000"/>
                </a:solidFill>
                <a:latin typeface="Raleway Light"/>
                <a:ea typeface="Roboto Light"/>
              </a:rPr>
              <a:t>Улучшить самочувствие и внешний вид.</a:t>
            </a:r>
            <a:endParaRPr lang="ru-RU" sz="1200" b="0" strike="noStrike" spc="-1">
              <a:latin typeface="Arial"/>
            </a:endParaRPr>
          </a:p>
          <a:p>
            <a:pPr>
              <a:lnSpc>
                <a:spcPct val="100000"/>
              </a:lnSpc>
            </a:pPr>
            <a:endParaRPr lang="ru-RU" sz="1200" b="0" strike="noStrike" spc="-1">
              <a:latin typeface="Arial"/>
            </a:endParaRPr>
          </a:p>
        </p:txBody>
      </p:sp>
      <p:sp>
        <p:nvSpPr>
          <p:cNvPr id="408"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CB7198A5-EE6B-4D85-B397-F1CD11D5B0B2}" type="slidenum">
              <a:rPr lang="ru-RU" sz="1200" b="0" strike="noStrike" spc="-1">
                <a:solidFill>
                  <a:srgbClr val="000000"/>
                </a:solidFill>
                <a:latin typeface="+mn-lt"/>
                <a:ea typeface="+mn-ea"/>
              </a:rPr>
              <a:t>15</a:t>
            </a:fld>
            <a:endParaRPr lang="ru-RU" sz="1200" b="0" strike="noStrike" spc="-1">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PlaceHolder 1"/>
          <p:cNvSpPr>
            <a:spLocks noGrp="1" noRot="1" noChangeAspect="1"/>
          </p:cNvSpPr>
          <p:nvPr>
            <p:ph type="sldImg"/>
          </p:nvPr>
        </p:nvSpPr>
        <p:spPr>
          <a:xfrm>
            <a:off x="380880" y="685800"/>
            <a:ext cx="6095160" cy="3428280"/>
          </a:xfrm>
          <a:prstGeom prst="rect">
            <a:avLst/>
          </a:prstGeom>
        </p:spPr>
      </p:sp>
      <p:sp>
        <p:nvSpPr>
          <p:cNvPr id="410" name="PlaceHolder 2"/>
          <p:cNvSpPr>
            <a:spLocks noGrp="1"/>
          </p:cNvSpPr>
          <p:nvPr>
            <p:ph type="body"/>
          </p:nvPr>
        </p:nvSpPr>
        <p:spPr>
          <a:xfrm>
            <a:off x="685800" y="4343400"/>
            <a:ext cx="5485680" cy="4114080"/>
          </a:xfrm>
          <a:prstGeom prst="rect">
            <a:avLst/>
          </a:prstGeom>
        </p:spPr>
        <p:txBody>
          <a:bodyPr lIns="0" tIns="0" rIns="0" bIns="0"/>
          <a:lstStyle/>
          <a:p>
            <a:pPr marL="216000" indent="-216000">
              <a:lnSpc>
                <a:spcPct val="100000"/>
              </a:lnSpc>
            </a:pPr>
            <a:r>
              <a:rPr lang="ru-RU" sz="1200" b="0" strike="noStrike" spc="-1">
                <a:latin typeface="Arial"/>
              </a:rPr>
              <a:t>ЦП «Здоровый кишечник» – плод 20-летнего опыта компании и результат сложнейшей совместной работы, проделанной специалистами-нутрициологами и Coral Club. </a:t>
            </a:r>
          </a:p>
          <a:p>
            <a:pPr marL="216000" indent="-216000">
              <a:lnSpc>
                <a:spcPct val="100000"/>
              </a:lnSpc>
            </a:pPr>
            <a:endParaRPr lang="ru-RU" sz="1200" b="0" strike="noStrike" spc="-1">
              <a:latin typeface="Arial"/>
            </a:endParaRPr>
          </a:p>
          <a:p>
            <a:pPr marL="216000" indent="-216000">
              <a:lnSpc>
                <a:spcPct val="100000"/>
              </a:lnSpc>
            </a:pPr>
            <a:r>
              <a:rPr lang="ru-RU" sz="1200" b="0" strike="noStrike" spc="-1">
                <a:solidFill>
                  <a:srgbClr val="000000"/>
                </a:solidFill>
                <a:latin typeface="+mn-lt"/>
                <a:ea typeface="+mn-ea"/>
              </a:rPr>
              <a:t>Мы не обещаем «волшебный эффект» за выходные. </a:t>
            </a:r>
            <a:endParaRPr lang="ru-RU" sz="1200" b="0" strike="noStrike" spc="-1">
              <a:latin typeface="Arial"/>
            </a:endParaRPr>
          </a:p>
          <a:p>
            <a:pPr marL="216000" indent="-216000">
              <a:lnSpc>
                <a:spcPct val="100000"/>
              </a:lnSpc>
            </a:pPr>
            <a:r>
              <a:rPr lang="ru-RU" sz="1200" b="0" strike="noStrike" spc="-1">
                <a:solidFill>
                  <a:srgbClr val="000000"/>
                </a:solidFill>
                <a:latin typeface="+mn-lt"/>
                <a:ea typeface="+mn-ea"/>
              </a:rPr>
              <a:t>Программа «Здоровый кишечник» - это достаточно продолжительный процесс, во время которого происходит постепенное, последовательное и бережное оздоровление кишечника. </a:t>
            </a:r>
            <a:endParaRPr lang="ru-RU" sz="1200" b="0" strike="noStrike" spc="-1">
              <a:latin typeface="Arial"/>
            </a:endParaRPr>
          </a:p>
          <a:p>
            <a:pPr marL="216000" indent="-216000">
              <a:lnSpc>
                <a:spcPct val="100000"/>
              </a:lnSpc>
            </a:pPr>
            <a:r>
              <a:rPr lang="ru-RU" sz="1200" b="0" strike="noStrike" spc="-1">
                <a:solidFill>
                  <a:srgbClr val="000000"/>
                </a:solidFill>
                <a:latin typeface="+mn-lt"/>
                <a:ea typeface="+mn-ea"/>
              </a:rPr>
              <a:t>Программа рассчитана на 30 дней и включает три этапа по 10 дней каждый.</a:t>
            </a:r>
            <a:endParaRPr lang="ru-RU" sz="1200" b="0" strike="noStrike" spc="-1">
              <a:latin typeface="Arial"/>
            </a:endParaRPr>
          </a:p>
          <a:p>
            <a:pPr marL="216000" indent="-216000">
              <a:lnSpc>
                <a:spcPct val="100000"/>
              </a:lnSpc>
            </a:pPr>
            <a:endParaRPr lang="ru-RU" sz="1200" b="0" strike="noStrike" spc="-1">
              <a:latin typeface="Arial"/>
            </a:endParaRPr>
          </a:p>
        </p:txBody>
      </p:sp>
      <p:sp>
        <p:nvSpPr>
          <p:cNvPr id="411"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DF07EE86-55A4-4FDB-B2ED-14CBA4AFDA9B}" type="slidenum">
              <a:rPr lang="ru-RU" sz="1200" b="0" strike="noStrike" spc="-1">
                <a:solidFill>
                  <a:srgbClr val="000000"/>
                </a:solidFill>
                <a:latin typeface="+mn-lt"/>
                <a:ea typeface="+mn-ea"/>
              </a:rPr>
              <a:t>16</a:t>
            </a:fld>
            <a:endParaRPr lang="ru-RU" sz="1200" b="0" strike="noStrike" spc="-1">
              <a:latin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PlaceHolder 1"/>
          <p:cNvSpPr>
            <a:spLocks noGrp="1" noRot="1" noChangeAspect="1"/>
          </p:cNvSpPr>
          <p:nvPr>
            <p:ph type="sldImg"/>
          </p:nvPr>
        </p:nvSpPr>
        <p:spPr>
          <a:xfrm>
            <a:off x="380880" y="685800"/>
            <a:ext cx="6095160" cy="3428280"/>
          </a:xfrm>
          <a:prstGeom prst="rect">
            <a:avLst/>
          </a:prstGeom>
        </p:spPr>
      </p:sp>
      <p:sp>
        <p:nvSpPr>
          <p:cNvPr id="413" name="PlaceHolder 2"/>
          <p:cNvSpPr>
            <a:spLocks noGrp="1"/>
          </p:cNvSpPr>
          <p:nvPr>
            <p:ph type="body"/>
          </p:nvPr>
        </p:nvSpPr>
        <p:spPr>
          <a:xfrm>
            <a:off x="685800" y="4343400"/>
            <a:ext cx="5485680" cy="7392240"/>
          </a:xfrm>
          <a:prstGeom prst="rect">
            <a:avLst/>
          </a:prstGeom>
        </p:spPr>
        <p:txBody>
          <a:bodyPr lIns="0" tIns="0" rIns="0" bIns="0"/>
          <a:lstStyle/>
          <a:p>
            <a:pPr marL="216000" indent="-216000">
              <a:lnSpc>
                <a:spcPct val="100000"/>
              </a:lnSpc>
            </a:pPr>
            <a:r>
              <a:rPr lang="ru-RU" sz="1400" b="0" strike="noStrike" spc="-1">
                <a:latin typeface="Arial"/>
              </a:rPr>
              <a:t>На первом этапе происходит </a:t>
            </a:r>
            <a:r>
              <a:rPr lang="ru-RU" sz="1400" b="1" strike="noStrike" spc="-1">
                <a:latin typeface="Arial"/>
              </a:rPr>
              <a:t>мягкое очищение кишечника</a:t>
            </a:r>
            <a:r>
              <a:rPr lang="ru-RU" sz="1400" b="0" strike="noStrike" spc="-1">
                <a:latin typeface="Arial"/>
              </a:rPr>
              <a:t>. Организм освобождается от токсических веществ и паразитов (гельминтов). Активируется желчеотделение, дренажная система почек. </a:t>
            </a:r>
          </a:p>
          <a:p>
            <a:pPr marL="216000" indent="-216000">
              <a:lnSpc>
                <a:spcPct val="100000"/>
              </a:lnSpc>
            </a:pPr>
            <a:endParaRPr lang="ru-RU" sz="1400" b="0" strike="noStrike" spc="-1">
              <a:latin typeface="Arial"/>
            </a:endParaRPr>
          </a:p>
          <a:p>
            <a:pPr marL="216000" indent="-216000">
              <a:lnSpc>
                <a:spcPct val="100000"/>
              </a:lnSpc>
            </a:pPr>
            <a:r>
              <a:rPr lang="ru-RU" sz="1400" b="0" strike="noStrike" spc="-1">
                <a:latin typeface="Arial"/>
              </a:rPr>
              <a:t>На первом этапе применяются продукты:</a:t>
            </a:r>
          </a:p>
          <a:p>
            <a:pPr marL="228600" indent="-227880">
              <a:lnSpc>
                <a:spcPct val="100000"/>
              </a:lnSpc>
              <a:buClr>
                <a:srgbClr val="000000"/>
              </a:buClr>
              <a:buFont typeface="StarSymbol"/>
              <a:buAutoNum type="arabicParenR"/>
            </a:pPr>
            <a:r>
              <a:rPr lang="ru-RU" sz="1400" b="1" strike="noStrike" spc="-1">
                <a:latin typeface="Arial"/>
              </a:rPr>
              <a:t>Супер-Флора</a:t>
            </a:r>
            <a:r>
              <a:rPr lang="ru-RU" sz="1400" b="0" strike="noStrike" spc="-1">
                <a:latin typeface="Arial"/>
              </a:rPr>
              <a:t> (способствует росту полезных бактерий и оздоровлению микрофлоры кишечника)</a:t>
            </a:r>
          </a:p>
          <a:p>
            <a:pPr>
              <a:lnSpc>
                <a:spcPct val="100000"/>
              </a:lnSpc>
            </a:pPr>
            <a:r>
              <a:rPr lang="ru-RU" sz="1400" b="0" strike="noStrike" spc="-1">
                <a:latin typeface="Arial"/>
              </a:rPr>
              <a:t>2) </a:t>
            </a:r>
            <a:r>
              <a:rPr lang="ru-RU" sz="1400" b="1" strike="noStrike" spc="-1">
                <a:latin typeface="Arial"/>
              </a:rPr>
              <a:t>Заферан</a:t>
            </a:r>
            <a:r>
              <a:rPr lang="ru-RU" sz="1400" b="0" strike="noStrike" spc="-1">
                <a:latin typeface="Arial"/>
              </a:rPr>
              <a:t> (стимулирует выработку и отток желчи, улучшает пищеварение, способствует снижению уровня холестерина)</a:t>
            </a:r>
          </a:p>
          <a:p>
            <a:pPr>
              <a:lnSpc>
                <a:spcPct val="100000"/>
              </a:lnSpc>
            </a:pPr>
            <a:r>
              <a:rPr lang="ru-RU" sz="1400" b="0" strike="noStrike" spc="-1">
                <a:latin typeface="Arial"/>
              </a:rPr>
              <a:t>3) </a:t>
            </a:r>
            <a:r>
              <a:rPr lang="ru-RU" sz="1400" b="1" strike="noStrike" spc="-1">
                <a:latin typeface="Arial"/>
              </a:rPr>
              <a:t>Корал Черный орех </a:t>
            </a:r>
            <a:r>
              <a:rPr lang="ru-RU" sz="1400" b="0" strike="noStrike" spc="-1">
                <a:latin typeface="Arial"/>
              </a:rPr>
              <a:t>(обладают противопаразитарным и легким слабительным действием, способствуют оздоровлению слизистой кишечника, снижению холестерина).</a:t>
            </a:r>
          </a:p>
          <a:p>
            <a:pPr>
              <a:lnSpc>
                <a:spcPct val="100000"/>
              </a:lnSpc>
            </a:pPr>
            <a:r>
              <a:rPr lang="ru-RU" sz="1400" b="0" strike="noStrike" spc="-1">
                <a:latin typeface="Arial"/>
              </a:rPr>
              <a:t>4) </a:t>
            </a:r>
            <a:r>
              <a:rPr lang="ru-RU" sz="1400" b="1" strike="noStrike" spc="-1">
                <a:latin typeface="Arial"/>
              </a:rPr>
              <a:t>Папайя</a:t>
            </a:r>
            <a:r>
              <a:rPr lang="ru-RU" sz="1400" b="0" strike="noStrike" spc="-1">
                <a:latin typeface="Arial"/>
              </a:rPr>
              <a:t> (помогает расщеплению белков, активирует работу кишечника, уменьшает раздражение слизистых и ускоряет их восстановление).</a:t>
            </a:r>
          </a:p>
          <a:p>
            <a:pPr>
              <a:lnSpc>
                <a:spcPct val="100000"/>
              </a:lnSpc>
            </a:pPr>
            <a:r>
              <a:rPr lang="ru-RU" sz="1400" b="0" strike="noStrike" spc="-1">
                <a:latin typeface="Arial"/>
              </a:rPr>
              <a:t>5) </a:t>
            </a:r>
            <a:r>
              <a:rPr lang="ru-RU" sz="1400" b="1" strike="noStrike" spc="-1">
                <a:latin typeface="Arial"/>
              </a:rPr>
              <a:t>Корал Люцерна </a:t>
            </a:r>
            <a:r>
              <a:rPr lang="ru-RU" sz="1400" b="0" strike="noStrike" spc="-1">
                <a:latin typeface="Arial"/>
              </a:rPr>
              <a:t>(очищает микроворсинки кишечника, одновременно снабжая организм минералами, аминокислотами и витаминами). </a:t>
            </a:r>
          </a:p>
          <a:p>
            <a:pPr>
              <a:lnSpc>
                <a:spcPct val="100000"/>
              </a:lnSpc>
            </a:pPr>
            <a:r>
              <a:rPr lang="ru-RU" sz="1400" b="0" strike="noStrike" spc="-1">
                <a:latin typeface="Arial"/>
              </a:rPr>
              <a:t>6) </a:t>
            </a:r>
            <a:r>
              <a:rPr lang="ru-RU" sz="1400" b="1" strike="noStrike" spc="-1">
                <a:latin typeface="Arial"/>
              </a:rPr>
              <a:t>Корал Лецитин </a:t>
            </a:r>
            <a:r>
              <a:rPr lang="ru-RU" sz="1400" b="0" strike="noStrike" spc="-1">
                <a:latin typeface="Arial"/>
              </a:rPr>
              <a:t>(необходим для обновления и восстановления поврежденных клеток, в том числе лимфоцитов и макрофагов – клеток иммунной системы, печени). </a:t>
            </a:r>
          </a:p>
          <a:p>
            <a:pPr>
              <a:lnSpc>
                <a:spcPct val="100000"/>
              </a:lnSpc>
            </a:pPr>
            <a:r>
              <a:rPr lang="ru-RU" sz="1400" b="0" strike="noStrike" spc="-1">
                <a:latin typeface="Arial"/>
              </a:rPr>
              <a:t>7) </a:t>
            </a:r>
            <a:r>
              <a:rPr lang="ru-RU" sz="1400" b="1" strike="noStrike" spc="-1">
                <a:latin typeface="Arial"/>
              </a:rPr>
              <a:t>Корал Бурдок Рут </a:t>
            </a:r>
            <a:r>
              <a:rPr lang="ru-RU" sz="1400" b="0" strike="noStrike" spc="-1">
                <a:latin typeface="Arial"/>
              </a:rPr>
              <a:t>(участвует в детоксикации почек, печени, желчного пузыря).</a:t>
            </a:r>
          </a:p>
          <a:p>
            <a:pPr>
              <a:lnSpc>
                <a:spcPct val="100000"/>
              </a:lnSpc>
            </a:pPr>
            <a:r>
              <a:rPr lang="ru-RU" sz="1400" b="0" strike="noStrike" spc="-1">
                <a:latin typeface="Arial"/>
              </a:rPr>
              <a:t>8) </a:t>
            </a:r>
            <a:r>
              <a:rPr lang="ru-RU" sz="1400" b="1" strike="noStrike" spc="-1">
                <a:latin typeface="Arial"/>
              </a:rPr>
              <a:t>Каскара Саграда </a:t>
            </a:r>
            <a:r>
              <a:rPr lang="ru-RU" sz="1400" b="0" strike="noStrike" spc="-1">
                <a:latin typeface="Arial"/>
              </a:rPr>
              <a:t>(мягко действующее слабительное средство, которое способствует регулярному опорожнению кишечника). </a:t>
            </a:r>
          </a:p>
          <a:p>
            <a:pPr>
              <a:lnSpc>
                <a:spcPct val="100000"/>
              </a:lnSpc>
            </a:pPr>
            <a:r>
              <a:rPr lang="ru-RU" sz="1400" b="0" strike="noStrike" spc="-1">
                <a:latin typeface="Arial"/>
              </a:rPr>
              <a:t>9) </a:t>
            </a:r>
            <a:r>
              <a:rPr lang="ru-RU" sz="1400" b="1" strike="noStrike" spc="-1">
                <a:latin typeface="Arial"/>
              </a:rPr>
              <a:t>Корал Карнитин </a:t>
            </a:r>
            <a:r>
              <a:rPr lang="ru-RU" sz="1400" b="0" strike="noStrike" spc="-1">
                <a:latin typeface="Arial"/>
              </a:rPr>
              <a:t>(ускоряет </a:t>
            </a:r>
            <a:r>
              <a:rPr lang="ru-RU" sz="1400" b="0" strike="noStrike" spc="-1">
                <a:solidFill>
                  <a:srgbClr val="000000"/>
                </a:solidFill>
                <a:latin typeface="+mn-lt"/>
                <a:ea typeface="+mn-ea"/>
              </a:rPr>
              <a:t>расщепление жиров с выделением энергии, необходимой для поддержания высокой жизненной активности, а также выводит из организма токсичные соединения, предотвращая их накопление). </a:t>
            </a:r>
            <a:r>
              <a:t/>
            </a:r>
            <a:br/>
            <a:r>
              <a:t/>
            </a:r>
            <a:br/>
            <a:r>
              <a:t/>
            </a:r>
            <a:br/>
            <a:endParaRPr lang="ru-RU" sz="1400" b="0" strike="noStrike" spc="-1">
              <a:latin typeface="Arial"/>
            </a:endParaRPr>
          </a:p>
          <a:p>
            <a:pPr>
              <a:lnSpc>
                <a:spcPct val="100000"/>
              </a:lnSpc>
            </a:pPr>
            <a:endParaRPr lang="ru-RU" sz="1400" b="0" strike="noStrike" spc="-1">
              <a:latin typeface="Arial"/>
            </a:endParaRPr>
          </a:p>
        </p:txBody>
      </p:sp>
      <p:sp>
        <p:nvSpPr>
          <p:cNvPr id="414"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E64F928E-FC39-4399-932D-4236FEE120A8}" type="slidenum">
              <a:rPr lang="ru-RU" sz="1200" b="0" strike="noStrike" spc="-1">
                <a:solidFill>
                  <a:srgbClr val="000000"/>
                </a:solidFill>
                <a:latin typeface="+mn-lt"/>
                <a:ea typeface="+mn-ea"/>
              </a:rPr>
              <a:t>17</a:t>
            </a:fld>
            <a:endParaRPr lang="ru-RU" sz="1200" b="0" strike="noStrike" spc="-1">
              <a:latin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PlaceHolder 1"/>
          <p:cNvSpPr>
            <a:spLocks noGrp="1" noRot="1" noChangeAspect="1"/>
          </p:cNvSpPr>
          <p:nvPr>
            <p:ph type="sldImg"/>
          </p:nvPr>
        </p:nvSpPr>
        <p:spPr>
          <a:xfrm>
            <a:off x="380880" y="685800"/>
            <a:ext cx="6095160" cy="3428280"/>
          </a:xfrm>
          <a:prstGeom prst="rect">
            <a:avLst/>
          </a:prstGeom>
        </p:spPr>
      </p:sp>
      <p:sp>
        <p:nvSpPr>
          <p:cNvPr id="416" name="PlaceHolder 2"/>
          <p:cNvSpPr>
            <a:spLocks noGrp="1"/>
          </p:cNvSpPr>
          <p:nvPr>
            <p:ph type="body"/>
          </p:nvPr>
        </p:nvSpPr>
        <p:spPr>
          <a:xfrm>
            <a:off x="685800" y="4343400"/>
            <a:ext cx="5485680" cy="8688240"/>
          </a:xfrm>
          <a:prstGeom prst="rect">
            <a:avLst/>
          </a:prstGeom>
        </p:spPr>
        <p:txBody>
          <a:bodyPr lIns="0" tIns="0" rIns="0" bIns="0"/>
          <a:lstStyle/>
          <a:p>
            <a:pPr marL="216000" indent="-216000">
              <a:lnSpc>
                <a:spcPct val="100000"/>
              </a:lnSpc>
            </a:pPr>
            <a:r>
              <a:rPr lang="ru-RU" sz="1400" b="0" strike="noStrike" cap="all" spc="-1">
                <a:latin typeface="Arial"/>
              </a:rPr>
              <a:t>2 этап программы – НОРМАЛИЗАЦИя Работы</a:t>
            </a:r>
            <a:endParaRPr lang="ru-RU" sz="1400" b="0" strike="noStrike" spc="-1">
              <a:latin typeface="Arial"/>
            </a:endParaRPr>
          </a:p>
          <a:p>
            <a:pPr marL="216000" indent="-216000">
              <a:lnSpc>
                <a:spcPct val="100000"/>
              </a:lnSpc>
            </a:pPr>
            <a:endParaRPr lang="ru-RU" sz="1400" b="0" strike="noStrike" spc="-1">
              <a:latin typeface="Arial"/>
            </a:endParaRPr>
          </a:p>
          <a:p>
            <a:pPr marL="216000" indent="-216000">
              <a:lnSpc>
                <a:spcPct val="100000"/>
              </a:lnSpc>
            </a:pPr>
            <a:r>
              <a:rPr lang="ru-RU" sz="1400" b="0" strike="noStrike" spc="-1">
                <a:latin typeface="Arial"/>
              </a:rPr>
              <a:t>Задача этого этапа – приведение микробиома кишечника в нормальное состояние, при котором микроорганизмы разных групп находятся в состоянии баланса, сдерживая рост друг друга. </a:t>
            </a:r>
          </a:p>
          <a:p>
            <a:pPr marL="216000" indent="-216000">
              <a:lnSpc>
                <a:spcPct val="100000"/>
              </a:lnSpc>
            </a:pPr>
            <a:endParaRPr lang="ru-RU" sz="1400" b="0" strike="noStrike" spc="-1">
              <a:latin typeface="Arial"/>
            </a:endParaRPr>
          </a:p>
          <a:p>
            <a:pPr marL="216000" indent="-216000">
              <a:lnSpc>
                <a:spcPct val="100000"/>
              </a:lnSpc>
            </a:pPr>
            <a:r>
              <a:rPr lang="ru-RU" sz="1400" b="0" strike="noStrike" spc="-1">
                <a:latin typeface="Arial"/>
              </a:rPr>
              <a:t>Для этого в состав 2-го этапа включены продукты, способствующие увеличению и восстановлению численности полезных бактерий, оптимизирующие пищеварение и регулирующие синтез ферментов.</a:t>
            </a:r>
          </a:p>
          <a:p>
            <a:pPr marL="216000" indent="-216000">
              <a:lnSpc>
                <a:spcPct val="100000"/>
              </a:lnSpc>
            </a:pPr>
            <a:endParaRPr lang="ru-RU" sz="1400" b="0" strike="noStrike" spc="-1">
              <a:latin typeface="Arial"/>
            </a:endParaRPr>
          </a:p>
          <a:p>
            <a:pPr marL="216000" indent="-216000">
              <a:lnSpc>
                <a:spcPct val="100000"/>
              </a:lnSpc>
            </a:pPr>
            <a:r>
              <a:rPr lang="ru-RU" sz="1400" b="0" strike="noStrike" spc="-1">
                <a:latin typeface="Arial"/>
              </a:rPr>
              <a:t>Это очень важная часть оздоровительного процесса, от которого, в конечном итоге, зависит качество усвоения питательных веществ и энергии в ЖКТ. </a:t>
            </a:r>
          </a:p>
          <a:p>
            <a:pPr marL="216000" indent="-216000">
              <a:lnSpc>
                <a:spcPct val="100000"/>
              </a:lnSpc>
            </a:pPr>
            <a:endParaRPr lang="ru-RU" sz="1400" b="0" strike="noStrike" spc="-1">
              <a:latin typeface="Arial"/>
            </a:endParaRPr>
          </a:p>
          <a:p>
            <a:pPr marL="216000" indent="-216000">
              <a:lnSpc>
                <a:spcPct val="100000"/>
              </a:lnSpc>
            </a:pPr>
            <a:r>
              <a:rPr lang="ru-RU" sz="1400" b="0" strike="noStrike" spc="-1">
                <a:latin typeface="Arial"/>
              </a:rPr>
              <a:t>ПРОДУКТЫ, УЧАСТВУЮЩИЕ В ЭТОМ ЭТАПЕ: </a:t>
            </a:r>
          </a:p>
          <a:p>
            <a:pPr marL="228600" indent="-227880">
              <a:lnSpc>
                <a:spcPct val="100000"/>
              </a:lnSpc>
              <a:buClr>
                <a:srgbClr val="000000"/>
              </a:buClr>
              <a:buFont typeface="StarSymbol"/>
              <a:buAutoNum type="arabicParenR"/>
            </a:pPr>
            <a:r>
              <a:rPr lang="ru-RU" sz="1400" b="1" strike="noStrike" spc="-1">
                <a:latin typeface="Arial"/>
              </a:rPr>
              <a:t>Супер-Флора</a:t>
            </a:r>
            <a:endParaRPr lang="ru-RU" sz="1400" b="0" strike="noStrike" spc="-1">
              <a:latin typeface="Arial"/>
            </a:endParaRPr>
          </a:p>
          <a:p>
            <a:pPr marL="228600" indent="-227880">
              <a:lnSpc>
                <a:spcPct val="100000"/>
              </a:lnSpc>
              <a:buClr>
                <a:srgbClr val="000000"/>
              </a:buClr>
              <a:buFont typeface="StarSymbol"/>
              <a:buAutoNum type="arabicParenR"/>
            </a:pPr>
            <a:r>
              <a:rPr lang="ru-RU" sz="1400" b="1" strike="noStrike" spc="-1">
                <a:latin typeface="Arial"/>
              </a:rPr>
              <a:t>Заферан</a:t>
            </a:r>
            <a:r>
              <a:rPr lang="ru-RU" sz="1400" b="0" strike="noStrike" spc="-1">
                <a:latin typeface="Arial"/>
              </a:rPr>
              <a:t> </a:t>
            </a:r>
          </a:p>
          <a:p>
            <a:pPr marL="228600" indent="-227880">
              <a:lnSpc>
                <a:spcPct val="100000"/>
              </a:lnSpc>
              <a:buClr>
                <a:srgbClr val="000000"/>
              </a:buClr>
              <a:buFont typeface="StarSymbol"/>
              <a:buAutoNum type="arabicParenR"/>
            </a:pPr>
            <a:r>
              <a:rPr lang="ru-RU" sz="1400" b="1" strike="noStrike" spc="-1">
                <a:latin typeface="Arial"/>
              </a:rPr>
              <a:t>Корал Лецитин</a:t>
            </a:r>
            <a:endParaRPr lang="ru-RU" sz="1400" b="0" strike="noStrike" spc="-1">
              <a:latin typeface="Arial"/>
            </a:endParaRPr>
          </a:p>
          <a:p>
            <a:pPr marL="228600" indent="-227880">
              <a:lnSpc>
                <a:spcPct val="100000"/>
              </a:lnSpc>
              <a:buClr>
                <a:srgbClr val="000000"/>
              </a:buClr>
              <a:buFont typeface="StarSymbol"/>
              <a:buAutoNum type="arabicParenR"/>
            </a:pPr>
            <a:r>
              <a:rPr lang="ru-RU" sz="1400" b="1" strike="noStrike" spc="-1">
                <a:latin typeface="Arial"/>
              </a:rPr>
              <a:t>Ассимилятор </a:t>
            </a:r>
            <a:r>
              <a:rPr lang="ru-RU" sz="1400" b="0" strike="noStrike" spc="-1">
                <a:latin typeface="Arial"/>
              </a:rPr>
              <a:t>(комплекс ферментов растительного происхождения, улучшает пищеварение и усвоение питательных веществ. Витамины А и D способствуют восстановлению слизистых ЖКТ, витамин D регулирует синтез пищеварительных ферментов и гормонов).</a:t>
            </a:r>
          </a:p>
          <a:p>
            <a:pPr marL="228600" indent="-227880">
              <a:lnSpc>
                <a:spcPct val="100000"/>
              </a:lnSpc>
              <a:buClr>
                <a:srgbClr val="000000"/>
              </a:buClr>
              <a:buFont typeface="StarSymbol"/>
              <a:buAutoNum type="arabicParenR"/>
            </a:pPr>
            <a:r>
              <a:rPr lang="ru-RU" sz="1400" b="1" strike="noStrike" spc="-1">
                <a:latin typeface="Arial"/>
              </a:rPr>
              <a:t>Корал Артишок</a:t>
            </a:r>
            <a:r>
              <a:rPr lang="ru-RU" sz="1400" b="0" strike="noStrike" spc="-1">
                <a:latin typeface="Arial"/>
              </a:rPr>
              <a:t> (содержит лучшие гепатопротекторы, оказывает оздоровительный эффект на печень и желчевыводящие пути).</a:t>
            </a:r>
          </a:p>
          <a:p>
            <a:pPr>
              <a:lnSpc>
                <a:spcPct val="100000"/>
              </a:lnSpc>
            </a:pPr>
            <a:r>
              <a:rPr lang="ru-RU" sz="1400" b="1" strike="noStrike" spc="-1">
                <a:latin typeface="Arial"/>
              </a:rPr>
              <a:t>6) Корал Магний </a:t>
            </a:r>
            <a:r>
              <a:rPr lang="ru-RU" sz="1400" b="0" strike="noStrike" spc="-1">
                <a:latin typeface="Arial"/>
              </a:rPr>
              <a:t>(нормализует перистальтику кишечника, желчного и мочевого пузыря, улучшает усвоение питательных веществ, витаминов и минералов, активирует выработку энергии). </a:t>
            </a:r>
          </a:p>
          <a:p>
            <a:pPr>
              <a:lnSpc>
                <a:spcPct val="100000"/>
              </a:lnSpc>
            </a:pPr>
            <a:r>
              <a:rPr lang="ru-RU" sz="1400" b="1" strike="noStrike" spc="-1">
                <a:latin typeface="Arial"/>
              </a:rPr>
              <a:t>7) АкваОкс </a:t>
            </a:r>
            <a:r>
              <a:rPr lang="ru-RU" sz="1400" b="0" strike="noStrike" spc="-1">
                <a:latin typeface="Arial"/>
              </a:rPr>
              <a:t>(растительные экстракты-антиоксиданты в составе продукта благотворно влияют на состояние сосудов и уровень холестерина, оказывают общетонизирующее действие).</a:t>
            </a:r>
          </a:p>
          <a:p>
            <a:pPr>
              <a:lnSpc>
                <a:spcPct val="100000"/>
              </a:lnSpc>
            </a:pPr>
            <a:endParaRPr lang="ru-RU" sz="1400" b="0" strike="noStrike" spc="-1">
              <a:latin typeface="Arial"/>
            </a:endParaRPr>
          </a:p>
        </p:txBody>
      </p:sp>
      <p:sp>
        <p:nvSpPr>
          <p:cNvPr id="417"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5A598A36-60BD-43B6-8189-FAE7DD930B71}" type="slidenum">
              <a:rPr lang="ru-RU" sz="1200" b="0" strike="noStrike" spc="-1">
                <a:solidFill>
                  <a:srgbClr val="000000"/>
                </a:solidFill>
                <a:latin typeface="+mn-lt"/>
                <a:ea typeface="+mn-ea"/>
              </a:rPr>
              <a:t>18</a:t>
            </a:fld>
            <a:endParaRPr lang="ru-RU" sz="1200" b="0" strike="noStrike" spc="-1">
              <a:latin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PlaceHolder 1"/>
          <p:cNvSpPr>
            <a:spLocks noGrp="1" noRot="1" noChangeAspect="1"/>
          </p:cNvSpPr>
          <p:nvPr>
            <p:ph type="sldImg"/>
          </p:nvPr>
        </p:nvSpPr>
        <p:spPr>
          <a:xfrm>
            <a:off x="380880" y="685800"/>
            <a:ext cx="6095160" cy="3428280"/>
          </a:xfrm>
          <a:prstGeom prst="rect">
            <a:avLst/>
          </a:prstGeom>
        </p:spPr>
      </p:sp>
      <p:sp>
        <p:nvSpPr>
          <p:cNvPr id="419" name="PlaceHolder 2"/>
          <p:cNvSpPr>
            <a:spLocks noGrp="1"/>
          </p:cNvSpPr>
          <p:nvPr>
            <p:ph type="body"/>
          </p:nvPr>
        </p:nvSpPr>
        <p:spPr>
          <a:xfrm>
            <a:off x="685800" y="4343400"/>
            <a:ext cx="5937840" cy="4114080"/>
          </a:xfrm>
          <a:prstGeom prst="rect">
            <a:avLst/>
          </a:prstGeom>
        </p:spPr>
        <p:txBody>
          <a:bodyPr lIns="0" tIns="0" rIns="0" bIns="0"/>
          <a:lstStyle/>
          <a:p>
            <a:pPr marL="216000" indent="-216000">
              <a:lnSpc>
                <a:spcPct val="100000"/>
              </a:lnSpc>
            </a:pPr>
            <a:r>
              <a:rPr lang="ru-RU" sz="1500" b="0" strike="noStrike" cap="all" spc="-1">
                <a:latin typeface="Arial"/>
              </a:rPr>
              <a:t>3 этап программы – ВОССТАНОВЛЕНИЕ.</a:t>
            </a:r>
            <a:endParaRPr lang="ru-RU" sz="1500" b="0" strike="noStrike" spc="-1">
              <a:latin typeface="Arial"/>
            </a:endParaRPr>
          </a:p>
          <a:p>
            <a:pPr marL="216000" indent="-216000">
              <a:lnSpc>
                <a:spcPct val="100000"/>
              </a:lnSpc>
            </a:pPr>
            <a:endParaRPr lang="ru-RU" sz="1500" b="0" strike="noStrike" spc="-1">
              <a:latin typeface="Arial"/>
            </a:endParaRPr>
          </a:p>
          <a:p>
            <a:pPr marL="216000" indent="-216000">
              <a:lnSpc>
                <a:spcPct val="100000"/>
              </a:lnSpc>
            </a:pPr>
            <a:r>
              <a:rPr lang="ru-RU" sz="1500" b="0" strike="noStrike" spc="-1">
                <a:latin typeface="Arial"/>
              </a:rPr>
              <a:t>В это время пищеварительная функция приходит в норму. Продолжается восстановление популяции полезных бактерий, которые оптимизируют процесс расщепления пищи. Чтобы повысить численность полезных бактерий и предоставить им необходимое питание, в программу включены продукты с высоким содержанием пищевых волокон.</a:t>
            </a:r>
          </a:p>
          <a:p>
            <a:pPr marL="216000" indent="-216000">
              <a:lnSpc>
                <a:spcPct val="100000"/>
              </a:lnSpc>
            </a:pPr>
            <a:r>
              <a:rPr lang="ru-RU" sz="1500" b="0" strike="noStrike" spc="-1">
                <a:latin typeface="Arial"/>
              </a:rPr>
              <a:t>Ферменты способствуют качественному перевариванию и усвоению питательных веществ. </a:t>
            </a:r>
          </a:p>
          <a:p>
            <a:pPr marL="216000" indent="-216000">
              <a:lnSpc>
                <a:spcPct val="100000"/>
              </a:lnSpc>
            </a:pPr>
            <a:r>
              <a:rPr lang="ru-RU" sz="1500" b="0" strike="noStrike" spc="-1">
                <a:latin typeface="Arial"/>
              </a:rPr>
              <a:t>Устраняется дефицит витаминов и минералов. </a:t>
            </a:r>
          </a:p>
          <a:p>
            <a:pPr marL="216000" indent="-216000">
              <a:lnSpc>
                <a:spcPct val="100000"/>
              </a:lnSpc>
            </a:pPr>
            <a:r>
              <a:rPr lang="ru-RU" sz="1500" b="0" strike="noStrike" spc="-1">
                <a:latin typeface="Arial"/>
              </a:rPr>
              <a:t>Аминокислоты восстанавливают белковый обмен. </a:t>
            </a:r>
          </a:p>
          <a:p>
            <a:pPr marL="216000" indent="-216000">
              <a:lnSpc>
                <a:spcPct val="100000"/>
              </a:lnSpc>
            </a:pPr>
            <a:r>
              <a:rPr lang="ru-RU" sz="1500" b="0" strike="noStrike" spc="-1">
                <a:latin typeface="Arial"/>
              </a:rPr>
              <a:t>Антиоксиданты защищают ткани пищеварительной системы и способствуют их ускоренной регенерации.</a:t>
            </a:r>
          </a:p>
          <a:p>
            <a:pPr marL="216000" indent="-216000">
              <a:lnSpc>
                <a:spcPct val="100000"/>
              </a:lnSpc>
            </a:pPr>
            <a:endParaRPr lang="ru-RU" sz="1500" b="0" strike="noStrike" spc="-1">
              <a:latin typeface="Arial"/>
            </a:endParaRPr>
          </a:p>
          <a:p>
            <a:pPr marL="216000" indent="-216000">
              <a:lnSpc>
                <a:spcPct val="100000"/>
              </a:lnSpc>
            </a:pPr>
            <a:r>
              <a:rPr lang="ru-RU" sz="1500" b="0" strike="noStrike" spc="-1">
                <a:latin typeface="Arial"/>
              </a:rPr>
              <a:t>ПРОДУКТЫ, УЧАСТВУЮЩИЕ В ТРЕТЬЕМ ЭТАПЕ: </a:t>
            </a:r>
          </a:p>
          <a:p>
            <a:pPr marL="216000" indent="-216000">
              <a:lnSpc>
                <a:spcPct val="100000"/>
              </a:lnSpc>
            </a:pPr>
            <a:endParaRPr lang="ru-RU" sz="1500" b="0" strike="noStrike" spc="-1">
              <a:latin typeface="Arial"/>
            </a:endParaRPr>
          </a:p>
          <a:p>
            <a:pPr marL="228600" indent="-227880">
              <a:lnSpc>
                <a:spcPct val="100000"/>
              </a:lnSpc>
              <a:buClr>
                <a:srgbClr val="000000"/>
              </a:buClr>
              <a:buFont typeface="StarSymbol"/>
              <a:buAutoNum type="arabicParenR"/>
            </a:pPr>
            <a:r>
              <a:rPr lang="ru-RU" sz="1500" b="1" strike="noStrike" spc="-1">
                <a:latin typeface="Arial"/>
              </a:rPr>
              <a:t>Супер-Флора</a:t>
            </a:r>
            <a:r>
              <a:rPr lang="ru-RU" sz="1500" b="0" strike="noStrike" spc="-1">
                <a:latin typeface="Arial"/>
              </a:rPr>
              <a:t> </a:t>
            </a:r>
          </a:p>
          <a:p>
            <a:pPr marL="228600" indent="-227880">
              <a:lnSpc>
                <a:spcPct val="100000"/>
              </a:lnSpc>
              <a:buClr>
                <a:srgbClr val="000000"/>
              </a:buClr>
              <a:buFont typeface="StarSymbol"/>
              <a:buAutoNum type="arabicParenR"/>
            </a:pPr>
            <a:r>
              <a:rPr lang="ru-RU" sz="1500" b="1" strike="noStrike" spc="-1">
                <a:latin typeface="Arial"/>
              </a:rPr>
              <a:t>Папайя</a:t>
            </a:r>
            <a:r>
              <a:rPr lang="ru-RU" sz="1500" b="0" strike="noStrike" spc="-1">
                <a:latin typeface="Arial"/>
              </a:rPr>
              <a:t> </a:t>
            </a:r>
          </a:p>
          <a:p>
            <a:pPr marL="228600" indent="-227880">
              <a:lnSpc>
                <a:spcPct val="100000"/>
              </a:lnSpc>
              <a:buClr>
                <a:srgbClr val="000000"/>
              </a:buClr>
              <a:buFont typeface="StarSymbol"/>
              <a:buAutoNum type="arabicParenR"/>
            </a:pPr>
            <a:r>
              <a:rPr lang="ru-RU" sz="1500" b="1" strike="noStrike" spc="-1">
                <a:latin typeface="Arial"/>
              </a:rPr>
              <a:t>Корал Люцерна</a:t>
            </a:r>
            <a:endParaRPr lang="ru-RU" sz="1500" b="0" strike="noStrike" spc="-1">
              <a:latin typeface="Arial"/>
            </a:endParaRPr>
          </a:p>
          <a:p>
            <a:pPr marL="228600" indent="-227880">
              <a:lnSpc>
                <a:spcPct val="100000"/>
              </a:lnSpc>
              <a:buClr>
                <a:srgbClr val="000000"/>
              </a:buClr>
              <a:buFont typeface="StarSymbol"/>
              <a:buAutoNum type="arabicParenR"/>
            </a:pPr>
            <a:r>
              <a:rPr lang="ru-RU" sz="1500" b="1" strike="noStrike" spc="-1">
                <a:latin typeface="Arial"/>
              </a:rPr>
              <a:t>Корал Магний</a:t>
            </a:r>
            <a:endParaRPr lang="ru-RU" sz="1500" b="0" strike="noStrike" spc="-1">
              <a:latin typeface="Arial"/>
            </a:endParaRPr>
          </a:p>
          <a:p>
            <a:pPr marL="228600" indent="-227880">
              <a:lnSpc>
                <a:spcPct val="100000"/>
              </a:lnSpc>
              <a:buClr>
                <a:srgbClr val="000000"/>
              </a:buClr>
              <a:buFont typeface="StarSymbol"/>
              <a:buAutoNum type="arabicParenR"/>
            </a:pPr>
            <a:r>
              <a:rPr lang="ru-RU" sz="1500" b="1" strike="noStrike" spc="-1">
                <a:latin typeface="Arial"/>
              </a:rPr>
              <a:t>Заферан</a:t>
            </a:r>
            <a:endParaRPr lang="ru-RU" sz="1500" b="0" strike="noStrike" spc="-1">
              <a:latin typeface="Arial"/>
            </a:endParaRPr>
          </a:p>
          <a:p>
            <a:pPr marL="228600" indent="-227880">
              <a:lnSpc>
                <a:spcPct val="100000"/>
              </a:lnSpc>
              <a:buClr>
                <a:srgbClr val="000000"/>
              </a:buClr>
              <a:buFont typeface="StarSymbol"/>
              <a:buAutoNum type="arabicParenR"/>
            </a:pPr>
            <a:r>
              <a:rPr lang="ru-RU" sz="1500" b="1" strike="noStrike" spc="-1">
                <a:latin typeface="Arial"/>
              </a:rPr>
              <a:t>Корал Бурдок рут</a:t>
            </a:r>
            <a:endParaRPr lang="ru-RU" sz="1500" b="0" strike="noStrike" spc="-1">
              <a:latin typeface="Arial"/>
            </a:endParaRPr>
          </a:p>
          <a:p>
            <a:pPr marL="228600" indent="-227880">
              <a:lnSpc>
                <a:spcPct val="100000"/>
              </a:lnSpc>
              <a:buClr>
                <a:srgbClr val="000000"/>
              </a:buClr>
              <a:buFont typeface="StarSymbol"/>
              <a:buAutoNum type="arabicParenR"/>
            </a:pPr>
            <a:r>
              <a:rPr lang="ru-RU" sz="1500" b="1" strike="noStrike" spc="-1">
                <a:latin typeface="Arial"/>
              </a:rPr>
              <a:t>Корал Таурин </a:t>
            </a:r>
            <a:r>
              <a:rPr lang="ru-RU" sz="1500" b="0" strike="noStrike" spc="-1">
                <a:latin typeface="Arial"/>
              </a:rPr>
              <a:t>– «универсальная» аминокислота, жизненно необходимая для нормального функционирования организма. Улучшает усвоение магния. Обладает значительной антиоксидантной активностью. Способствует детоксикации печени. Помогает нормализовать желчевыделительную функцию, что улучшает пищеварение.</a:t>
            </a:r>
          </a:p>
          <a:p>
            <a:pPr>
              <a:lnSpc>
                <a:spcPct val="100000"/>
              </a:lnSpc>
            </a:pPr>
            <a:r>
              <a:rPr lang="ru-RU" sz="1500" b="1" strike="noStrike" spc="-1">
                <a:latin typeface="Arial"/>
              </a:rPr>
              <a:t>8) Омега 3/60</a:t>
            </a:r>
            <a:r>
              <a:rPr lang="ru-RU" sz="1500" b="0" strike="noStrike" spc="-1">
                <a:latin typeface="Arial"/>
              </a:rPr>
              <a:t> – полиненасыщенные жирные кислоты необходимы для нормальной работы практически всех органов и систем, в том числе – пищеварительной. Исследователи из Медицинской школы Ноттингемского университета и Королевского колледжа (Лондон) доказали, что ПНЖК положительно влияют на биоразнообразие кишечника.</a:t>
            </a:r>
          </a:p>
          <a:p>
            <a:pPr>
              <a:lnSpc>
                <a:spcPct val="100000"/>
              </a:lnSpc>
            </a:pPr>
            <a:r>
              <a:rPr lang="ru-RU" sz="1500" b="1" strike="noStrike" spc="-1">
                <a:solidFill>
                  <a:srgbClr val="000000"/>
                </a:solidFill>
                <a:latin typeface="+mn-lt"/>
                <a:ea typeface="+mn-ea"/>
              </a:rPr>
              <a:t>9) Спирулина – </a:t>
            </a:r>
            <a:r>
              <a:rPr lang="ru-RU" sz="1500" b="0" strike="noStrike" spc="-1">
                <a:solidFill>
                  <a:srgbClr val="000000"/>
                </a:solidFill>
                <a:latin typeface="+mn-lt"/>
                <a:ea typeface="+mn-ea"/>
              </a:rPr>
              <a:t>источник легкоусвояемых аминокислот, нужных, в том числе, для синтеза пищеварительных ферментов.</a:t>
            </a:r>
            <a:endParaRPr lang="ru-RU" sz="1500" b="0" strike="noStrike" spc="-1">
              <a:latin typeface="Arial"/>
            </a:endParaRPr>
          </a:p>
        </p:txBody>
      </p:sp>
      <p:sp>
        <p:nvSpPr>
          <p:cNvPr id="420"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3341F71C-FD5F-4CBD-8899-0609B79BE50F}" type="slidenum">
              <a:rPr lang="ru-RU" sz="1200" b="0" strike="noStrike" spc="-1">
                <a:solidFill>
                  <a:srgbClr val="000000"/>
                </a:solidFill>
                <a:latin typeface="+mn-lt"/>
                <a:ea typeface="+mn-ea"/>
              </a:rPr>
              <a:t>19</a:t>
            </a:fld>
            <a:endParaRPr lang="ru-RU"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PlaceHolder 1"/>
          <p:cNvSpPr>
            <a:spLocks noGrp="1" noRot="1" noChangeAspect="1"/>
          </p:cNvSpPr>
          <p:nvPr>
            <p:ph type="sldImg"/>
          </p:nvPr>
        </p:nvSpPr>
        <p:spPr>
          <a:xfrm>
            <a:off x="381000" y="685800"/>
            <a:ext cx="6094413" cy="3429000"/>
          </a:xfrm>
          <a:prstGeom prst="rect">
            <a:avLst/>
          </a:prstGeom>
        </p:spPr>
      </p:sp>
      <p:sp>
        <p:nvSpPr>
          <p:cNvPr id="368" name="PlaceHolder 2"/>
          <p:cNvSpPr>
            <a:spLocks noGrp="1"/>
          </p:cNvSpPr>
          <p:nvPr>
            <p:ph type="body"/>
          </p:nvPr>
        </p:nvSpPr>
        <p:spPr>
          <a:xfrm>
            <a:off x="685800" y="4343400"/>
            <a:ext cx="5485680" cy="4114080"/>
          </a:xfrm>
          <a:prstGeom prst="rect">
            <a:avLst/>
          </a:prstGeom>
        </p:spPr>
        <p:txBody>
          <a:bodyPr lIns="0" tIns="0" rIns="0" bIns="0"/>
          <a:lstStyle/>
          <a:p>
            <a:pPr marL="216000" indent="-216000">
              <a:lnSpc>
                <a:spcPct val="100000"/>
              </a:lnSpc>
            </a:pPr>
            <a:r>
              <a:rPr lang="ru-RU" sz="1000" b="0" strike="noStrike" spc="-1">
                <a:latin typeface="Arial"/>
              </a:rPr>
              <a:t>Более 2000 лет назад знаменитый древнегреческий врач Гиппократ, один из основоположников медицинской науки, сказал: «Все болезни начинаются в кишечнике».</a:t>
            </a:r>
          </a:p>
          <a:p>
            <a:pPr marL="216000" indent="-216000">
              <a:lnSpc>
                <a:spcPct val="100000"/>
              </a:lnSpc>
            </a:pPr>
            <a:endParaRPr lang="ru-RU" sz="1000" b="0" strike="noStrike" spc="-1">
              <a:latin typeface="Arial"/>
            </a:endParaRPr>
          </a:p>
          <a:p>
            <a:pPr marL="216000" indent="-216000">
              <a:lnSpc>
                <a:spcPct val="100000"/>
              </a:lnSpc>
            </a:pPr>
            <a:endParaRPr lang="ru-RU" sz="1000" b="0" strike="noStrike" spc="-1">
              <a:latin typeface="Arial"/>
            </a:endParaRPr>
          </a:p>
          <a:p>
            <a:pPr marL="216000" indent="-216000">
              <a:lnSpc>
                <a:spcPct val="100000"/>
              </a:lnSpc>
            </a:pPr>
            <a:endParaRPr lang="ru-RU" sz="1000" b="0" strike="noStrike" spc="-1">
              <a:latin typeface="Arial"/>
            </a:endParaRPr>
          </a:p>
          <a:p>
            <a:pPr marL="216000" indent="-216000">
              <a:lnSpc>
                <a:spcPct val="100000"/>
              </a:lnSpc>
            </a:pPr>
            <a:endParaRPr lang="ru-RU" sz="1000" b="0" strike="noStrike" spc="-1">
              <a:latin typeface="Arial"/>
            </a:endParaRPr>
          </a:p>
          <a:p>
            <a:pPr marL="216000" indent="-216000">
              <a:lnSpc>
                <a:spcPct val="100000"/>
              </a:lnSpc>
            </a:pPr>
            <a:endParaRPr lang="ru-RU" sz="1000" b="0" strike="noStrike" spc="-1">
              <a:latin typeface="Arial"/>
            </a:endParaRPr>
          </a:p>
          <a:p>
            <a:pPr marL="216000" indent="-216000">
              <a:lnSpc>
                <a:spcPct val="100000"/>
              </a:lnSpc>
            </a:pPr>
            <a:endParaRPr lang="ru-RU" sz="1000" b="0" strike="noStrike" spc="-1">
              <a:latin typeface="Arial"/>
            </a:endParaRPr>
          </a:p>
          <a:p>
            <a:pPr marL="216000" indent="-216000">
              <a:lnSpc>
                <a:spcPct val="100000"/>
              </a:lnSpc>
            </a:pPr>
            <a:endParaRPr lang="ru-RU" sz="1000" b="0" strike="noStrike" spc="-1">
              <a:latin typeface="Arial"/>
            </a:endParaRPr>
          </a:p>
          <a:p>
            <a:pPr marL="216000" indent="-216000">
              <a:lnSpc>
                <a:spcPct val="100000"/>
              </a:lnSpc>
            </a:pPr>
            <a:endParaRPr lang="ru-RU" sz="1000" b="0" strike="noStrike" spc="-1">
              <a:latin typeface="Arial"/>
            </a:endParaRPr>
          </a:p>
          <a:p>
            <a:pPr marL="216000" indent="-216000">
              <a:lnSpc>
                <a:spcPct val="100000"/>
              </a:lnSpc>
            </a:pPr>
            <a:endParaRPr lang="ru-RU" sz="1000" b="0" strike="noStrike" spc="-1">
              <a:latin typeface="Arial"/>
            </a:endParaRPr>
          </a:p>
        </p:txBody>
      </p:sp>
      <p:sp>
        <p:nvSpPr>
          <p:cNvPr id="369"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AB504217-F69F-484A-AA27-86D43F378E4E}" type="slidenum">
              <a:rPr lang="ru-RU" sz="1200" b="0" strike="noStrike" spc="-1">
                <a:solidFill>
                  <a:srgbClr val="000000"/>
                </a:solidFill>
                <a:latin typeface="+mn-lt"/>
                <a:ea typeface="+mn-ea"/>
              </a:rPr>
              <a:t>2</a:t>
            </a:fld>
            <a:endParaRPr lang="ru-RU" sz="1200" b="0" strike="noStrike" spc="-1">
              <a:latin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PlaceHolder 1"/>
          <p:cNvSpPr>
            <a:spLocks noGrp="1" noRot="1" noChangeAspect="1"/>
          </p:cNvSpPr>
          <p:nvPr>
            <p:ph type="sldImg"/>
          </p:nvPr>
        </p:nvSpPr>
        <p:spPr>
          <a:xfrm>
            <a:off x="380880" y="685800"/>
            <a:ext cx="6095160" cy="3428280"/>
          </a:xfrm>
          <a:prstGeom prst="rect">
            <a:avLst/>
          </a:prstGeom>
        </p:spPr>
      </p:sp>
      <p:sp>
        <p:nvSpPr>
          <p:cNvPr id="422" name="PlaceHolder 2"/>
          <p:cNvSpPr>
            <a:spLocks noGrp="1"/>
          </p:cNvSpPr>
          <p:nvPr>
            <p:ph type="body"/>
          </p:nvPr>
        </p:nvSpPr>
        <p:spPr>
          <a:xfrm>
            <a:off x="685800" y="4343400"/>
            <a:ext cx="5485680" cy="4114080"/>
          </a:xfrm>
          <a:prstGeom prst="rect">
            <a:avLst/>
          </a:prstGeom>
        </p:spPr>
        <p:txBody>
          <a:bodyPr lIns="0" tIns="0" rIns="0" bIns="0"/>
          <a:lstStyle/>
          <a:p>
            <a:pPr marL="216000" indent="-216000">
              <a:lnSpc>
                <a:spcPct val="100000"/>
              </a:lnSpc>
            </a:pPr>
            <a:r>
              <a:rPr lang="ru-RU" sz="1200" b="1" strike="noStrike" spc="-1">
                <a:solidFill>
                  <a:srgbClr val="000000"/>
                </a:solidFill>
                <a:latin typeface="+mn-lt"/>
                <a:ea typeface="+mn-ea"/>
              </a:rPr>
              <a:t>Вода – важнейший компонент всех трех этапов программы «Здоровый кишечник». </a:t>
            </a:r>
            <a:endParaRPr lang="ru-RU" sz="1200" b="0" strike="noStrike" spc="-1">
              <a:latin typeface="Arial"/>
            </a:endParaRPr>
          </a:p>
          <a:p>
            <a:pPr marL="216000" indent="-216000">
              <a:lnSpc>
                <a:spcPct val="100000"/>
              </a:lnSpc>
            </a:pPr>
            <a:endParaRPr lang="ru-RU" sz="1200" b="0" strike="noStrike" spc="-1">
              <a:latin typeface="Arial"/>
            </a:endParaRPr>
          </a:p>
          <a:p>
            <a:pPr marL="216000" indent="-216000">
              <a:lnSpc>
                <a:spcPct val="100000"/>
              </a:lnSpc>
            </a:pPr>
            <a:r>
              <a:rPr lang="ru-RU" sz="1200" b="0" strike="noStrike" spc="-1">
                <a:solidFill>
                  <a:srgbClr val="000000"/>
                </a:solidFill>
                <a:latin typeface="+mn-lt"/>
                <a:ea typeface="+mn-ea"/>
              </a:rPr>
              <a:t>Она необходима для нормализации водно-солевого и кислотно-щелочного баланса и работы ЖКТ. </a:t>
            </a:r>
            <a:endParaRPr lang="ru-RU" sz="1200" b="0" strike="noStrike" spc="-1">
              <a:latin typeface="Arial"/>
            </a:endParaRPr>
          </a:p>
          <a:p>
            <a:pPr marL="216000" indent="-216000">
              <a:lnSpc>
                <a:spcPct val="100000"/>
              </a:lnSpc>
            </a:pPr>
            <a:r>
              <a:rPr lang="ru-RU" sz="1200" b="0" strike="noStrike" spc="-1">
                <a:solidFill>
                  <a:srgbClr val="000000"/>
                </a:solidFill>
                <a:latin typeface="+mn-lt"/>
                <a:ea typeface="+mn-ea"/>
              </a:rPr>
              <a:t>Простая вода из под крана – не лучший вариант, ведь в ней часто содержатся нежелательные примеси.</a:t>
            </a:r>
            <a:endParaRPr lang="ru-RU" sz="1200" b="0" strike="noStrike" spc="-1">
              <a:latin typeface="Arial"/>
            </a:endParaRPr>
          </a:p>
          <a:p>
            <a:pPr marL="216000" indent="-216000">
              <a:lnSpc>
                <a:spcPct val="100000"/>
              </a:lnSpc>
            </a:pPr>
            <a:endParaRPr lang="ru-RU" sz="1200" b="0" strike="noStrike" spc="-1">
              <a:latin typeface="Arial"/>
            </a:endParaRPr>
          </a:p>
          <a:p>
            <a:pPr marL="216000" indent="-216000">
              <a:lnSpc>
                <a:spcPct val="100000"/>
              </a:lnSpc>
            </a:pPr>
            <a:r>
              <a:rPr lang="ru-RU" sz="1200" b="0" strike="noStrike" spc="-1">
                <a:solidFill>
                  <a:srgbClr val="000000"/>
                </a:solidFill>
                <a:latin typeface="+mn-lt"/>
                <a:ea typeface="+mn-ea"/>
              </a:rPr>
              <a:t>Отличное решение – использование минеральной композиции Корал-Майн для улучшения качества питьевой воды. </a:t>
            </a:r>
            <a:endParaRPr lang="ru-RU" sz="1200" b="0" strike="noStrike" spc="-1">
              <a:latin typeface="Arial"/>
            </a:endParaRPr>
          </a:p>
          <a:p>
            <a:pPr marL="216000" indent="-216000">
              <a:lnSpc>
                <a:spcPct val="100000"/>
              </a:lnSpc>
            </a:pPr>
            <a:endParaRPr lang="ru-RU" sz="1200" b="0" strike="noStrike" spc="-1">
              <a:latin typeface="Arial"/>
            </a:endParaRPr>
          </a:p>
          <a:p>
            <a:pPr marL="216000" indent="-216000">
              <a:lnSpc>
                <a:spcPct val="100000"/>
              </a:lnSpc>
            </a:pPr>
            <a:r>
              <a:rPr lang="ru-RU" sz="1200" b="0" strike="noStrike" spc="-1">
                <a:solidFill>
                  <a:srgbClr val="000000"/>
                </a:solidFill>
                <a:latin typeface="+mn-lt"/>
                <a:ea typeface="+mn-ea"/>
              </a:rPr>
              <a:t>Питьевой режим во время прохождения программы: не менее 1,5 л воды с минеральной композицией Корал-Майн за полчаса до еды или через полтора-два часа после.</a:t>
            </a:r>
            <a:endParaRPr lang="ru-RU" sz="1200" b="0" strike="noStrike" spc="-1">
              <a:latin typeface="Arial"/>
            </a:endParaRPr>
          </a:p>
        </p:txBody>
      </p:sp>
      <p:sp>
        <p:nvSpPr>
          <p:cNvPr id="423"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FEB14D52-711B-4648-911D-B81C6069CD4F}" type="slidenum">
              <a:rPr lang="ru-RU" sz="1200" b="0" strike="noStrike" spc="-1">
                <a:solidFill>
                  <a:srgbClr val="000000"/>
                </a:solidFill>
                <a:latin typeface="+mn-lt"/>
                <a:ea typeface="+mn-ea"/>
              </a:rPr>
              <a:t>20</a:t>
            </a:fld>
            <a:endParaRPr lang="ru-RU" sz="1200" b="0" strike="noStrike" spc="-1">
              <a:latin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PlaceHolder 1"/>
          <p:cNvSpPr>
            <a:spLocks noGrp="1" noRot="1" noChangeAspect="1"/>
          </p:cNvSpPr>
          <p:nvPr>
            <p:ph type="sldImg"/>
          </p:nvPr>
        </p:nvSpPr>
        <p:spPr>
          <a:xfrm>
            <a:off x="380880" y="685800"/>
            <a:ext cx="6095160" cy="3428280"/>
          </a:xfrm>
          <a:prstGeom prst="rect">
            <a:avLst/>
          </a:prstGeom>
        </p:spPr>
      </p:sp>
      <p:sp>
        <p:nvSpPr>
          <p:cNvPr id="425" name="PlaceHolder 2"/>
          <p:cNvSpPr>
            <a:spLocks noGrp="1"/>
          </p:cNvSpPr>
          <p:nvPr>
            <p:ph type="body"/>
          </p:nvPr>
        </p:nvSpPr>
        <p:spPr>
          <a:xfrm>
            <a:off x="685800" y="4343400"/>
            <a:ext cx="5485680" cy="4114080"/>
          </a:xfrm>
          <a:prstGeom prst="rect">
            <a:avLst/>
          </a:prstGeom>
        </p:spPr>
        <p:txBody>
          <a:bodyPr lIns="0" tIns="0" rIns="0" bIns="0"/>
          <a:lstStyle/>
          <a:p>
            <a:pPr marL="216000" indent="-216000">
              <a:lnSpc>
                <a:spcPct val="100000"/>
              </a:lnSpc>
            </a:pPr>
            <a:r>
              <a:rPr lang="ru-RU" sz="1200" b="0" strike="noStrike" spc="-1">
                <a:solidFill>
                  <a:srgbClr val="000000"/>
                </a:solidFill>
                <a:latin typeface="+mn-lt"/>
                <a:ea typeface="+mn-ea"/>
              </a:rPr>
              <a:t>Как видите, в составе целевой программы «Здоровый кишечник» – 17 продуктов Coral Club.</a:t>
            </a:r>
            <a:endParaRPr lang="ru-RU" sz="1200" b="0" strike="noStrike" spc="-1">
              <a:latin typeface="Arial"/>
            </a:endParaRPr>
          </a:p>
          <a:p>
            <a:pPr marL="216000" indent="-216000">
              <a:lnSpc>
                <a:spcPct val="100000"/>
              </a:lnSpc>
            </a:pPr>
            <a:endParaRPr lang="ru-RU" sz="1200" b="0" strike="noStrike" spc="-1">
              <a:latin typeface="Arial"/>
            </a:endParaRPr>
          </a:p>
          <a:p>
            <a:pPr marL="216000" indent="-216000">
              <a:lnSpc>
                <a:spcPct val="100000"/>
              </a:lnSpc>
            </a:pPr>
            <a:r>
              <a:rPr lang="ru-RU" sz="1200" b="0" strike="noStrike" spc="-1">
                <a:solidFill>
                  <a:srgbClr val="000000"/>
                </a:solidFill>
                <a:latin typeface="+mn-lt"/>
                <a:ea typeface="+mn-ea"/>
              </a:rPr>
              <a:t>Обратите внимание: если приобретать их отдельно, они обойдутся гораздо дороже, чем в составе ЦП!</a:t>
            </a:r>
            <a:r>
              <a:t/>
            </a:r>
            <a:br/>
            <a:endParaRPr lang="ru-RU" sz="1200" b="0" strike="noStrike" spc="-1">
              <a:latin typeface="Arial"/>
            </a:endParaRPr>
          </a:p>
          <a:p>
            <a:pPr marL="216000" indent="-216000">
              <a:lnSpc>
                <a:spcPct val="100000"/>
              </a:lnSpc>
            </a:pPr>
            <a:r>
              <a:rPr lang="ru-RU" sz="1200" b="0" strike="noStrike" spc="-1">
                <a:solidFill>
                  <a:srgbClr val="000000"/>
                </a:solidFill>
                <a:latin typeface="+mn-lt"/>
                <a:ea typeface="+mn-ea"/>
              </a:rPr>
              <a:t>Программа «Здоровый кишечник» – это еще и выгодно!</a:t>
            </a:r>
            <a:endParaRPr lang="ru-RU" sz="1200" b="0" strike="noStrike" spc="-1">
              <a:latin typeface="Arial"/>
            </a:endParaRPr>
          </a:p>
          <a:p>
            <a:pPr marL="216000" indent="-216000">
              <a:lnSpc>
                <a:spcPct val="100000"/>
              </a:lnSpc>
            </a:pPr>
            <a:endParaRPr lang="ru-RU" sz="1200" b="0" strike="noStrike" spc="-1">
              <a:latin typeface="Arial"/>
            </a:endParaRPr>
          </a:p>
          <a:p>
            <a:pPr marL="216000" indent="-216000">
              <a:lnSpc>
                <a:spcPct val="100000"/>
              </a:lnSpc>
            </a:pPr>
            <a:endParaRPr lang="ru-RU" sz="1200" b="0" strike="noStrike" spc="-1">
              <a:latin typeface="Arial"/>
            </a:endParaRPr>
          </a:p>
          <a:p>
            <a:pPr marL="216000" indent="-216000">
              <a:lnSpc>
                <a:spcPct val="100000"/>
              </a:lnSpc>
            </a:pPr>
            <a:endParaRPr lang="ru-RU" sz="1200" b="0" strike="noStrike" spc="-1">
              <a:latin typeface="Arial"/>
            </a:endParaRPr>
          </a:p>
        </p:txBody>
      </p:sp>
      <p:sp>
        <p:nvSpPr>
          <p:cNvPr id="426"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9064E9B3-E6B6-4AC0-95A0-EF3AAA29C868}" type="slidenum">
              <a:rPr lang="ru-RU" sz="1200" b="0" strike="noStrike" spc="-1">
                <a:solidFill>
                  <a:srgbClr val="000000"/>
                </a:solidFill>
                <a:latin typeface="+mn-lt"/>
                <a:ea typeface="+mn-ea"/>
              </a:rPr>
              <a:t>21</a:t>
            </a:fld>
            <a:endParaRPr lang="ru-RU" sz="1200" b="0" strike="noStrike" spc="-1">
              <a:latin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PlaceHolder 1"/>
          <p:cNvSpPr>
            <a:spLocks noGrp="1" noRot="1" noChangeAspect="1"/>
          </p:cNvSpPr>
          <p:nvPr>
            <p:ph type="sldImg"/>
          </p:nvPr>
        </p:nvSpPr>
        <p:spPr>
          <a:xfrm>
            <a:off x="380880" y="685800"/>
            <a:ext cx="6095160" cy="3428280"/>
          </a:xfrm>
          <a:prstGeom prst="rect">
            <a:avLst/>
          </a:prstGeom>
        </p:spPr>
      </p:sp>
      <p:sp>
        <p:nvSpPr>
          <p:cNvPr id="428" name="PlaceHolder 2"/>
          <p:cNvSpPr>
            <a:spLocks noGrp="1"/>
          </p:cNvSpPr>
          <p:nvPr>
            <p:ph type="body"/>
          </p:nvPr>
        </p:nvSpPr>
        <p:spPr>
          <a:xfrm>
            <a:off x="685800" y="4343400"/>
            <a:ext cx="5485680" cy="4114080"/>
          </a:xfrm>
          <a:prstGeom prst="rect">
            <a:avLst/>
          </a:prstGeom>
        </p:spPr>
        <p:txBody>
          <a:bodyPr lIns="0" tIns="0" rIns="0" bIns="0"/>
          <a:lstStyle/>
          <a:p>
            <a:pPr marL="216000" indent="-216000">
              <a:lnSpc>
                <a:spcPct val="100000"/>
              </a:lnSpc>
            </a:pPr>
            <a:r>
              <a:rPr lang="ru-RU" sz="1200" b="0" strike="noStrike" spc="-1">
                <a:latin typeface="Arial"/>
              </a:rPr>
              <a:t>Все необходимое </a:t>
            </a:r>
            <a:r>
              <a:rPr lang="ru-RU" sz="1200" b="0" u="sng" strike="noStrike" spc="-1">
                <a:uFillTx/>
                <a:latin typeface="Arial"/>
              </a:rPr>
              <a:t>уже включено</a:t>
            </a:r>
            <a:r>
              <a:rPr lang="ru-RU" sz="1200" b="0" strike="noStrike" spc="-1">
                <a:latin typeface="Arial"/>
              </a:rPr>
              <a:t>. </a:t>
            </a:r>
          </a:p>
          <a:p>
            <a:pPr marL="216000" indent="-216000">
              <a:lnSpc>
                <a:spcPct val="100000"/>
              </a:lnSpc>
            </a:pPr>
            <a:endParaRPr lang="ru-RU" sz="1200" b="0" strike="noStrike" spc="-1">
              <a:latin typeface="Arial"/>
            </a:endParaRPr>
          </a:p>
          <a:p>
            <a:pPr marL="216000" indent="-216000">
              <a:lnSpc>
                <a:spcPct val="100000"/>
              </a:lnSpc>
            </a:pPr>
            <a:r>
              <a:rPr lang="ru-RU" sz="1200" b="0" strike="noStrike" spc="-1">
                <a:solidFill>
                  <a:srgbClr val="000000"/>
                </a:solidFill>
                <a:latin typeface="+mn-lt"/>
                <a:ea typeface="+mn-ea"/>
              </a:rPr>
              <a:t>17 продуктов содержат много полезных биологически активных веществ: витамины и минералы, 8 ферментов, а также – пробиотики и инулин, растительные экстракты (фитонутриенты), ПНЖК, карнитин и таурин.</a:t>
            </a:r>
            <a:endParaRPr lang="ru-RU" sz="1200" b="0" strike="noStrike" spc="-1">
              <a:latin typeface="Arial"/>
            </a:endParaRPr>
          </a:p>
          <a:p>
            <a:pPr marL="216000" indent="-216000">
              <a:lnSpc>
                <a:spcPct val="100000"/>
              </a:lnSpc>
            </a:pPr>
            <a:endParaRPr lang="ru-RU" sz="1200" b="0" strike="noStrike" spc="-1">
              <a:latin typeface="Arial"/>
            </a:endParaRPr>
          </a:p>
          <a:p>
            <a:pPr marL="216000" indent="-216000">
              <a:lnSpc>
                <a:spcPct val="100000"/>
              </a:lnSpc>
            </a:pPr>
            <a:r>
              <a:rPr lang="ru-RU" sz="1200" b="0" strike="noStrike" spc="-1">
                <a:solidFill>
                  <a:srgbClr val="000000"/>
                </a:solidFill>
                <a:latin typeface="+mn-lt"/>
                <a:ea typeface="+mn-ea"/>
              </a:rPr>
              <a:t>И все они действуют в синергии, гармонично дополняя и усиливая действие друг друга! </a:t>
            </a:r>
            <a:endParaRPr lang="ru-RU" sz="1200" b="0" strike="noStrike" spc="-1">
              <a:latin typeface="Arial"/>
            </a:endParaRPr>
          </a:p>
          <a:p>
            <a:pPr marL="216000" indent="-216000">
              <a:lnSpc>
                <a:spcPct val="100000"/>
              </a:lnSpc>
            </a:pPr>
            <a:endParaRPr lang="ru-RU" sz="1200" b="0" strike="noStrike" spc="-1">
              <a:latin typeface="Arial"/>
            </a:endParaRPr>
          </a:p>
          <a:p>
            <a:pPr marL="216000" indent="-216000">
              <a:lnSpc>
                <a:spcPct val="100000"/>
              </a:lnSpc>
            </a:pPr>
            <a:r>
              <a:rPr lang="ru-RU" sz="1200" b="0" strike="noStrike" spc="-1">
                <a:solidFill>
                  <a:srgbClr val="000000"/>
                </a:solidFill>
                <a:latin typeface="+mn-lt"/>
                <a:ea typeface="+mn-ea"/>
              </a:rPr>
              <a:t>При этом, несмотря на сложность состава, программа очень удобна в применении – просто следуйте приложенной инструкции, соблюдайте несложные рекомендации по питанию и не забывайте каждый день пить воду!</a:t>
            </a:r>
            <a:endParaRPr lang="ru-RU" sz="1200" b="0" strike="noStrike" spc="-1">
              <a:latin typeface="Arial"/>
            </a:endParaRPr>
          </a:p>
          <a:p>
            <a:pPr marL="216000" indent="-216000">
              <a:lnSpc>
                <a:spcPct val="100000"/>
              </a:lnSpc>
            </a:pPr>
            <a:endParaRPr lang="ru-RU" sz="1200" b="0" strike="noStrike" spc="-1">
              <a:latin typeface="Arial"/>
            </a:endParaRPr>
          </a:p>
        </p:txBody>
      </p:sp>
      <p:sp>
        <p:nvSpPr>
          <p:cNvPr id="429"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C0CD522D-2293-45BE-A742-436A485441AB}" type="slidenum">
              <a:rPr lang="ru-RU" sz="1200" b="0" strike="noStrike" spc="-1">
                <a:solidFill>
                  <a:srgbClr val="000000"/>
                </a:solidFill>
                <a:latin typeface="+mn-lt"/>
                <a:ea typeface="+mn-ea"/>
              </a:rPr>
              <a:t>22</a:t>
            </a:fld>
            <a:endParaRPr lang="ru-RU" sz="1200" b="0" strike="noStrike" spc="-1">
              <a:latin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PlaceHolder 1"/>
          <p:cNvSpPr>
            <a:spLocks noGrp="1" noRot="1" noChangeAspect="1"/>
          </p:cNvSpPr>
          <p:nvPr>
            <p:ph type="sldImg"/>
          </p:nvPr>
        </p:nvSpPr>
        <p:spPr>
          <a:xfrm>
            <a:off x="380880" y="685800"/>
            <a:ext cx="6095160" cy="3428280"/>
          </a:xfrm>
          <a:prstGeom prst="rect">
            <a:avLst/>
          </a:prstGeom>
        </p:spPr>
      </p:sp>
      <p:sp>
        <p:nvSpPr>
          <p:cNvPr id="431" name="PlaceHolder 2"/>
          <p:cNvSpPr>
            <a:spLocks noGrp="1"/>
          </p:cNvSpPr>
          <p:nvPr>
            <p:ph type="body"/>
          </p:nvPr>
        </p:nvSpPr>
        <p:spPr>
          <a:xfrm>
            <a:off x="685800" y="4343400"/>
            <a:ext cx="5485680" cy="4114080"/>
          </a:xfrm>
          <a:prstGeom prst="rect">
            <a:avLst/>
          </a:prstGeom>
        </p:spPr>
        <p:txBody>
          <a:bodyPr lIns="0" tIns="0" rIns="0" bIns="0"/>
          <a:lstStyle/>
          <a:p>
            <a:pPr marL="216000" indent="-216000">
              <a:lnSpc>
                <a:spcPct val="100000"/>
              </a:lnSpc>
            </a:pPr>
            <a:r>
              <a:rPr lang="ru-RU" sz="1200" b="1" strike="noStrike" spc="-1">
                <a:solidFill>
                  <a:srgbClr val="000000"/>
                </a:solidFill>
                <a:latin typeface="+mn-lt"/>
                <a:ea typeface="+mn-ea"/>
              </a:rPr>
              <a:t>26 растительных компонентов, </a:t>
            </a:r>
            <a:r>
              <a:rPr lang="ru-RU" sz="1200" b="0" strike="noStrike" spc="-1">
                <a:solidFill>
                  <a:srgbClr val="000000"/>
                </a:solidFill>
                <a:latin typeface="+mn-lt"/>
                <a:ea typeface="+mn-ea"/>
              </a:rPr>
              <a:t>полезных для работы пищеварительной системы.</a:t>
            </a:r>
            <a:endParaRPr lang="ru-RU" sz="1200" b="0" strike="noStrike" spc="-1">
              <a:latin typeface="Arial"/>
            </a:endParaRPr>
          </a:p>
          <a:p>
            <a:pPr marL="216000" indent="-216000">
              <a:lnSpc>
                <a:spcPct val="100000"/>
              </a:lnSpc>
            </a:pPr>
            <a:endParaRPr lang="ru-RU" sz="1200" b="0" strike="noStrike" spc="-1">
              <a:latin typeface="Arial"/>
            </a:endParaRPr>
          </a:p>
          <a:p>
            <a:pPr marL="171360" indent="-170640">
              <a:lnSpc>
                <a:spcPct val="100000"/>
              </a:lnSpc>
              <a:buClr>
                <a:srgbClr val="000000"/>
              </a:buClr>
              <a:buFont typeface="Arial"/>
              <a:buChar char="•"/>
            </a:pPr>
            <a:r>
              <a:rPr lang="ru-RU" sz="1200" b="1" strike="noStrike" spc="-1">
                <a:solidFill>
                  <a:srgbClr val="000000"/>
                </a:solidFill>
                <a:latin typeface="+mn-lt"/>
                <a:ea typeface="+mn-ea"/>
              </a:rPr>
              <a:t>Черный орех </a:t>
            </a:r>
            <a:r>
              <a:rPr lang="ru-RU" sz="1200" b="0" strike="noStrike" spc="-1">
                <a:solidFill>
                  <a:srgbClr val="000000"/>
                </a:solidFill>
                <a:latin typeface="+mn-lt"/>
                <a:ea typeface="+mn-ea"/>
              </a:rPr>
              <a:t>борется с гельминтами.</a:t>
            </a:r>
            <a:endParaRPr lang="ru-RU" sz="1200" b="0" strike="noStrike" spc="-1">
              <a:latin typeface="Arial"/>
            </a:endParaRPr>
          </a:p>
          <a:p>
            <a:pPr marL="171360" indent="-170640">
              <a:lnSpc>
                <a:spcPct val="100000"/>
              </a:lnSpc>
              <a:buClr>
                <a:srgbClr val="000000"/>
              </a:buClr>
              <a:buFont typeface="Arial"/>
              <a:buChar char="•"/>
            </a:pPr>
            <a:r>
              <a:rPr lang="ru-RU" sz="1200" b="1" strike="noStrike" spc="-1">
                <a:solidFill>
                  <a:srgbClr val="000000"/>
                </a:solidFill>
                <a:latin typeface="+mn-lt"/>
                <a:ea typeface="+mn-ea"/>
              </a:rPr>
              <a:t>Куркума</a:t>
            </a:r>
            <a:r>
              <a:rPr lang="ru-RU" sz="1200" b="0" strike="noStrike" spc="-1">
                <a:solidFill>
                  <a:srgbClr val="000000"/>
                </a:solidFill>
                <a:latin typeface="+mn-lt"/>
                <a:ea typeface="+mn-ea"/>
              </a:rPr>
              <a:t> помогает контролировать вес и нормализовать метаболизм.</a:t>
            </a:r>
            <a:endParaRPr lang="ru-RU" sz="1200" b="0" strike="noStrike" spc="-1">
              <a:latin typeface="Arial"/>
            </a:endParaRPr>
          </a:p>
          <a:p>
            <a:pPr marL="171360" indent="-170640">
              <a:lnSpc>
                <a:spcPct val="100000"/>
              </a:lnSpc>
              <a:buClr>
                <a:srgbClr val="000000"/>
              </a:buClr>
              <a:buFont typeface="Arial"/>
              <a:buChar char="•"/>
            </a:pPr>
            <a:r>
              <a:rPr lang="ru-RU" sz="1200" b="1" strike="noStrike" spc="-1">
                <a:solidFill>
                  <a:srgbClr val="000000"/>
                </a:solidFill>
                <a:latin typeface="+mn-lt"/>
                <a:ea typeface="+mn-ea"/>
              </a:rPr>
              <a:t>Лопух</a:t>
            </a:r>
            <a:r>
              <a:rPr lang="ru-RU" sz="1200" b="0" strike="noStrike" spc="-1">
                <a:solidFill>
                  <a:srgbClr val="000000"/>
                </a:solidFill>
                <a:latin typeface="+mn-lt"/>
                <a:ea typeface="+mn-ea"/>
              </a:rPr>
              <a:t> – известный детоксикант. </a:t>
            </a:r>
            <a:endParaRPr lang="ru-RU" sz="1200" b="0" strike="noStrike" spc="-1">
              <a:latin typeface="Arial"/>
            </a:endParaRPr>
          </a:p>
          <a:p>
            <a:pPr marL="171360" indent="-170640">
              <a:lnSpc>
                <a:spcPct val="100000"/>
              </a:lnSpc>
              <a:buClr>
                <a:srgbClr val="000000"/>
              </a:buClr>
              <a:buFont typeface="Arial"/>
              <a:buChar char="•"/>
            </a:pPr>
            <a:r>
              <a:rPr lang="ru-RU" sz="1200" b="1" strike="noStrike" spc="-1">
                <a:solidFill>
                  <a:srgbClr val="000000"/>
                </a:solidFill>
                <a:latin typeface="+mn-lt"/>
                <a:ea typeface="+mn-ea"/>
              </a:rPr>
              <a:t>Спирулина</a:t>
            </a:r>
            <a:r>
              <a:rPr lang="ru-RU" sz="1200" b="0" strike="noStrike" spc="-1">
                <a:solidFill>
                  <a:srgbClr val="000000"/>
                </a:solidFill>
                <a:latin typeface="+mn-lt"/>
                <a:ea typeface="+mn-ea"/>
              </a:rPr>
              <a:t> – богатый источник ценных аминокислот и витамина В12.</a:t>
            </a:r>
            <a:endParaRPr lang="ru-RU" sz="1200" b="0" strike="noStrike" spc="-1">
              <a:latin typeface="Arial"/>
            </a:endParaRPr>
          </a:p>
          <a:p>
            <a:pPr marL="171360" indent="-170640">
              <a:lnSpc>
                <a:spcPct val="100000"/>
              </a:lnSpc>
              <a:buClr>
                <a:srgbClr val="000000"/>
              </a:buClr>
              <a:buFont typeface="Arial"/>
              <a:buChar char="•"/>
            </a:pPr>
            <a:r>
              <a:rPr lang="ru-RU" sz="1200" b="1" strike="noStrike" spc="-1">
                <a:solidFill>
                  <a:srgbClr val="000000"/>
                </a:solidFill>
                <a:latin typeface="+mn-lt"/>
                <a:ea typeface="+mn-ea"/>
              </a:rPr>
              <a:t>Алоэ</a:t>
            </a:r>
            <a:r>
              <a:rPr lang="ru-RU" sz="1200" b="0" strike="noStrike" spc="-1">
                <a:solidFill>
                  <a:srgbClr val="000000"/>
                </a:solidFill>
                <a:latin typeface="+mn-lt"/>
                <a:ea typeface="+mn-ea"/>
              </a:rPr>
              <a:t> – мощный природный иммунностимулятор, источник биологически активных веществах антрахинонов, которые оказывают мягкое слабительное действие и способствуют выведению токсинов.</a:t>
            </a:r>
            <a:endParaRPr lang="ru-RU" sz="1200" b="0" strike="noStrike" spc="-1">
              <a:latin typeface="Arial"/>
            </a:endParaRPr>
          </a:p>
          <a:p>
            <a:pPr marL="171360" indent="-170640">
              <a:lnSpc>
                <a:spcPct val="100000"/>
              </a:lnSpc>
              <a:buClr>
                <a:srgbClr val="000000"/>
              </a:buClr>
              <a:buFont typeface="Arial"/>
              <a:buChar char="•"/>
            </a:pPr>
            <a:r>
              <a:rPr lang="ru-RU" sz="1200" b="1" strike="noStrike" spc="-1">
                <a:solidFill>
                  <a:srgbClr val="000000"/>
                </a:solidFill>
                <a:latin typeface="+mn-lt"/>
                <a:ea typeface="+mn-ea"/>
              </a:rPr>
              <a:t>Черника </a:t>
            </a:r>
            <a:r>
              <a:rPr lang="ru-RU" sz="1200" b="0" strike="noStrike" spc="-1">
                <a:solidFill>
                  <a:srgbClr val="000000"/>
                </a:solidFill>
                <a:latin typeface="+mn-lt"/>
                <a:ea typeface="+mn-ea"/>
              </a:rPr>
              <a:t>помогает понизить уровень сахара в крови и восстановить функцию поджелудочной железы.</a:t>
            </a:r>
            <a:endParaRPr lang="ru-RU" sz="1200" b="0" strike="noStrike" spc="-1">
              <a:latin typeface="Arial"/>
            </a:endParaRPr>
          </a:p>
          <a:p>
            <a:pPr marL="171360" indent="-170640">
              <a:lnSpc>
                <a:spcPct val="100000"/>
              </a:lnSpc>
              <a:buClr>
                <a:srgbClr val="000000"/>
              </a:buClr>
              <a:buFont typeface="Arial"/>
              <a:buChar char="•"/>
            </a:pPr>
            <a:r>
              <a:rPr lang="ru-RU" sz="1200" b="1" strike="noStrike" spc="-1">
                <a:solidFill>
                  <a:srgbClr val="000000"/>
                </a:solidFill>
                <a:latin typeface="+mn-lt"/>
                <a:ea typeface="+mn-ea"/>
              </a:rPr>
              <a:t>Брокколи</a:t>
            </a:r>
            <a:r>
              <a:rPr lang="ru-RU" sz="1200" b="0" strike="noStrike" spc="-1">
                <a:solidFill>
                  <a:srgbClr val="000000"/>
                </a:solidFill>
                <a:latin typeface="+mn-lt"/>
                <a:ea typeface="+mn-ea"/>
              </a:rPr>
              <a:t> – источник сульфорафана, вещества, стимулирующего выработку ферментов.</a:t>
            </a:r>
            <a:endParaRPr lang="ru-RU" sz="1200" b="0" strike="noStrike" spc="-1">
              <a:latin typeface="Arial"/>
            </a:endParaRPr>
          </a:p>
          <a:p>
            <a:pPr marL="171360" indent="-170640">
              <a:lnSpc>
                <a:spcPct val="100000"/>
              </a:lnSpc>
              <a:buClr>
                <a:srgbClr val="000000"/>
              </a:buClr>
              <a:buFont typeface="Arial"/>
              <a:buChar char="•"/>
            </a:pPr>
            <a:r>
              <a:rPr lang="ru-RU" sz="1200" b="1" strike="noStrike" spc="-1">
                <a:solidFill>
                  <a:srgbClr val="000000"/>
                </a:solidFill>
                <a:latin typeface="+mn-lt"/>
                <a:ea typeface="+mn-ea"/>
              </a:rPr>
              <a:t>Клюква</a:t>
            </a:r>
            <a:r>
              <a:rPr lang="ru-RU" sz="1200" b="0" strike="noStrike" spc="-1">
                <a:solidFill>
                  <a:srgbClr val="000000"/>
                </a:solidFill>
                <a:latin typeface="+mn-lt"/>
                <a:ea typeface="+mn-ea"/>
              </a:rPr>
              <a:t> поддерживает здоровье мочевого тракта.</a:t>
            </a:r>
            <a:endParaRPr lang="ru-RU" sz="1200" b="0" strike="noStrike" spc="-1">
              <a:latin typeface="Arial"/>
            </a:endParaRPr>
          </a:p>
          <a:p>
            <a:pPr marL="171360" indent="-170640">
              <a:lnSpc>
                <a:spcPct val="100000"/>
              </a:lnSpc>
              <a:buClr>
                <a:srgbClr val="000000"/>
              </a:buClr>
              <a:buFont typeface="Arial"/>
              <a:buChar char="•"/>
            </a:pPr>
            <a:r>
              <a:rPr lang="ru-RU" sz="1200" b="1" strike="noStrike" spc="-1">
                <a:solidFill>
                  <a:srgbClr val="000000"/>
                </a:solidFill>
                <a:latin typeface="+mn-lt"/>
                <a:ea typeface="+mn-ea"/>
              </a:rPr>
              <a:t>Виноград</a:t>
            </a:r>
            <a:r>
              <a:rPr lang="ru-RU" sz="1200" b="0" strike="noStrike" spc="-1">
                <a:solidFill>
                  <a:srgbClr val="000000"/>
                </a:solidFill>
                <a:latin typeface="+mn-lt"/>
                <a:ea typeface="+mn-ea"/>
              </a:rPr>
              <a:t> – источник полифенолов, защищающих от преждевременного старения и укрепляющих здоровье в целом.</a:t>
            </a:r>
            <a:endParaRPr lang="ru-RU" sz="1200" b="0" strike="noStrike" spc="-1">
              <a:latin typeface="Arial"/>
            </a:endParaRPr>
          </a:p>
          <a:p>
            <a:pPr marL="171360" indent="-170640">
              <a:lnSpc>
                <a:spcPct val="100000"/>
              </a:lnSpc>
              <a:buClr>
                <a:srgbClr val="000000"/>
              </a:buClr>
              <a:buFont typeface="Arial"/>
              <a:buChar char="•"/>
            </a:pPr>
            <a:r>
              <a:rPr lang="ru-RU" sz="1200" b="1" strike="noStrike" spc="-1">
                <a:solidFill>
                  <a:srgbClr val="000000"/>
                </a:solidFill>
                <a:latin typeface="+mn-lt"/>
                <a:ea typeface="+mn-ea"/>
              </a:rPr>
              <a:t>Малина</a:t>
            </a:r>
            <a:r>
              <a:rPr lang="ru-RU" sz="1200" b="0" strike="noStrike" spc="-1">
                <a:solidFill>
                  <a:srgbClr val="000000"/>
                </a:solidFill>
                <a:latin typeface="+mn-lt"/>
                <a:ea typeface="+mn-ea"/>
              </a:rPr>
              <a:t> помогает контролировать аппетит и способствует ускоренному расщеплению жиров.</a:t>
            </a:r>
            <a:endParaRPr lang="ru-RU" sz="1200" b="0" strike="noStrike" spc="-1">
              <a:latin typeface="Arial"/>
            </a:endParaRPr>
          </a:p>
          <a:p>
            <a:pPr marL="171360" indent="-170640">
              <a:lnSpc>
                <a:spcPct val="100000"/>
              </a:lnSpc>
              <a:buClr>
                <a:srgbClr val="000000"/>
              </a:buClr>
              <a:buFont typeface="Arial"/>
              <a:buChar char="•"/>
            </a:pPr>
            <a:r>
              <a:rPr lang="ru-RU" sz="1200" b="1" strike="noStrike" spc="-1">
                <a:solidFill>
                  <a:srgbClr val="000000"/>
                </a:solidFill>
                <a:latin typeface="+mn-lt"/>
                <a:ea typeface="+mn-ea"/>
              </a:rPr>
              <a:t>Шпинат </a:t>
            </a:r>
            <a:r>
              <a:rPr lang="ru-RU" sz="1200" b="0" strike="noStrike" spc="-1">
                <a:solidFill>
                  <a:srgbClr val="000000"/>
                </a:solidFill>
                <a:latin typeface="+mn-lt"/>
                <a:ea typeface="+mn-ea"/>
              </a:rPr>
              <a:t>улучшает обмен веществ, снабжает организм нутриентами и участвует в процессе детоксикации.</a:t>
            </a:r>
            <a:endParaRPr lang="ru-RU" sz="1200" b="0" strike="noStrike" spc="-1">
              <a:latin typeface="Arial"/>
            </a:endParaRPr>
          </a:p>
          <a:p>
            <a:pPr marL="171360" indent="-170640">
              <a:lnSpc>
                <a:spcPct val="100000"/>
              </a:lnSpc>
              <a:buClr>
                <a:srgbClr val="000000"/>
              </a:buClr>
              <a:buFont typeface="Arial"/>
              <a:buChar char="•"/>
            </a:pPr>
            <a:r>
              <a:rPr lang="ru-RU" sz="1200" b="1" strike="noStrike" spc="-1">
                <a:solidFill>
                  <a:srgbClr val="000000"/>
                </a:solidFill>
                <a:latin typeface="+mn-lt"/>
                <a:ea typeface="+mn-ea"/>
              </a:rPr>
              <a:t>Женьшень</a:t>
            </a:r>
            <a:r>
              <a:rPr lang="ru-RU" sz="1200" b="0" strike="noStrike" spc="-1">
                <a:solidFill>
                  <a:srgbClr val="000000"/>
                </a:solidFill>
                <a:latin typeface="+mn-lt"/>
                <a:ea typeface="+mn-ea"/>
              </a:rPr>
              <a:t> – легендарный адаптоген, повышающий уровень энергии и работоспособность, укрепляющий иммунитет.</a:t>
            </a:r>
            <a:endParaRPr lang="ru-RU" sz="1200" b="0" strike="noStrike" spc="-1">
              <a:latin typeface="Arial"/>
            </a:endParaRPr>
          </a:p>
          <a:p>
            <a:pPr marL="171360" indent="-170640">
              <a:lnSpc>
                <a:spcPct val="100000"/>
              </a:lnSpc>
              <a:buClr>
                <a:srgbClr val="000000"/>
              </a:buClr>
              <a:buFont typeface="Arial"/>
              <a:buChar char="•"/>
            </a:pPr>
            <a:r>
              <a:rPr lang="ru-RU" sz="1200" b="1" strike="noStrike" spc="-1">
                <a:solidFill>
                  <a:srgbClr val="000000"/>
                </a:solidFill>
                <a:latin typeface="+mn-lt"/>
                <a:ea typeface="+mn-ea"/>
              </a:rPr>
              <a:t>Родиола</a:t>
            </a:r>
            <a:r>
              <a:rPr lang="ru-RU" sz="1200" b="0" strike="noStrike" spc="-1">
                <a:solidFill>
                  <a:srgbClr val="000000"/>
                </a:solidFill>
                <a:latin typeface="+mn-lt"/>
                <a:ea typeface="+mn-ea"/>
              </a:rPr>
              <a:t> повышает способность организма адаптироваться к нагрузкам и стрессу.</a:t>
            </a:r>
            <a:endParaRPr lang="ru-RU" sz="1200" b="0" strike="noStrike" spc="-1">
              <a:latin typeface="Arial"/>
            </a:endParaRPr>
          </a:p>
          <a:p>
            <a:pPr marL="171360" indent="-170640">
              <a:lnSpc>
                <a:spcPct val="100000"/>
              </a:lnSpc>
              <a:buClr>
                <a:srgbClr val="000000"/>
              </a:buClr>
              <a:buFont typeface="Arial"/>
              <a:buChar char="•"/>
            </a:pPr>
            <a:r>
              <a:rPr lang="ru-RU" sz="1200" b="1" strike="noStrike" spc="-1">
                <a:solidFill>
                  <a:srgbClr val="000000"/>
                </a:solidFill>
                <a:latin typeface="+mn-lt"/>
                <a:ea typeface="+mn-ea"/>
              </a:rPr>
              <a:t>Кайенский перец </a:t>
            </a:r>
            <a:r>
              <a:rPr lang="ru-RU" sz="1200" b="0" strike="noStrike" spc="-1">
                <a:solidFill>
                  <a:srgbClr val="000000"/>
                </a:solidFill>
                <a:latin typeface="+mn-lt"/>
                <a:ea typeface="+mn-ea"/>
              </a:rPr>
              <a:t>– источник капсаицина, который стимулирует выработку ферментов, участвующих в сжигании жиров, и ускоряет обменные процессы в организме.</a:t>
            </a:r>
            <a:endParaRPr lang="ru-RU" sz="1200" b="0" strike="noStrike" spc="-1">
              <a:latin typeface="Arial"/>
            </a:endParaRPr>
          </a:p>
          <a:p>
            <a:pPr marL="171360" indent="-170640">
              <a:lnSpc>
                <a:spcPct val="100000"/>
              </a:lnSpc>
              <a:buClr>
                <a:srgbClr val="000000"/>
              </a:buClr>
              <a:buFont typeface="Arial"/>
              <a:buChar char="•"/>
            </a:pPr>
            <a:r>
              <a:rPr lang="ru-RU" sz="1200" b="1" strike="noStrike" spc="-1">
                <a:solidFill>
                  <a:srgbClr val="000000"/>
                </a:solidFill>
                <a:latin typeface="+mn-lt"/>
                <a:ea typeface="+mn-ea"/>
              </a:rPr>
              <a:t>Чеснок</a:t>
            </a:r>
            <a:r>
              <a:rPr lang="ru-RU" sz="1200" b="0" strike="noStrike" spc="-1">
                <a:solidFill>
                  <a:srgbClr val="000000"/>
                </a:solidFill>
                <a:latin typeface="+mn-lt"/>
                <a:ea typeface="+mn-ea"/>
              </a:rPr>
              <a:t> – известное средство для борьбы с паразитами.</a:t>
            </a:r>
            <a:endParaRPr lang="ru-RU" sz="1200" b="0" strike="noStrike" spc="-1">
              <a:latin typeface="Arial"/>
            </a:endParaRPr>
          </a:p>
          <a:p>
            <a:pPr marL="171360" indent="-170640">
              <a:lnSpc>
                <a:spcPct val="100000"/>
              </a:lnSpc>
              <a:buClr>
                <a:srgbClr val="000000"/>
              </a:buClr>
              <a:buFont typeface="Arial"/>
              <a:buChar char="•"/>
            </a:pPr>
            <a:r>
              <a:rPr lang="ru-RU" sz="2000" b="1" strike="noStrike" spc="-1">
                <a:solidFill>
                  <a:srgbClr val="000000"/>
                </a:solidFill>
                <a:latin typeface="+mn-lt"/>
                <a:ea typeface="+mn-ea"/>
              </a:rPr>
              <a:t>Имбирь</a:t>
            </a:r>
            <a:r>
              <a:rPr lang="ru-RU" sz="2000" b="0" strike="noStrike" spc="-1">
                <a:solidFill>
                  <a:srgbClr val="000000"/>
                </a:solidFill>
                <a:latin typeface="+mn-lt"/>
                <a:ea typeface="+mn-ea"/>
              </a:rPr>
              <a:t> с древних пор используется для стимулирования пищеварения и укрепления иммунитета.</a:t>
            </a:r>
            <a:endParaRPr lang="ru-RU" sz="2000" b="0" strike="noStrike" spc="-1">
              <a:latin typeface="Arial"/>
            </a:endParaRPr>
          </a:p>
          <a:p>
            <a:pPr marL="171360" indent="-170640">
              <a:lnSpc>
                <a:spcPct val="100000"/>
              </a:lnSpc>
              <a:buClr>
                <a:srgbClr val="000000"/>
              </a:buClr>
              <a:buFont typeface="Arial"/>
              <a:buChar char="•"/>
            </a:pPr>
            <a:r>
              <a:rPr lang="ru-RU" sz="2000" b="1" strike="noStrike" spc="-1">
                <a:solidFill>
                  <a:srgbClr val="000000"/>
                </a:solidFill>
                <a:latin typeface="+mn-lt"/>
                <a:ea typeface="+mn-ea"/>
              </a:rPr>
              <a:t>Папайя</a:t>
            </a:r>
            <a:r>
              <a:rPr lang="ru-RU" sz="2000" b="0" strike="noStrike" spc="-1">
                <a:solidFill>
                  <a:srgbClr val="000000"/>
                </a:solidFill>
                <a:latin typeface="+mn-lt"/>
                <a:ea typeface="+mn-ea"/>
              </a:rPr>
              <a:t> – источник ферментов, помогающих расщеплению и лучшему усвоению пищи.</a:t>
            </a:r>
            <a:endParaRPr lang="ru-RU" sz="2000" b="0" strike="noStrike" spc="-1">
              <a:latin typeface="Arial"/>
            </a:endParaRPr>
          </a:p>
          <a:p>
            <a:pPr marL="171360" indent="-170640">
              <a:lnSpc>
                <a:spcPct val="100000"/>
              </a:lnSpc>
              <a:buClr>
                <a:srgbClr val="000000"/>
              </a:buClr>
              <a:buFont typeface="Arial"/>
              <a:buChar char="•"/>
            </a:pPr>
            <a:r>
              <a:rPr lang="ru-RU" sz="2000" b="1" strike="noStrike" spc="-1">
                <a:solidFill>
                  <a:srgbClr val="000000"/>
                </a:solidFill>
                <a:latin typeface="+mn-lt"/>
                <a:ea typeface="+mn-ea"/>
              </a:rPr>
              <a:t>Шиповник</a:t>
            </a:r>
            <a:r>
              <a:rPr lang="ru-RU" sz="2000" b="0" strike="noStrike" spc="-1">
                <a:solidFill>
                  <a:srgbClr val="000000"/>
                </a:solidFill>
                <a:latin typeface="+mn-lt"/>
                <a:ea typeface="+mn-ea"/>
              </a:rPr>
              <a:t> содержит рекордное количество витамина С и других антиоксидантов.</a:t>
            </a:r>
            <a:endParaRPr lang="ru-RU" sz="2000" b="0" strike="noStrike" spc="-1">
              <a:latin typeface="Arial"/>
            </a:endParaRPr>
          </a:p>
          <a:p>
            <a:pPr marL="171360" indent="-170640">
              <a:lnSpc>
                <a:spcPct val="100000"/>
              </a:lnSpc>
              <a:buClr>
                <a:srgbClr val="000000"/>
              </a:buClr>
              <a:buFont typeface="Arial"/>
              <a:buChar char="•"/>
            </a:pPr>
            <a:r>
              <a:rPr lang="ru-RU" sz="2000" b="1" strike="noStrike" spc="-1">
                <a:solidFill>
                  <a:srgbClr val="000000"/>
                </a:solidFill>
                <a:latin typeface="+mn-lt"/>
                <a:ea typeface="+mn-ea"/>
              </a:rPr>
              <a:t>Боярышник</a:t>
            </a:r>
            <a:r>
              <a:rPr lang="ru-RU" sz="2000" b="0" strike="noStrike" spc="-1">
                <a:solidFill>
                  <a:srgbClr val="000000"/>
                </a:solidFill>
                <a:latin typeface="+mn-lt"/>
                <a:ea typeface="+mn-ea"/>
              </a:rPr>
              <a:t> – богатый источник антиоксидантов.</a:t>
            </a:r>
            <a:endParaRPr lang="ru-RU" sz="2000" b="0" strike="noStrike" spc="-1">
              <a:latin typeface="Arial"/>
            </a:endParaRPr>
          </a:p>
          <a:p>
            <a:pPr marL="171360" indent="-170640">
              <a:lnSpc>
                <a:spcPct val="100000"/>
              </a:lnSpc>
              <a:buClr>
                <a:srgbClr val="000000"/>
              </a:buClr>
              <a:buFont typeface="Arial"/>
              <a:buChar char="•"/>
            </a:pPr>
            <a:r>
              <a:rPr lang="ru-RU" sz="2000" b="1" strike="noStrike" spc="-1">
                <a:solidFill>
                  <a:srgbClr val="000000"/>
                </a:solidFill>
                <a:latin typeface="+mn-lt"/>
                <a:ea typeface="+mn-ea"/>
              </a:rPr>
              <a:t>Фенхель</a:t>
            </a:r>
            <a:r>
              <a:rPr lang="ru-RU" sz="2000" b="0" strike="noStrike" spc="-1">
                <a:solidFill>
                  <a:srgbClr val="000000"/>
                </a:solidFill>
                <a:latin typeface="+mn-lt"/>
                <a:ea typeface="+mn-ea"/>
              </a:rPr>
              <a:t> помогает контролировать аппетит.</a:t>
            </a:r>
            <a:endParaRPr lang="ru-RU" sz="2000" b="0" strike="noStrike" spc="-1">
              <a:latin typeface="Arial"/>
            </a:endParaRPr>
          </a:p>
          <a:p>
            <a:pPr marL="171360" indent="-170640">
              <a:lnSpc>
                <a:spcPct val="100000"/>
              </a:lnSpc>
              <a:buClr>
                <a:srgbClr val="000000"/>
              </a:buClr>
              <a:buFont typeface="Arial"/>
              <a:buChar char="•"/>
            </a:pPr>
            <a:r>
              <a:rPr lang="ru-RU" sz="2000" b="1" strike="noStrike" spc="-1">
                <a:solidFill>
                  <a:srgbClr val="000000"/>
                </a:solidFill>
                <a:latin typeface="+mn-lt"/>
                <a:ea typeface="+mn-ea"/>
              </a:rPr>
              <a:t>Люцерна</a:t>
            </a:r>
            <a:r>
              <a:rPr lang="ru-RU" sz="2000" b="0" strike="noStrike" spc="-1">
                <a:solidFill>
                  <a:srgbClr val="000000"/>
                </a:solidFill>
                <a:latin typeface="+mn-lt"/>
                <a:ea typeface="+mn-ea"/>
              </a:rPr>
              <a:t> богата витаминами, минералами и хлорофиллом.</a:t>
            </a:r>
            <a:endParaRPr lang="ru-RU" sz="2000" b="0" strike="noStrike" spc="-1">
              <a:latin typeface="Arial"/>
            </a:endParaRPr>
          </a:p>
          <a:p>
            <a:pPr marL="171360" indent="-170640">
              <a:lnSpc>
                <a:spcPct val="100000"/>
              </a:lnSpc>
              <a:buClr>
                <a:srgbClr val="000000"/>
              </a:buClr>
              <a:buFont typeface="Arial"/>
              <a:buChar char="•"/>
            </a:pPr>
            <a:r>
              <a:rPr lang="ru-RU" sz="2000" b="1" strike="noStrike" spc="-1">
                <a:solidFill>
                  <a:srgbClr val="000000"/>
                </a:solidFill>
                <a:latin typeface="+mn-lt"/>
                <a:ea typeface="+mn-ea"/>
              </a:rPr>
              <a:t>Крушина </a:t>
            </a:r>
            <a:r>
              <a:rPr lang="ru-RU" sz="2000" b="0" strike="noStrike" spc="-1">
                <a:solidFill>
                  <a:srgbClr val="000000"/>
                </a:solidFill>
                <a:latin typeface="+mn-lt"/>
                <a:ea typeface="+mn-ea"/>
              </a:rPr>
              <a:t>– мягкое и безопасное растительное слабительное.</a:t>
            </a:r>
            <a:endParaRPr lang="ru-RU" sz="2000" b="0" strike="noStrike" spc="-1">
              <a:latin typeface="Arial"/>
            </a:endParaRPr>
          </a:p>
          <a:p>
            <a:pPr marL="171360" indent="-170640">
              <a:lnSpc>
                <a:spcPct val="100000"/>
              </a:lnSpc>
              <a:buClr>
                <a:srgbClr val="000000"/>
              </a:buClr>
              <a:buFont typeface="Arial"/>
              <a:buChar char="•"/>
            </a:pPr>
            <a:r>
              <a:rPr lang="ru-RU" sz="2000" b="1" strike="noStrike" spc="-1">
                <a:solidFill>
                  <a:srgbClr val="000000"/>
                </a:solidFill>
                <a:latin typeface="+mn-lt"/>
                <a:ea typeface="+mn-ea"/>
              </a:rPr>
              <a:t>Гранат</a:t>
            </a:r>
            <a:r>
              <a:rPr lang="ru-RU" sz="2000" b="0" strike="noStrike" spc="-1">
                <a:solidFill>
                  <a:srgbClr val="000000"/>
                </a:solidFill>
                <a:latin typeface="+mn-lt"/>
                <a:ea typeface="+mn-ea"/>
              </a:rPr>
              <a:t> улучшает кроветворение, повышает сопротивляемость организма инфекциям и вирусам.</a:t>
            </a:r>
            <a:endParaRPr lang="ru-RU" sz="2000" b="0" strike="noStrike" spc="-1">
              <a:latin typeface="Arial"/>
            </a:endParaRPr>
          </a:p>
          <a:p>
            <a:pPr marL="171360" indent="-170640">
              <a:lnSpc>
                <a:spcPct val="100000"/>
              </a:lnSpc>
              <a:buClr>
                <a:srgbClr val="000000"/>
              </a:buClr>
              <a:buFont typeface="Arial"/>
              <a:buChar char="•"/>
            </a:pPr>
            <a:r>
              <a:rPr lang="ru-RU" sz="2000" b="1" strike="noStrike" spc="-1">
                <a:solidFill>
                  <a:srgbClr val="000000"/>
                </a:solidFill>
                <a:latin typeface="+mn-lt"/>
                <a:ea typeface="+mn-ea"/>
              </a:rPr>
              <a:t>Асаи</a:t>
            </a:r>
            <a:r>
              <a:rPr lang="ru-RU" sz="2000" b="0" strike="noStrike" spc="-1">
                <a:solidFill>
                  <a:srgbClr val="000000"/>
                </a:solidFill>
                <a:latin typeface="+mn-lt"/>
                <a:ea typeface="+mn-ea"/>
              </a:rPr>
              <a:t> – мощный антиоксидант, популярный компонент современных средств для красоты и стройности.</a:t>
            </a:r>
            <a:endParaRPr lang="ru-RU" sz="2000" b="0" strike="noStrike" spc="-1">
              <a:latin typeface="Arial"/>
            </a:endParaRPr>
          </a:p>
          <a:p>
            <a:pPr marL="171360" indent="-170640">
              <a:lnSpc>
                <a:spcPct val="100000"/>
              </a:lnSpc>
              <a:buClr>
                <a:srgbClr val="000000"/>
              </a:buClr>
              <a:buFont typeface="Arial"/>
              <a:buChar char="•"/>
            </a:pPr>
            <a:r>
              <a:rPr lang="ru-RU" sz="2000" b="1" strike="noStrike" spc="-1">
                <a:solidFill>
                  <a:srgbClr val="000000"/>
                </a:solidFill>
                <a:latin typeface="+mn-lt"/>
                <a:ea typeface="+mn-ea"/>
              </a:rPr>
              <a:t>Розмарин</a:t>
            </a:r>
            <a:r>
              <a:rPr lang="ru-RU" sz="2000" b="0" strike="noStrike" spc="-1">
                <a:solidFill>
                  <a:srgbClr val="000000"/>
                </a:solidFill>
                <a:latin typeface="+mn-lt"/>
                <a:ea typeface="+mn-ea"/>
              </a:rPr>
              <a:t> стимулирует вы</a:t>
            </a:r>
            <a:r>
              <a:rPr lang="ru-RU" sz="1200" b="0" strike="noStrike" spc="-1">
                <a:solidFill>
                  <a:srgbClr val="000000"/>
                </a:solidFill>
                <a:latin typeface="+mn-lt"/>
                <a:ea typeface="+mn-ea"/>
              </a:rPr>
              <a:t>деление желудочного сока, улучшает пищеварение.  </a:t>
            </a:r>
            <a:endParaRPr lang="ru-RU" sz="1200" b="0" strike="noStrike" spc="-1">
              <a:latin typeface="Arial"/>
            </a:endParaRPr>
          </a:p>
          <a:p>
            <a:pPr marL="171360" indent="-170640">
              <a:lnSpc>
                <a:spcPct val="100000"/>
              </a:lnSpc>
              <a:buClr>
                <a:srgbClr val="000000"/>
              </a:buClr>
              <a:buFont typeface="Arial"/>
              <a:buChar char="•"/>
            </a:pPr>
            <a:r>
              <a:rPr lang="ru-RU" sz="1200" b="1" strike="noStrike" spc="-1">
                <a:solidFill>
                  <a:srgbClr val="000000"/>
                </a:solidFill>
                <a:latin typeface="+mn-lt"/>
                <a:ea typeface="+mn-ea"/>
              </a:rPr>
              <a:t>Какао</a:t>
            </a:r>
            <a:r>
              <a:rPr lang="ru-RU" sz="1200" b="0" strike="noStrike" spc="-1">
                <a:solidFill>
                  <a:srgbClr val="000000"/>
                </a:solidFill>
                <a:latin typeface="+mn-lt"/>
                <a:ea typeface="+mn-ea"/>
              </a:rPr>
              <a:t> снижает риск развития язв желудка, защищая его стенки от раздражения.</a:t>
            </a:r>
            <a:endParaRPr lang="ru-RU" sz="1200" b="0" strike="noStrike" spc="-1">
              <a:latin typeface="Arial"/>
            </a:endParaRPr>
          </a:p>
          <a:p>
            <a:pPr>
              <a:lnSpc>
                <a:spcPct val="100000"/>
              </a:lnSpc>
            </a:pPr>
            <a:endParaRPr lang="ru-RU" sz="1200" b="0" strike="noStrike" spc="-1">
              <a:latin typeface="Arial"/>
            </a:endParaRPr>
          </a:p>
          <a:p>
            <a:pPr>
              <a:lnSpc>
                <a:spcPct val="100000"/>
              </a:lnSpc>
            </a:pPr>
            <a:endParaRPr lang="ru-RU" sz="1200" b="0" strike="noStrike" spc="-1">
              <a:latin typeface="Arial"/>
            </a:endParaRPr>
          </a:p>
          <a:p>
            <a:pPr>
              <a:lnSpc>
                <a:spcPct val="100000"/>
              </a:lnSpc>
            </a:pPr>
            <a:r>
              <a:t/>
            </a:r>
            <a:br/>
            <a:endParaRPr lang="ru-RU" sz="1200" b="0" strike="noStrike" spc="-1">
              <a:latin typeface="Arial"/>
            </a:endParaRPr>
          </a:p>
          <a:p>
            <a:pPr>
              <a:lnSpc>
                <a:spcPct val="100000"/>
              </a:lnSpc>
            </a:pPr>
            <a:endParaRPr lang="ru-RU" sz="1200" b="0" strike="noStrike" spc="-1">
              <a:latin typeface="Arial"/>
            </a:endParaRPr>
          </a:p>
          <a:p>
            <a:pPr>
              <a:lnSpc>
                <a:spcPct val="100000"/>
              </a:lnSpc>
            </a:pPr>
            <a:endParaRPr lang="ru-RU" sz="1200" b="0" strike="noStrike" spc="-1">
              <a:latin typeface="Arial"/>
            </a:endParaRPr>
          </a:p>
          <a:p>
            <a:pPr>
              <a:lnSpc>
                <a:spcPct val="100000"/>
              </a:lnSpc>
            </a:pPr>
            <a:endParaRPr lang="ru-RU" sz="1200" b="0" strike="noStrike" spc="-1">
              <a:latin typeface="Arial"/>
            </a:endParaRPr>
          </a:p>
          <a:p>
            <a:pPr>
              <a:lnSpc>
                <a:spcPct val="100000"/>
              </a:lnSpc>
            </a:pPr>
            <a:endParaRPr lang="ru-RU" sz="1200" b="0" strike="noStrike" spc="-1">
              <a:latin typeface="Arial"/>
            </a:endParaRPr>
          </a:p>
          <a:p>
            <a:pPr>
              <a:lnSpc>
                <a:spcPct val="100000"/>
              </a:lnSpc>
            </a:pPr>
            <a:endParaRPr lang="ru-RU" sz="1200" b="0" strike="noStrike" spc="-1">
              <a:latin typeface="Arial"/>
            </a:endParaRPr>
          </a:p>
          <a:p>
            <a:pPr>
              <a:lnSpc>
                <a:spcPct val="100000"/>
              </a:lnSpc>
            </a:pPr>
            <a:endParaRPr lang="ru-RU" sz="1200" b="0" strike="noStrike" spc="-1">
              <a:latin typeface="Arial"/>
            </a:endParaRPr>
          </a:p>
          <a:p>
            <a:pPr>
              <a:lnSpc>
                <a:spcPct val="100000"/>
              </a:lnSpc>
            </a:pPr>
            <a:endParaRPr lang="ru-RU" sz="1200" b="0" strike="noStrike" spc="-1">
              <a:latin typeface="Arial"/>
            </a:endParaRPr>
          </a:p>
          <a:p>
            <a:pPr>
              <a:lnSpc>
                <a:spcPct val="100000"/>
              </a:lnSpc>
            </a:pPr>
            <a:endParaRPr lang="ru-RU" sz="1200" b="0" strike="noStrike" spc="-1">
              <a:latin typeface="Arial"/>
            </a:endParaRPr>
          </a:p>
          <a:p>
            <a:pPr>
              <a:lnSpc>
                <a:spcPct val="100000"/>
              </a:lnSpc>
            </a:pPr>
            <a:endParaRPr lang="ru-RU" sz="1200" b="0" strike="noStrike" spc="-1">
              <a:latin typeface="Arial"/>
            </a:endParaRPr>
          </a:p>
          <a:p>
            <a:pPr>
              <a:lnSpc>
                <a:spcPct val="100000"/>
              </a:lnSpc>
            </a:pPr>
            <a:endParaRPr lang="ru-RU" sz="1200" b="0" strike="noStrike" spc="-1">
              <a:latin typeface="Arial"/>
            </a:endParaRPr>
          </a:p>
        </p:txBody>
      </p:sp>
      <p:sp>
        <p:nvSpPr>
          <p:cNvPr id="432"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16C11508-70BB-461C-8000-6E3A74B45DE5}" type="slidenum">
              <a:rPr lang="ru-RU" sz="1200" b="0" strike="noStrike" spc="-1">
                <a:solidFill>
                  <a:srgbClr val="000000"/>
                </a:solidFill>
                <a:latin typeface="+mn-lt"/>
                <a:ea typeface="+mn-ea"/>
              </a:rPr>
              <a:t>23</a:t>
            </a:fld>
            <a:endParaRPr lang="ru-RU" sz="1200" b="0" strike="noStrike" spc="-1">
              <a:latin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PlaceHolder 1"/>
          <p:cNvSpPr>
            <a:spLocks noGrp="1" noRot="1" noChangeAspect="1"/>
          </p:cNvSpPr>
          <p:nvPr>
            <p:ph type="sldImg"/>
          </p:nvPr>
        </p:nvSpPr>
        <p:spPr>
          <a:xfrm>
            <a:off x="380880" y="685800"/>
            <a:ext cx="6095160" cy="3428280"/>
          </a:xfrm>
          <a:prstGeom prst="rect">
            <a:avLst/>
          </a:prstGeom>
        </p:spPr>
      </p:sp>
      <p:sp>
        <p:nvSpPr>
          <p:cNvPr id="434" name="PlaceHolder 2"/>
          <p:cNvSpPr>
            <a:spLocks noGrp="1"/>
          </p:cNvSpPr>
          <p:nvPr>
            <p:ph type="body"/>
          </p:nvPr>
        </p:nvSpPr>
        <p:spPr>
          <a:xfrm>
            <a:off x="685800" y="4343400"/>
            <a:ext cx="5485680" cy="4114080"/>
          </a:xfrm>
          <a:prstGeom prst="rect">
            <a:avLst/>
          </a:prstGeom>
        </p:spPr>
        <p:txBody>
          <a:bodyPr lIns="0" tIns="0" rIns="0" bIns="0"/>
          <a:lstStyle/>
          <a:p>
            <a:pPr marL="216000" indent="-215640">
              <a:lnSpc>
                <a:spcPct val="100000"/>
              </a:lnSpc>
            </a:pPr>
            <a:r>
              <a:rPr lang="ru-RU" sz="1200" b="1" strike="noStrike" spc="-1">
                <a:solidFill>
                  <a:srgbClr val="000000"/>
                </a:solidFill>
                <a:latin typeface="+mn-lt"/>
                <a:ea typeface="+mn-ea"/>
              </a:rPr>
              <a:t>8 пищеварительных ферментов/энзимов</a:t>
            </a:r>
            <a:endParaRPr lang="ru-RU" sz="1200" b="0" strike="noStrike" spc="-1">
              <a:latin typeface="Arial"/>
            </a:endParaRPr>
          </a:p>
          <a:p>
            <a:pPr marL="216000" indent="-215640">
              <a:lnSpc>
                <a:spcPct val="100000"/>
              </a:lnSpc>
            </a:pPr>
            <a:endParaRPr lang="ru-RU" sz="1200" b="0" strike="noStrike" spc="-1">
              <a:latin typeface="Arial"/>
            </a:endParaRPr>
          </a:p>
          <a:p>
            <a:pPr marL="216000" indent="-215640">
              <a:lnSpc>
                <a:spcPct val="100000"/>
              </a:lnSpc>
            </a:pPr>
            <a:r>
              <a:rPr lang="ru-RU" sz="1200" b="0" strike="noStrike" spc="-1">
                <a:solidFill>
                  <a:srgbClr val="000000"/>
                </a:solidFill>
                <a:latin typeface="+mn-lt"/>
                <a:ea typeface="+mn-ea"/>
              </a:rPr>
              <a:t>Ферменты ускоряют пищеварительные процессы, связанные с расщеплением белков, жиров и углеводов, а также заняты нейтрализацией вредных веществ.</a:t>
            </a:r>
            <a:endParaRPr lang="ru-RU" sz="1200" b="0" strike="noStrike" spc="-1">
              <a:latin typeface="Arial"/>
            </a:endParaRPr>
          </a:p>
          <a:p>
            <a:pPr marL="216000" indent="-215640">
              <a:lnSpc>
                <a:spcPct val="100000"/>
              </a:lnSpc>
            </a:pPr>
            <a:endParaRPr lang="ru-RU" sz="1200" b="0" strike="noStrike" spc="-1">
              <a:latin typeface="Arial"/>
            </a:endParaRPr>
          </a:p>
          <a:p>
            <a:pPr marL="216000" indent="-215640">
              <a:lnSpc>
                <a:spcPct val="100000"/>
              </a:lnSpc>
            </a:pPr>
            <a:r>
              <a:rPr lang="ru-RU" sz="1200" b="1" strike="noStrike" spc="-1">
                <a:solidFill>
                  <a:srgbClr val="000000"/>
                </a:solidFill>
                <a:latin typeface="+mn-lt"/>
                <a:ea typeface="+mn-ea"/>
              </a:rPr>
              <a:t>Лактаза</a:t>
            </a:r>
            <a:r>
              <a:rPr lang="ru-RU" sz="1200" b="0" strike="noStrike" spc="-1">
                <a:solidFill>
                  <a:srgbClr val="000000"/>
                </a:solidFill>
                <a:latin typeface="+mn-lt"/>
                <a:ea typeface="+mn-ea"/>
              </a:rPr>
              <a:t> способствует более эффективному перевариванию молочных продуктов, расщепляя молочный сахар и лактозу.</a:t>
            </a:r>
            <a:endParaRPr lang="ru-RU" sz="1200" b="0" strike="noStrike" spc="-1">
              <a:latin typeface="Arial"/>
            </a:endParaRPr>
          </a:p>
          <a:p>
            <a:pPr marL="216000" indent="-215640">
              <a:lnSpc>
                <a:spcPct val="100000"/>
              </a:lnSpc>
            </a:pPr>
            <a:r>
              <a:rPr lang="ru-RU" sz="1200" b="1" strike="noStrike" spc="-1">
                <a:solidFill>
                  <a:srgbClr val="000000"/>
                </a:solidFill>
                <a:latin typeface="+mn-lt"/>
                <a:ea typeface="+mn-ea"/>
              </a:rPr>
              <a:t>Целлюлаза</a:t>
            </a:r>
            <a:r>
              <a:rPr lang="ru-RU" sz="1200" b="0" strike="noStrike" spc="-1">
                <a:solidFill>
                  <a:srgbClr val="000000"/>
                </a:solidFill>
                <a:latin typeface="+mn-lt"/>
                <a:ea typeface="+mn-ea"/>
              </a:rPr>
              <a:t> – фермент, помогающий расщеплению целлюлозы (то есть, облегчающий усвоение клетчатки).</a:t>
            </a:r>
            <a:endParaRPr lang="ru-RU" sz="1200" b="0" strike="noStrike" spc="-1">
              <a:latin typeface="Arial"/>
            </a:endParaRPr>
          </a:p>
          <a:p>
            <a:pPr marL="216000" indent="-215640">
              <a:lnSpc>
                <a:spcPct val="100000"/>
              </a:lnSpc>
            </a:pPr>
            <a:r>
              <a:rPr lang="ru-RU" sz="1200" b="1" strike="noStrike" spc="-1">
                <a:solidFill>
                  <a:srgbClr val="000000"/>
                </a:solidFill>
                <a:latin typeface="+mn-lt"/>
                <a:ea typeface="+mn-ea"/>
              </a:rPr>
              <a:t>Мальтаза</a:t>
            </a:r>
            <a:r>
              <a:rPr lang="ru-RU" sz="1200" b="0" strike="noStrike" spc="-1">
                <a:solidFill>
                  <a:srgbClr val="000000"/>
                </a:solidFill>
                <a:latin typeface="+mn-lt"/>
                <a:ea typeface="+mn-ea"/>
              </a:rPr>
              <a:t>, наряду с сахарозой и протеазой, отвечает за расщепление сахаров.</a:t>
            </a:r>
            <a:endParaRPr lang="ru-RU" sz="1200" b="0" strike="noStrike" spc="-1">
              <a:latin typeface="Arial"/>
            </a:endParaRPr>
          </a:p>
          <a:p>
            <a:pPr marL="216000" indent="-215640">
              <a:lnSpc>
                <a:spcPct val="100000"/>
              </a:lnSpc>
            </a:pPr>
            <a:r>
              <a:rPr lang="ru-RU" sz="1200" b="1" strike="noStrike" spc="-1">
                <a:solidFill>
                  <a:srgbClr val="000000"/>
                </a:solidFill>
                <a:latin typeface="+mn-lt"/>
                <a:ea typeface="+mn-ea"/>
              </a:rPr>
              <a:t>Папаин</a:t>
            </a:r>
            <a:r>
              <a:rPr lang="ru-RU" sz="1200" b="0" strike="noStrike" spc="-1">
                <a:solidFill>
                  <a:srgbClr val="000000"/>
                </a:solidFill>
                <a:latin typeface="+mn-lt"/>
                <a:ea typeface="+mn-ea"/>
              </a:rPr>
              <a:t> – растительный фермент папайи. Он важен для усвоения организмом питательных веществ.</a:t>
            </a:r>
            <a:endParaRPr lang="ru-RU" sz="1200" b="0" strike="noStrike" spc="-1">
              <a:latin typeface="Arial"/>
            </a:endParaRPr>
          </a:p>
          <a:p>
            <a:pPr marL="216000" indent="-215640">
              <a:lnSpc>
                <a:spcPct val="100000"/>
              </a:lnSpc>
            </a:pPr>
            <a:r>
              <a:rPr lang="ru-RU" sz="1200" b="1" strike="noStrike" spc="-1">
                <a:solidFill>
                  <a:srgbClr val="000000"/>
                </a:solidFill>
                <a:latin typeface="+mn-lt"/>
                <a:ea typeface="+mn-ea"/>
              </a:rPr>
              <a:t>Бромелайн</a:t>
            </a:r>
            <a:r>
              <a:rPr lang="ru-RU" sz="1200" b="0" strike="noStrike" spc="-1">
                <a:solidFill>
                  <a:srgbClr val="000000"/>
                </a:solidFill>
                <a:latin typeface="+mn-lt"/>
                <a:ea typeface="+mn-ea"/>
              </a:rPr>
              <a:t> – растительный фермент ананаса, ускоряющий расщепление белков. Он активен в широком диапазоне pH и способен работать в кислотной среде желудка. </a:t>
            </a:r>
            <a:endParaRPr lang="ru-RU" sz="1200" b="0" strike="noStrike" spc="-1">
              <a:latin typeface="Arial"/>
            </a:endParaRPr>
          </a:p>
          <a:p>
            <a:pPr marL="216000" indent="-215640">
              <a:lnSpc>
                <a:spcPct val="100000"/>
              </a:lnSpc>
            </a:pPr>
            <a:endParaRPr lang="ru-RU" sz="1200" b="0" strike="noStrike" spc="-1">
              <a:latin typeface="Arial"/>
            </a:endParaRPr>
          </a:p>
          <a:p>
            <a:pPr marL="216000" indent="-215640">
              <a:lnSpc>
                <a:spcPct val="100000"/>
              </a:lnSpc>
            </a:pPr>
            <a:r>
              <a:t/>
            </a:r>
            <a:br/>
            <a:endParaRPr lang="ru-RU" sz="1200" b="0" strike="noStrike" spc="-1">
              <a:latin typeface="Arial"/>
            </a:endParaRPr>
          </a:p>
        </p:txBody>
      </p:sp>
      <p:sp>
        <p:nvSpPr>
          <p:cNvPr id="435"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2C72F71E-1C6C-462D-A05B-F1EF0B9737C3}" type="slidenum">
              <a:rPr lang="ru-RU" sz="1200" b="0" strike="noStrike" spc="-1">
                <a:solidFill>
                  <a:srgbClr val="000000"/>
                </a:solidFill>
                <a:latin typeface="+mn-lt"/>
                <a:ea typeface="+mn-ea"/>
              </a:rPr>
              <a:t>24</a:t>
            </a:fld>
            <a:endParaRPr lang="ru-RU" sz="1200" b="0" strike="noStrike" spc="-1">
              <a:latin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PlaceHolder 1"/>
          <p:cNvSpPr>
            <a:spLocks noGrp="1" noRot="1" noChangeAspect="1"/>
          </p:cNvSpPr>
          <p:nvPr>
            <p:ph type="sldImg"/>
          </p:nvPr>
        </p:nvSpPr>
        <p:spPr>
          <a:xfrm>
            <a:off x="380880" y="685800"/>
            <a:ext cx="6095160" cy="3428280"/>
          </a:xfrm>
          <a:prstGeom prst="rect">
            <a:avLst/>
          </a:prstGeom>
        </p:spPr>
      </p:sp>
      <p:sp>
        <p:nvSpPr>
          <p:cNvPr id="437" name="PlaceHolder 2"/>
          <p:cNvSpPr>
            <a:spLocks noGrp="1"/>
          </p:cNvSpPr>
          <p:nvPr>
            <p:ph type="body"/>
          </p:nvPr>
        </p:nvSpPr>
        <p:spPr>
          <a:xfrm>
            <a:off x="685800" y="4343400"/>
            <a:ext cx="5485680" cy="4114080"/>
          </a:xfrm>
          <a:prstGeom prst="rect">
            <a:avLst/>
          </a:prstGeom>
        </p:spPr>
        <p:txBody>
          <a:bodyPr lIns="0" tIns="0" rIns="0" bIns="0"/>
          <a:lstStyle/>
          <a:p>
            <a:pPr marL="216000" indent="-215640">
              <a:lnSpc>
                <a:spcPct val="100000"/>
              </a:lnSpc>
            </a:pPr>
            <a:r>
              <a:rPr lang="ru-RU" sz="2000" b="0" strike="noStrike" spc="-1">
                <a:latin typeface="Arial"/>
              </a:rPr>
              <a:t>Продукты с пробиотиками и инулином повышают численность полезных бифидо- и лактобактерий и способствуют их благоденствию. Пищевые волокна и инулин обеспечивают дружественную микрофлору полноценным питанием.</a:t>
            </a:r>
          </a:p>
          <a:p>
            <a:pPr marL="216000" indent="-215640">
              <a:lnSpc>
                <a:spcPct val="100000"/>
              </a:lnSpc>
            </a:pPr>
            <a:endParaRPr lang="ru-RU" sz="2000" b="0" strike="noStrike" spc="-1">
              <a:latin typeface="Arial"/>
            </a:endParaRPr>
          </a:p>
          <a:p>
            <a:pPr marL="216000" indent="-215640">
              <a:lnSpc>
                <a:spcPct val="100000"/>
              </a:lnSpc>
            </a:pPr>
            <a:endParaRPr lang="ru-RU" sz="2000" b="0" strike="noStrike" spc="-1">
              <a:latin typeface="Arial"/>
            </a:endParaRPr>
          </a:p>
          <a:p>
            <a:pPr marL="216000" indent="-215640">
              <a:lnSpc>
                <a:spcPct val="100000"/>
              </a:lnSpc>
            </a:pPr>
            <a:endParaRPr lang="ru-RU" sz="2000" b="0" strike="noStrike" spc="-1">
              <a:latin typeface="Arial"/>
            </a:endParaRPr>
          </a:p>
        </p:txBody>
      </p:sp>
      <p:sp>
        <p:nvSpPr>
          <p:cNvPr id="438"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06346F75-3BC2-4768-9BA8-EAC9EA1F6C00}" type="slidenum">
              <a:rPr lang="ru-RU" sz="1200" b="0" strike="noStrike" spc="-1">
                <a:solidFill>
                  <a:srgbClr val="000000"/>
                </a:solidFill>
                <a:latin typeface="+mn-lt"/>
                <a:ea typeface="+mn-ea"/>
              </a:rPr>
              <a:t>25</a:t>
            </a:fld>
            <a:endParaRPr lang="ru-RU" sz="1200" b="0" strike="noStrike" spc="-1">
              <a:latin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PlaceHolder 1"/>
          <p:cNvSpPr>
            <a:spLocks noGrp="1" noRot="1" noChangeAspect="1"/>
          </p:cNvSpPr>
          <p:nvPr>
            <p:ph type="sldImg"/>
          </p:nvPr>
        </p:nvSpPr>
        <p:spPr>
          <a:xfrm>
            <a:off x="380880" y="685800"/>
            <a:ext cx="6095160" cy="3428280"/>
          </a:xfrm>
          <a:prstGeom prst="rect">
            <a:avLst/>
          </a:prstGeom>
        </p:spPr>
      </p:sp>
      <p:sp>
        <p:nvSpPr>
          <p:cNvPr id="440" name="PlaceHolder 2"/>
          <p:cNvSpPr>
            <a:spLocks noGrp="1"/>
          </p:cNvSpPr>
          <p:nvPr>
            <p:ph type="body"/>
          </p:nvPr>
        </p:nvSpPr>
        <p:spPr>
          <a:xfrm>
            <a:off x="685800" y="4343400"/>
            <a:ext cx="5485680" cy="4114080"/>
          </a:xfrm>
          <a:prstGeom prst="rect">
            <a:avLst/>
          </a:prstGeom>
        </p:spPr>
        <p:txBody>
          <a:bodyPr lIns="0" tIns="0" rIns="0" bIns="0"/>
          <a:lstStyle/>
          <a:p>
            <a:pPr marL="216000" indent="-215640">
              <a:lnSpc>
                <a:spcPct val="100000"/>
              </a:lnSpc>
            </a:pPr>
            <a:r>
              <a:rPr lang="ru-RU" sz="1200" b="0" strike="noStrike" spc="-1">
                <a:solidFill>
                  <a:srgbClr val="000000"/>
                </a:solidFill>
                <a:latin typeface="+mn-lt"/>
                <a:ea typeface="+mn-ea"/>
              </a:rPr>
              <a:t>Дополнительно в состав ЦП входят:</a:t>
            </a:r>
            <a:endParaRPr lang="ru-RU" sz="1200" b="0" strike="noStrike" spc="-1">
              <a:latin typeface="Arial"/>
            </a:endParaRPr>
          </a:p>
          <a:p>
            <a:pPr marL="216000" indent="-215640">
              <a:lnSpc>
                <a:spcPct val="100000"/>
              </a:lnSpc>
            </a:pPr>
            <a:endParaRPr lang="ru-RU" sz="1200" b="0" strike="noStrike" spc="-1">
              <a:latin typeface="Arial"/>
            </a:endParaRPr>
          </a:p>
          <a:p>
            <a:pPr marL="171360" indent="-170640">
              <a:lnSpc>
                <a:spcPct val="100000"/>
              </a:lnSpc>
              <a:buClr>
                <a:srgbClr val="000000"/>
              </a:buClr>
              <a:buFont typeface="Arial"/>
              <a:buChar char="•"/>
            </a:pPr>
            <a:r>
              <a:rPr lang="ru-RU" sz="1200" b="1" strike="noStrike" spc="-1">
                <a:solidFill>
                  <a:srgbClr val="000000"/>
                </a:solidFill>
                <a:latin typeface="+mn-lt"/>
                <a:ea typeface="+mn-ea"/>
              </a:rPr>
              <a:t>карнитин -</a:t>
            </a:r>
            <a:r>
              <a:rPr lang="ru-RU" sz="1200" b="0" strike="noStrike" spc="-1">
                <a:solidFill>
                  <a:srgbClr val="000000"/>
                </a:solidFill>
                <a:latin typeface="+mn-lt"/>
                <a:ea typeface="+mn-ea"/>
              </a:rPr>
              <a:t> помогает сжигать жиры и выводить токсины, повышает стрессоустойчивость </a:t>
            </a:r>
            <a:r>
              <a:t/>
            </a:r>
            <a:br/>
            <a:r>
              <a:rPr lang="ru-RU" sz="1200" b="0" strike="noStrike" spc="-1">
                <a:solidFill>
                  <a:srgbClr val="000000"/>
                </a:solidFill>
                <a:latin typeface="+mn-lt"/>
                <a:ea typeface="+mn-ea"/>
              </a:rPr>
              <a:t> </a:t>
            </a:r>
            <a:endParaRPr lang="ru-RU" sz="1200" b="0" strike="noStrike" spc="-1">
              <a:latin typeface="Arial"/>
            </a:endParaRPr>
          </a:p>
          <a:p>
            <a:pPr marL="171360" indent="-170640">
              <a:lnSpc>
                <a:spcPct val="100000"/>
              </a:lnSpc>
              <a:buClr>
                <a:srgbClr val="000000"/>
              </a:buClr>
              <a:buFont typeface="Arial"/>
              <a:buChar char="•"/>
            </a:pPr>
            <a:r>
              <a:rPr lang="ru-RU" sz="1200" b="1" strike="noStrike" spc="-1">
                <a:solidFill>
                  <a:srgbClr val="000000"/>
                </a:solidFill>
                <a:latin typeface="+mn-lt"/>
                <a:ea typeface="+mn-ea"/>
              </a:rPr>
              <a:t>таурин </a:t>
            </a:r>
            <a:r>
              <a:rPr lang="ru-RU" sz="1200" b="0" strike="noStrike" spc="-1">
                <a:solidFill>
                  <a:srgbClr val="000000"/>
                </a:solidFill>
                <a:latin typeface="+mn-lt"/>
                <a:ea typeface="+mn-ea"/>
              </a:rPr>
              <a:t>– оказывает желчегонное действие и препятствует образованию желчных камней </a:t>
            </a:r>
            <a:r>
              <a:t/>
            </a:r>
            <a:br/>
            <a:r>
              <a:rPr lang="ru-RU" sz="1200" b="0" strike="noStrike" spc="-1">
                <a:solidFill>
                  <a:srgbClr val="000000"/>
                </a:solidFill>
                <a:latin typeface="+mn-lt"/>
                <a:ea typeface="+mn-ea"/>
              </a:rPr>
              <a:t> </a:t>
            </a:r>
            <a:endParaRPr lang="ru-RU" sz="1200" b="0" strike="noStrike" spc="-1">
              <a:latin typeface="Arial"/>
            </a:endParaRPr>
          </a:p>
          <a:p>
            <a:pPr marL="171360" indent="-170640">
              <a:lnSpc>
                <a:spcPct val="100000"/>
              </a:lnSpc>
              <a:buClr>
                <a:srgbClr val="000000"/>
              </a:buClr>
              <a:buFont typeface="Arial"/>
              <a:buChar char="•"/>
            </a:pPr>
            <a:r>
              <a:rPr lang="ru-RU" sz="1200" b="1" strike="noStrike" spc="-1">
                <a:solidFill>
                  <a:srgbClr val="000000"/>
                </a:solidFill>
                <a:latin typeface="+mn-lt"/>
                <a:ea typeface="+mn-ea"/>
              </a:rPr>
              <a:t>лецитин</a:t>
            </a:r>
            <a:r>
              <a:rPr lang="ru-RU" sz="1200" b="0" strike="noStrike" spc="-1">
                <a:solidFill>
                  <a:srgbClr val="000000"/>
                </a:solidFill>
                <a:latin typeface="+mn-lt"/>
                <a:ea typeface="+mn-ea"/>
              </a:rPr>
              <a:t> – облегчает расщепление и всасывание жиров в тонком кишечнике </a:t>
            </a:r>
            <a:r>
              <a:t/>
            </a:r>
            <a:br/>
            <a:r>
              <a:rPr lang="ru-RU" sz="1200" b="0" strike="noStrike" spc="-1">
                <a:solidFill>
                  <a:srgbClr val="000000"/>
                </a:solidFill>
                <a:latin typeface="+mn-lt"/>
                <a:ea typeface="+mn-ea"/>
              </a:rPr>
              <a:t> </a:t>
            </a:r>
            <a:endParaRPr lang="ru-RU" sz="1200" b="0" strike="noStrike" spc="-1">
              <a:latin typeface="Arial"/>
            </a:endParaRPr>
          </a:p>
          <a:p>
            <a:pPr marL="171360" indent="-170640">
              <a:lnSpc>
                <a:spcPct val="100000"/>
              </a:lnSpc>
              <a:buClr>
                <a:srgbClr val="000000"/>
              </a:buClr>
              <a:buFont typeface="Arial"/>
              <a:buChar char="•"/>
            </a:pPr>
            <a:r>
              <a:rPr lang="ru-RU" sz="1200" b="1" strike="noStrike" spc="-1">
                <a:solidFill>
                  <a:srgbClr val="000000"/>
                </a:solidFill>
                <a:latin typeface="+mn-lt"/>
                <a:ea typeface="+mn-ea"/>
              </a:rPr>
              <a:t>ПНЖК Омега 3 –</a:t>
            </a:r>
            <a:r>
              <a:rPr lang="ru-RU" sz="1200" b="0" strike="noStrike" spc="-1">
                <a:solidFill>
                  <a:srgbClr val="000000"/>
                </a:solidFill>
                <a:latin typeface="+mn-lt"/>
                <a:ea typeface="+mn-ea"/>
              </a:rPr>
              <a:t> положительно влияют на состав микрофлоры кишечника, увеличивая количество бактерий, снижающих уровень воспаления и риск ожирения. </a:t>
            </a:r>
            <a:endParaRPr lang="ru-RU" sz="1200" b="0" strike="noStrike" spc="-1">
              <a:latin typeface="Arial"/>
            </a:endParaRPr>
          </a:p>
        </p:txBody>
      </p:sp>
      <p:sp>
        <p:nvSpPr>
          <p:cNvPr id="441"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28DAB0BC-D2EB-4E55-8C4C-98E77C9134D3}" type="slidenum">
              <a:rPr lang="ru-RU" sz="1200" b="0" strike="noStrike" spc="-1">
                <a:solidFill>
                  <a:srgbClr val="000000"/>
                </a:solidFill>
                <a:latin typeface="+mn-lt"/>
                <a:ea typeface="+mn-ea"/>
              </a:rPr>
              <a:t>26</a:t>
            </a:fld>
            <a:endParaRPr lang="ru-RU" sz="1200" b="0" strike="noStrike" spc="-1">
              <a:latin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PlaceHolder 1"/>
          <p:cNvSpPr>
            <a:spLocks noGrp="1" noRot="1" noChangeAspect="1"/>
          </p:cNvSpPr>
          <p:nvPr>
            <p:ph type="sldImg"/>
          </p:nvPr>
        </p:nvSpPr>
        <p:spPr>
          <a:xfrm>
            <a:off x="380880" y="685800"/>
            <a:ext cx="6095160" cy="3428280"/>
          </a:xfrm>
          <a:prstGeom prst="rect">
            <a:avLst/>
          </a:prstGeom>
        </p:spPr>
      </p:sp>
      <p:sp>
        <p:nvSpPr>
          <p:cNvPr id="443" name="PlaceHolder 2"/>
          <p:cNvSpPr>
            <a:spLocks noGrp="1"/>
          </p:cNvSpPr>
          <p:nvPr>
            <p:ph type="body"/>
          </p:nvPr>
        </p:nvSpPr>
        <p:spPr>
          <a:xfrm>
            <a:off x="685800" y="4343400"/>
            <a:ext cx="5485680" cy="4114080"/>
          </a:xfrm>
          <a:prstGeom prst="rect">
            <a:avLst/>
          </a:prstGeom>
        </p:spPr>
        <p:txBody>
          <a:bodyPr lIns="0" tIns="0" rIns="0" bIns="0"/>
          <a:lstStyle/>
          <a:p>
            <a:pPr marL="216000" indent="-215640">
              <a:lnSpc>
                <a:spcPct val="100000"/>
              </a:lnSpc>
            </a:pPr>
            <a:r>
              <a:rPr lang="ru-RU" sz="2000" b="0" strike="noStrike" spc="-1">
                <a:solidFill>
                  <a:srgbClr val="FF0000"/>
                </a:solidFill>
                <a:latin typeface="Arial"/>
              </a:rPr>
              <a:t>«Здоровый кишечник» можно рекомендовать тем, кто прошел (или проходит) Программу 2 Коло-Вада Плюс как программный комплекс для полноценного оздоровления и укрепления организма! </a:t>
            </a:r>
            <a:endParaRPr lang="ru-RU" sz="2000" b="0" strike="noStrike" spc="-1">
              <a:latin typeface="Arial"/>
            </a:endParaRPr>
          </a:p>
          <a:p>
            <a:pPr marL="216000" indent="-215640">
              <a:lnSpc>
                <a:spcPct val="100000"/>
              </a:lnSpc>
            </a:pPr>
            <a:r>
              <a:t/>
            </a:r>
            <a:br/>
            <a:endParaRPr lang="ru-RU" sz="2000" b="0" strike="noStrike" spc="-1">
              <a:latin typeface="Arial"/>
            </a:endParaRPr>
          </a:p>
        </p:txBody>
      </p:sp>
      <p:sp>
        <p:nvSpPr>
          <p:cNvPr id="444"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65897677-5DA1-41F4-BE1A-8BB6C1FC38C6}" type="slidenum">
              <a:rPr lang="ru-RU" sz="1200" b="0" strike="noStrike" spc="-1">
                <a:solidFill>
                  <a:srgbClr val="000000"/>
                </a:solidFill>
                <a:latin typeface="+mn-lt"/>
                <a:ea typeface="+mn-ea"/>
              </a:rPr>
              <a:t>27</a:t>
            </a:fld>
            <a:endParaRPr lang="ru-RU" sz="1200" b="0" strike="noStrike" spc="-1">
              <a:latin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PlaceHolder 1"/>
          <p:cNvSpPr>
            <a:spLocks noGrp="1" noRot="1" noChangeAspect="1"/>
          </p:cNvSpPr>
          <p:nvPr>
            <p:ph type="sldImg"/>
          </p:nvPr>
        </p:nvSpPr>
        <p:spPr>
          <a:xfrm>
            <a:off x="380880" y="685800"/>
            <a:ext cx="6095160" cy="3428280"/>
          </a:xfrm>
          <a:prstGeom prst="rect">
            <a:avLst/>
          </a:prstGeom>
        </p:spPr>
      </p:sp>
      <p:sp>
        <p:nvSpPr>
          <p:cNvPr id="446" name="PlaceHolder 2"/>
          <p:cNvSpPr>
            <a:spLocks noGrp="1"/>
          </p:cNvSpPr>
          <p:nvPr>
            <p:ph type="body"/>
          </p:nvPr>
        </p:nvSpPr>
        <p:spPr>
          <a:xfrm>
            <a:off x="685800" y="4343400"/>
            <a:ext cx="5485680" cy="4114080"/>
          </a:xfrm>
          <a:prstGeom prst="rect">
            <a:avLst/>
          </a:prstGeom>
        </p:spPr>
        <p:txBody>
          <a:bodyPr lIns="0" tIns="0" rIns="0" bIns="0"/>
          <a:lstStyle/>
          <a:p>
            <a:endParaRPr lang="ru-RU" sz="2000" b="0" strike="noStrike" spc="-1">
              <a:latin typeface="Arial"/>
            </a:endParaRPr>
          </a:p>
        </p:txBody>
      </p:sp>
      <p:sp>
        <p:nvSpPr>
          <p:cNvPr id="447"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19F70006-E8C9-4C34-9CFE-0DB51CBDEE06}" type="slidenum">
              <a:rPr lang="ru-RU" sz="1200" b="0" strike="noStrike" spc="-1">
                <a:solidFill>
                  <a:srgbClr val="000000"/>
                </a:solidFill>
                <a:latin typeface="+mn-lt"/>
                <a:ea typeface="+mn-ea"/>
              </a:rPr>
              <a:t>28</a:t>
            </a:fld>
            <a:endParaRPr lang="ru-RU" sz="1200" b="0" strike="noStrike" spc="-1">
              <a:latin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PlaceHolder 1"/>
          <p:cNvSpPr>
            <a:spLocks noGrp="1" noRot="1" noChangeAspect="1"/>
          </p:cNvSpPr>
          <p:nvPr>
            <p:ph type="sldImg"/>
          </p:nvPr>
        </p:nvSpPr>
        <p:spPr>
          <a:xfrm>
            <a:off x="380880" y="685800"/>
            <a:ext cx="6095160" cy="3428280"/>
          </a:xfrm>
          <a:prstGeom prst="rect">
            <a:avLst/>
          </a:prstGeom>
        </p:spPr>
      </p:sp>
      <p:sp>
        <p:nvSpPr>
          <p:cNvPr id="449" name="PlaceHolder 2"/>
          <p:cNvSpPr>
            <a:spLocks noGrp="1"/>
          </p:cNvSpPr>
          <p:nvPr>
            <p:ph type="body"/>
          </p:nvPr>
        </p:nvSpPr>
        <p:spPr>
          <a:xfrm>
            <a:off x="685800" y="4343400"/>
            <a:ext cx="5485680" cy="4114080"/>
          </a:xfrm>
          <a:prstGeom prst="rect">
            <a:avLst/>
          </a:prstGeom>
        </p:spPr>
        <p:txBody>
          <a:bodyPr lIns="0" tIns="0" rIns="0" bIns="0"/>
          <a:lstStyle/>
          <a:p>
            <a:endParaRPr lang="ru-RU" sz="2000" b="0" strike="noStrike" spc="-1">
              <a:latin typeface="Arial"/>
            </a:endParaRPr>
          </a:p>
        </p:txBody>
      </p:sp>
      <p:sp>
        <p:nvSpPr>
          <p:cNvPr id="450"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8355BC1D-6B0F-4F51-B499-EE5E119BF751}" type="slidenum">
              <a:rPr lang="ru-RU" sz="1200" b="0" strike="noStrike" spc="-1">
                <a:solidFill>
                  <a:srgbClr val="000000"/>
                </a:solidFill>
                <a:latin typeface="+mn-lt"/>
                <a:ea typeface="+mn-ea"/>
              </a:rPr>
              <a:t>29</a:t>
            </a:fld>
            <a:endParaRPr lang="ru-RU" sz="12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PlaceHolder 1"/>
          <p:cNvSpPr>
            <a:spLocks noGrp="1" noRot="1" noChangeAspect="1"/>
          </p:cNvSpPr>
          <p:nvPr>
            <p:ph type="sldImg"/>
          </p:nvPr>
        </p:nvSpPr>
        <p:spPr>
          <a:xfrm>
            <a:off x="381000" y="685800"/>
            <a:ext cx="6094413" cy="3429000"/>
          </a:xfrm>
          <a:prstGeom prst="rect">
            <a:avLst/>
          </a:prstGeom>
        </p:spPr>
      </p:sp>
      <p:sp>
        <p:nvSpPr>
          <p:cNvPr id="371" name="PlaceHolder 2"/>
          <p:cNvSpPr>
            <a:spLocks noGrp="1"/>
          </p:cNvSpPr>
          <p:nvPr>
            <p:ph type="body"/>
          </p:nvPr>
        </p:nvSpPr>
        <p:spPr>
          <a:xfrm>
            <a:off x="685800" y="4343400"/>
            <a:ext cx="5485680" cy="4114080"/>
          </a:xfrm>
          <a:prstGeom prst="rect">
            <a:avLst/>
          </a:prstGeom>
        </p:spPr>
        <p:txBody>
          <a:bodyPr lIns="0" tIns="0" rIns="0" bIns="0"/>
          <a:lstStyle/>
          <a:p>
            <a:pPr marL="216000" indent="-215640">
              <a:lnSpc>
                <a:spcPct val="100000"/>
              </a:lnSpc>
            </a:pPr>
            <a:r>
              <a:rPr lang="ru-RU" sz="1000" b="0" strike="noStrike" spc="-1">
                <a:latin typeface="Arial"/>
              </a:rPr>
              <a:t>Его вывод подтверждается многочисленными научными исследованиями, которые доказывают связь между качеством работы кишечника и иммунитетом, а значит – с риском развития самых разных заболеваний.</a:t>
            </a:r>
          </a:p>
          <a:p>
            <a:pPr marL="216000" indent="-215640">
              <a:lnSpc>
                <a:spcPct val="100000"/>
              </a:lnSpc>
            </a:pPr>
            <a:endParaRPr lang="ru-RU" sz="1000" b="0" strike="noStrike" spc="-1">
              <a:latin typeface="Arial"/>
            </a:endParaRPr>
          </a:p>
          <a:p>
            <a:pPr marL="216000" indent="-215640">
              <a:lnSpc>
                <a:spcPct val="100000"/>
              </a:lnSpc>
            </a:pPr>
            <a:r>
              <a:rPr lang="ru-RU" sz="1000" b="0" strike="noStrike" spc="-1">
                <a:latin typeface="Arial"/>
              </a:rPr>
              <a:t>Сегодня нарушения в работе кишечника связывают не только с запорами и диареей, но и с головными болями, аллергиями, хроническим насморком и кашлем, расстройствами сна, гингивитом, быстрой утомляемостью, апатией, снижением эффективности работы мозга, ухудшением настроения. Проблемы с кишечником также негативно влияют на внешность: цвет лица делается землистым и нездоровым, возникают кожные высыпания, появляются ранние морщины, волосы становятся ломкими и сухими и начинают интенсивно выпадать.</a:t>
            </a:r>
          </a:p>
          <a:p>
            <a:pPr marL="216000" indent="-215640">
              <a:lnSpc>
                <a:spcPct val="100000"/>
              </a:lnSpc>
            </a:pPr>
            <a:endParaRPr lang="ru-RU" sz="1000" b="0" strike="noStrike" spc="-1">
              <a:latin typeface="Arial"/>
            </a:endParaRPr>
          </a:p>
          <a:p>
            <a:pPr marL="216000" indent="-215640">
              <a:lnSpc>
                <a:spcPct val="100000"/>
              </a:lnSpc>
            </a:pPr>
            <a:r>
              <a:rPr lang="ru-RU" sz="1000" b="0" strike="noStrike" spc="-1">
                <a:latin typeface="Arial"/>
              </a:rPr>
              <a:t>Если не обращать внимания на эти тревожные сигналы и не принимать мер по оздоровлению кишечника, можно вскоре столкнуться с серьезными заболеваниями.</a:t>
            </a:r>
          </a:p>
          <a:p>
            <a:pPr marL="216000" indent="-215640">
              <a:lnSpc>
                <a:spcPct val="100000"/>
              </a:lnSpc>
            </a:pPr>
            <a:endParaRPr lang="ru-RU" sz="1000" b="0" strike="noStrike" spc="-1">
              <a:latin typeface="Arial"/>
            </a:endParaRPr>
          </a:p>
          <a:p>
            <a:pPr marL="216000" indent="-215640">
              <a:lnSpc>
                <a:spcPct val="100000"/>
              </a:lnSpc>
            </a:pPr>
            <a:endParaRPr lang="ru-RU" sz="1000" b="0" strike="noStrike" spc="-1">
              <a:latin typeface="Arial"/>
            </a:endParaRPr>
          </a:p>
        </p:txBody>
      </p:sp>
      <p:sp>
        <p:nvSpPr>
          <p:cNvPr id="372"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5AA4579F-5C09-49B8-8B60-5A7052C9FFE8}" type="slidenum">
              <a:rPr lang="ru-RU" sz="1200" b="0" strike="noStrike" spc="-1">
                <a:solidFill>
                  <a:srgbClr val="000000"/>
                </a:solidFill>
                <a:latin typeface="+mn-lt"/>
                <a:ea typeface="+mn-ea"/>
              </a:rPr>
              <a:t>3</a:t>
            </a:fld>
            <a:endParaRPr lang="ru-RU" sz="1200" b="0" strike="noStrike" spc="-1">
              <a:latin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PlaceHolder 1"/>
          <p:cNvSpPr>
            <a:spLocks noGrp="1" noRot="1" noChangeAspect="1"/>
          </p:cNvSpPr>
          <p:nvPr>
            <p:ph type="sldImg"/>
          </p:nvPr>
        </p:nvSpPr>
        <p:spPr>
          <a:xfrm>
            <a:off x="380880" y="685800"/>
            <a:ext cx="6095160" cy="3428280"/>
          </a:xfrm>
          <a:prstGeom prst="rect">
            <a:avLst/>
          </a:prstGeom>
        </p:spPr>
      </p:sp>
      <p:sp>
        <p:nvSpPr>
          <p:cNvPr id="452" name="PlaceHolder 2"/>
          <p:cNvSpPr>
            <a:spLocks noGrp="1"/>
          </p:cNvSpPr>
          <p:nvPr>
            <p:ph type="body"/>
          </p:nvPr>
        </p:nvSpPr>
        <p:spPr>
          <a:xfrm>
            <a:off x="685800" y="4343400"/>
            <a:ext cx="5485680" cy="4114080"/>
          </a:xfrm>
          <a:prstGeom prst="rect">
            <a:avLst/>
          </a:prstGeom>
        </p:spPr>
        <p:txBody>
          <a:bodyPr lIns="0" tIns="0" rIns="0" bIns="0"/>
          <a:lstStyle/>
          <a:p>
            <a:pPr marL="216000" indent="-215640">
              <a:lnSpc>
                <a:spcPct val="100000"/>
              </a:lnSpc>
            </a:pPr>
            <a:r>
              <a:rPr lang="ru-RU" sz="1200" b="0" strike="noStrike" spc="-1">
                <a:solidFill>
                  <a:srgbClr val="000000"/>
                </a:solidFill>
                <a:latin typeface="+mn-lt"/>
                <a:ea typeface="+mn-ea"/>
              </a:rPr>
              <a:t>Целевая направленность и удобство применения делают ЦП отличным инструментом продаж и привлечения новых ЧК. </a:t>
            </a:r>
            <a:r>
              <a:t/>
            </a:r>
            <a:br/>
            <a:r>
              <a:rPr lang="ru-RU" sz="1200" b="0" strike="noStrike" spc="-1">
                <a:solidFill>
                  <a:srgbClr val="000000"/>
                </a:solidFill>
                <a:latin typeface="+mn-lt"/>
                <a:ea typeface="+mn-ea"/>
              </a:rPr>
              <a:t>Даже начинающий дистрибьютор Coral Club с легкостью сможет самостоятельно пройти программу и рассказать о ней своим знакомым. </a:t>
            </a:r>
            <a:r>
              <a:t/>
            </a:r>
            <a:br/>
            <a:r>
              <a:rPr lang="ru-RU" sz="1200" b="0" strike="noStrike" spc="-1">
                <a:solidFill>
                  <a:srgbClr val="000000"/>
                </a:solidFill>
                <a:latin typeface="+mn-lt"/>
                <a:ea typeface="+mn-ea"/>
              </a:rPr>
              <a:t>А это новые потребители и клиенты в структуре дистрибьютора, основа его товарооборота и развития в компании.</a:t>
            </a:r>
            <a:endParaRPr lang="ru-RU" sz="1200" b="0" strike="noStrike" spc="-1">
              <a:latin typeface="Arial"/>
            </a:endParaRPr>
          </a:p>
          <a:p>
            <a:pPr marL="216000" indent="-215640">
              <a:lnSpc>
                <a:spcPct val="100000"/>
              </a:lnSpc>
            </a:pPr>
            <a:endParaRPr lang="ru-RU" sz="1200" b="0" strike="noStrike" spc="-1">
              <a:latin typeface="Arial"/>
            </a:endParaRPr>
          </a:p>
          <a:p>
            <a:pPr marL="216000" indent="-215640">
              <a:lnSpc>
                <a:spcPct val="100000"/>
              </a:lnSpc>
            </a:pPr>
            <a:r>
              <a:rPr lang="ru-RU" sz="1200" b="0" strike="noStrike" spc="-1">
                <a:solidFill>
                  <a:srgbClr val="000000"/>
                </a:solidFill>
                <a:latin typeface="+mn-lt"/>
                <a:ea typeface="+mn-ea"/>
              </a:rPr>
              <a:t>У всех будет отличный шанс оценить эффект сразу 19 продуктов Coral Club!</a:t>
            </a:r>
            <a:endParaRPr lang="ru-RU" sz="1200" b="0" strike="noStrike" spc="-1">
              <a:latin typeface="Arial"/>
            </a:endParaRPr>
          </a:p>
          <a:p>
            <a:pPr marL="216000" indent="-215640">
              <a:lnSpc>
                <a:spcPct val="100000"/>
              </a:lnSpc>
            </a:pPr>
            <a:endParaRPr lang="ru-RU" sz="1200" b="0" strike="noStrike" spc="-1">
              <a:latin typeface="Arial"/>
            </a:endParaRPr>
          </a:p>
        </p:txBody>
      </p:sp>
      <p:sp>
        <p:nvSpPr>
          <p:cNvPr id="453"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61BAA899-B9AD-48D7-BB0C-F77EED318648}" type="slidenum">
              <a:rPr lang="ru-RU" sz="1200" b="0" strike="noStrike" spc="-1">
                <a:solidFill>
                  <a:srgbClr val="000000"/>
                </a:solidFill>
                <a:latin typeface="+mn-lt"/>
                <a:ea typeface="+mn-ea"/>
              </a:rPr>
              <a:t>30</a:t>
            </a:fld>
            <a:endParaRPr lang="ru-RU" sz="12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PlaceHolder 1"/>
          <p:cNvSpPr>
            <a:spLocks noGrp="1" noRot="1" noChangeAspect="1"/>
          </p:cNvSpPr>
          <p:nvPr>
            <p:ph type="sldImg"/>
          </p:nvPr>
        </p:nvSpPr>
        <p:spPr>
          <a:xfrm>
            <a:off x="381000" y="685800"/>
            <a:ext cx="6094413" cy="3429000"/>
          </a:xfrm>
          <a:prstGeom prst="rect">
            <a:avLst/>
          </a:prstGeom>
        </p:spPr>
      </p:sp>
      <p:sp>
        <p:nvSpPr>
          <p:cNvPr id="374" name="PlaceHolder 2"/>
          <p:cNvSpPr>
            <a:spLocks noGrp="1"/>
          </p:cNvSpPr>
          <p:nvPr>
            <p:ph type="body"/>
          </p:nvPr>
        </p:nvSpPr>
        <p:spPr>
          <a:xfrm>
            <a:off x="685800" y="4343400"/>
            <a:ext cx="5485680" cy="4114080"/>
          </a:xfrm>
          <a:prstGeom prst="rect">
            <a:avLst/>
          </a:prstGeom>
        </p:spPr>
        <p:txBody>
          <a:bodyPr lIns="0" tIns="0" rIns="0" bIns="0"/>
          <a:lstStyle/>
          <a:p>
            <a:pPr marL="216000" indent="-215640">
              <a:lnSpc>
                <a:spcPct val="100000"/>
              </a:lnSpc>
            </a:pPr>
            <a:r>
              <a:rPr lang="ru-RU" sz="1000" b="0" strike="noStrike" spc="-1">
                <a:latin typeface="Arial"/>
              </a:rPr>
              <a:t>Чтобы понять, почему работа кишечника настолько сильно влияет на наше физическое, эмоциональное и когнитивное здоровье, давайте разберемся, как функционирует микробиом или микробиота кишечника.</a:t>
            </a:r>
          </a:p>
          <a:p>
            <a:pPr marL="216000" indent="-215640">
              <a:lnSpc>
                <a:spcPct val="100000"/>
              </a:lnSpc>
            </a:pPr>
            <a:endParaRPr lang="ru-RU" sz="1000" b="0" strike="noStrike" spc="-1">
              <a:latin typeface="Arial"/>
            </a:endParaRPr>
          </a:p>
          <a:p>
            <a:pPr marL="216000" indent="-215640">
              <a:lnSpc>
                <a:spcPct val="100000"/>
              </a:lnSpc>
            </a:pPr>
            <a:r>
              <a:rPr lang="ru-RU" sz="1000" b="0" strike="noStrike" spc="-1">
                <a:latin typeface="Arial"/>
              </a:rPr>
              <a:t>Сегодня этими терминами все чаще часто заменяют привычное слово «микрофлора», поскольку они правильнее отражают состав этой биосистемы. Ведь бактерии, грибы, вирусы и прочие микроорганизмы, населяющие кишечник, к флоре не относятся, поэтому называть их микрофлорой действительно не совсем корректно (хотя этот термин также продолжает употребляться).</a:t>
            </a:r>
          </a:p>
          <a:p>
            <a:pPr marL="216000" indent="-215640">
              <a:lnSpc>
                <a:spcPct val="100000"/>
              </a:lnSpc>
            </a:pPr>
            <a:endParaRPr lang="ru-RU" sz="1000" b="0" strike="noStrike" spc="-1">
              <a:latin typeface="Arial"/>
            </a:endParaRPr>
          </a:p>
          <a:p>
            <a:pPr marL="216000" indent="-215640">
              <a:lnSpc>
                <a:spcPct val="100000"/>
              </a:lnSpc>
            </a:pPr>
            <a:r>
              <a:rPr lang="ru-RU" sz="1000" b="0" strike="noStrike" spc="-1">
                <a:latin typeface="Arial"/>
              </a:rPr>
              <a:t>Часть микроорганизмов, составляющих микробиом – наши друзья, другие – иждивенцы и недоброжелатели. </a:t>
            </a:r>
          </a:p>
          <a:p>
            <a:pPr marL="216000" indent="-215640">
              <a:lnSpc>
                <a:spcPct val="100000"/>
              </a:lnSpc>
            </a:pPr>
            <a:r>
              <a:rPr lang="ru-RU" sz="1000" b="0" strike="noStrike" spc="-1">
                <a:latin typeface="Arial"/>
              </a:rPr>
              <a:t>К первым относятся бифидо- и лактобактерии, ко вторым – патогенные микроорганизмы.</a:t>
            </a:r>
          </a:p>
          <a:p>
            <a:pPr marL="216000" indent="-215640">
              <a:lnSpc>
                <a:spcPct val="100000"/>
              </a:lnSpc>
            </a:pPr>
            <a:endParaRPr lang="ru-RU" sz="1000" b="0" strike="noStrike" spc="-1">
              <a:latin typeface="Arial"/>
            </a:endParaRPr>
          </a:p>
          <a:p>
            <a:pPr marL="216000" indent="-215640">
              <a:lnSpc>
                <a:spcPct val="100000"/>
              </a:lnSpc>
            </a:pPr>
            <a:r>
              <a:rPr lang="ru-RU" sz="1000" b="0" strike="noStrike" spc="-1">
                <a:latin typeface="Arial"/>
              </a:rPr>
              <a:t>Если вы употребляете достаточно клетчатки (не менее 400 г овощей и фруктов ежедневно по рекомендациям ВОЗ) и живых кисломолочных продуктов, вы поддерживаете «своих» и улучшаете общее состояние микробиома. </a:t>
            </a:r>
          </a:p>
          <a:p>
            <a:pPr marL="216000" indent="-215640">
              <a:lnSpc>
                <a:spcPct val="100000"/>
              </a:lnSpc>
            </a:pPr>
            <a:endParaRPr lang="ru-RU" sz="1000" b="0" strike="noStrike" spc="-1">
              <a:latin typeface="Arial"/>
            </a:endParaRPr>
          </a:p>
          <a:p>
            <a:pPr marL="216000" indent="-215640">
              <a:lnSpc>
                <a:spcPct val="100000"/>
              </a:lnSpc>
            </a:pPr>
            <a:r>
              <a:rPr lang="ru-RU" sz="1000" b="0" strike="noStrike" spc="-1">
                <a:latin typeface="Arial"/>
              </a:rPr>
              <a:t>Напротив, если вы едите много быстрых углеводов и рафинированных продуктов с высоким содержанием сахара и низкой питательной ценностью, вы «раскармливаете» вредную микрофлору. Чем больше вредной пищи в вашем рационе, тем чаще происходят сбои в работе кишечника.</a:t>
            </a:r>
          </a:p>
          <a:p>
            <a:pPr marL="216000" indent="-215640">
              <a:lnSpc>
                <a:spcPct val="100000"/>
              </a:lnSpc>
            </a:pPr>
            <a:endParaRPr lang="ru-RU" sz="1000" b="0" strike="noStrike" spc="-1">
              <a:latin typeface="Arial"/>
            </a:endParaRPr>
          </a:p>
          <a:p>
            <a:pPr marL="216000" indent="-215640">
              <a:lnSpc>
                <a:spcPct val="100000"/>
              </a:lnSpc>
            </a:pPr>
            <a:r>
              <a:rPr lang="ru-RU" sz="1000" b="0" strike="noStrike" spc="-1">
                <a:latin typeface="Arial"/>
              </a:rPr>
              <a:t>И тем хуже ваше здоровье.</a:t>
            </a:r>
          </a:p>
          <a:p>
            <a:pPr marL="216000" indent="-215640">
              <a:lnSpc>
                <a:spcPct val="100000"/>
              </a:lnSpc>
            </a:pPr>
            <a:endParaRPr lang="ru-RU" sz="1000" b="0" strike="noStrike" spc="-1">
              <a:latin typeface="Arial"/>
            </a:endParaRPr>
          </a:p>
          <a:p>
            <a:pPr marL="216000" indent="-215640">
              <a:lnSpc>
                <a:spcPct val="100000"/>
              </a:lnSpc>
            </a:pPr>
            <a:endParaRPr lang="ru-RU" sz="1000" b="0" strike="noStrike" spc="-1">
              <a:latin typeface="Arial"/>
            </a:endParaRPr>
          </a:p>
          <a:p>
            <a:pPr marL="216000" indent="-215640">
              <a:lnSpc>
                <a:spcPct val="100000"/>
              </a:lnSpc>
            </a:pPr>
            <a:endParaRPr lang="ru-RU" sz="1000" b="0" strike="noStrike" spc="-1">
              <a:latin typeface="Arial"/>
            </a:endParaRPr>
          </a:p>
          <a:p>
            <a:pPr marL="216000" indent="-215640">
              <a:lnSpc>
                <a:spcPct val="100000"/>
              </a:lnSpc>
            </a:pPr>
            <a:endParaRPr lang="ru-RU" sz="1000" b="0" strike="noStrike" spc="-1">
              <a:latin typeface="Arial"/>
            </a:endParaRPr>
          </a:p>
        </p:txBody>
      </p:sp>
      <p:sp>
        <p:nvSpPr>
          <p:cNvPr id="375"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1B3E790B-9CDF-4D1F-B41F-B842DB7C162E}" type="slidenum">
              <a:rPr lang="ru-RU" sz="1200" b="0" strike="noStrike" spc="-1">
                <a:solidFill>
                  <a:srgbClr val="000000"/>
                </a:solidFill>
                <a:latin typeface="+mn-lt"/>
                <a:ea typeface="+mn-ea"/>
              </a:rPr>
              <a:t>4</a:t>
            </a:fld>
            <a:endParaRPr lang="ru-RU" sz="12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PlaceHolder 1"/>
          <p:cNvSpPr>
            <a:spLocks noGrp="1" noRot="1" noChangeAspect="1"/>
          </p:cNvSpPr>
          <p:nvPr>
            <p:ph type="sldImg"/>
          </p:nvPr>
        </p:nvSpPr>
        <p:spPr>
          <a:xfrm>
            <a:off x="381000" y="685800"/>
            <a:ext cx="6094413" cy="3429000"/>
          </a:xfrm>
          <a:prstGeom prst="rect">
            <a:avLst/>
          </a:prstGeom>
        </p:spPr>
      </p:sp>
      <p:sp>
        <p:nvSpPr>
          <p:cNvPr id="377" name="PlaceHolder 2"/>
          <p:cNvSpPr>
            <a:spLocks noGrp="1"/>
          </p:cNvSpPr>
          <p:nvPr>
            <p:ph type="body"/>
          </p:nvPr>
        </p:nvSpPr>
        <p:spPr>
          <a:xfrm>
            <a:off x="685800" y="4343400"/>
            <a:ext cx="5485680" cy="4114080"/>
          </a:xfrm>
          <a:prstGeom prst="rect">
            <a:avLst/>
          </a:prstGeom>
        </p:spPr>
        <p:txBody>
          <a:bodyPr lIns="0" tIns="0" rIns="0" bIns="0"/>
          <a:lstStyle/>
          <a:p>
            <a:pPr marL="216000" indent="-215640">
              <a:lnSpc>
                <a:spcPct val="100000"/>
              </a:lnSpc>
            </a:pPr>
            <a:r>
              <a:rPr lang="ru-RU" sz="1000" b="0" strike="noStrike" spc="-1">
                <a:latin typeface="Arial"/>
              </a:rPr>
              <a:t>Вес всех бактерий, проживающих в кишечнике человека – около 1,5 кг. </a:t>
            </a:r>
          </a:p>
          <a:p>
            <a:pPr marL="216000" indent="-215640">
              <a:lnSpc>
                <a:spcPct val="100000"/>
              </a:lnSpc>
            </a:pPr>
            <a:endParaRPr lang="ru-RU" sz="1000" b="0" strike="noStrike" spc="-1">
              <a:latin typeface="Arial"/>
            </a:endParaRPr>
          </a:p>
          <a:p>
            <a:pPr marL="216000" indent="-215640">
              <a:lnSpc>
                <a:spcPct val="100000"/>
              </a:lnSpc>
            </a:pPr>
            <a:r>
              <a:rPr lang="ru-RU" sz="1000" b="0" strike="noStrike" spc="-1">
                <a:latin typeface="Arial"/>
              </a:rPr>
              <a:t>Это «сообщество» регулирует многие жизненно важные процессы организма и даже оказывает влияние на наше поведение, поэтому очень важно, чтобы оно находилось в гармонии!</a:t>
            </a:r>
          </a:p>
          <a:p>
            <a:pPr marL="216000" indent="-215640">
              <a:lnSpc>
                <a:spcPct val="100000"/>
              </a:lnSpc>
            </a:pPr>
            <a:endParaRPr lang="ru-RU" sz="1000" b="0" strike="noStrike" spc="-1">
              <a:latin typeface="Arial"/>
            </a:endParaRPr>
          </a:p>
          <a:p>
            <a:pPr marL="216000" indent="-215640">
              <a:lnSpc>
                <a:spcPct val="100000"/>
              </a:lnSpc>
            </a:pPr>
            <a:endParaRPr lang="ru-RU" sz="1000" b="0" strike="noStrike" spc="-1">
              <a:latin typeface="Arial"/>
            </a:endParaRPr>
          </a:p>
          <a:p>
            <a:pPr marL="216000" indent="-215640">
              <a:lnSpc>
                <a:spcPct val="100000"/>
              </a:lnSpc>
            </a:pPr>
            <a:endParaRPr lang="ru-RU" sz="1000" b="0" strike="noStrike" spc="-1">
              <a:latin typeface="Arial"/>
            </a:endParaRPr>
          </a:p>
          <a:p>
            <a:pPr marL="216000" indent="-215640">
              <a:lnSpc>
                <a:spcPct val="100000"/>
              </a:lnSpc>
            </a:pPr>
            <a:endParaRPr lang="ru-RU" sz="1000" b="0" strike="noStrike" spc="-1">
              <a:latin typeface="Arial"/>
            </a:endParaRPr>
          </a:p>
          <a:p>
            <a:pPr marL="216000" indent="-215640">
              <a:lnSpc>
                <a:spcPct val="100000"/>
              </a:lnSpc>
            </a:pPr>
            <a:endParaRPr lang="ru-RU" sz="1000" b="0" strike="noStrike" spc="-1">
              <a:latin typeface="Arial"/>
            </a:endParaRPr>
          </a:p>
        </p:txBody>
      </p:sp>
      <p:sp>
        <p:nvSpPr>
          <p:cNvPr id="378"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3EA97EDA-DBFC-4C3A-9AE3-A87C885B181A}" type="slidenum">
              <a:rPr lang="ru-RU" sz="1200" b="0" strike="noStrike" spc="-1">
                <a:solidFill>
                  <a:srgbClr val="000000"/>
                </a:solidFill>
                <a:latin typeface="+mn-lt"/>
                <a:ea typeface="+mn-ea"/>
              </a:rPr>
              <a:t>5</a:t>
            </a:fld>
            <a:endParaRPr lang="ru-RU" sz="12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PlaceHolder 1"/>
          <p:cNvSpPr>
            <a:spLocks noGrp="1" noRot="1" noChangeAspect="1"/>
          </p:cNvSpPr>
          <p:nvPr>
            <p:ph type="sldImg"/>
          </p:nvPr>
        </p:nvSpPr>
        <p:spPr>
          <a:xfrm>
            <a:off x="380880" y="685800"/>
            <a:ext cx="6095160" cy="3428280"/>
          </a:xfrm>
          <a:prstGeom prst="rect">
            <a:avLst/>
          </a:prstGeom>
        </p:spPr>
      </p:sp>
      <p:sp>
        <p:nvSpPr>
          <p:cNvPr id="380" name="PlaceHolder 2"/>
          <p:cNvSpPr>
            <a:spLocks noGrp="1"/>
          </p:cNvSpPr>
          <p:nvPr>
            <p:ph type="body"/>
          </p:nvPr>
        </p:nvSpPr>
        <p:spPr>
          <a:xfrm>
            <a:off x="685800" y="4343400"/>
            <a:ext cx="5485680" cy="4114080"/>
          </a:xfrm>
          <a:prstGeom prst="rect">
            <a:avLst/>
          </a:prstGeom>
        </p:spPr>
        <p:txBody>
          <a:bodyPr lIns="0" tIns="0" rIns="0" bIns="0"/>
          <a:lstStyle/>
          <a:p>
            <a:pPr marL="216000" indent="-215640">
              <a:lnSpc>
                <a:spcPct val="100000"/>
              </a:lnSpc>
            </a:pPr>
            <a:r>
              <a:rPr lang="ru-RU" sz="1200" b="0" strike="noStrike" spc="-1">
                <a:solidFill>
                  <a:srgbClr val="000000"/>
                </a:solidFill>
                <a:latin typeface="+mn-lt"/>
                <a:ea typeface="+mn-ea"/>
              </a:rPr>
              <a:t>В этом нет ничего удивительного, ведь кишечник принимает активное участие в реализации защитных реакций организма против патогенных микроорганизмов, вызывающих различные заболевания.</a:t>
            </a:r>
            <a:endParaRPr lang="ru-RU" sz="1200" b="0" strike="noStrike" spc="-1">
              <a:latin typeface="Arial"/>
            </a:endParaRPr>
          </a:p>
          <a:p>
            <a:pPr marL="216000" indent="-215640">
              <a:lnSpc>
                <a:spcPct val="100000"/>
              </a:lnSpc>
            </a:pPr>
            <a:endParaRPr lang="ru-RU" sz="1200" b="0" strike="noStrike" spc="-1">
              <a:latin typeface="Arial"/>
            </a:endParaRPr>
          </a:p>
          <a:p>
            <a:pPr marL="216000" indent="-215640">
              <a:lnSpc>
                <a:spcPct val="100000"/>
              </a:lnSpc>
            </a:pPr>
            <a:r>
              <a:rPr lang="ru-RU" sz="1200" b="0" u="sng" strike="noStrike" spc="-1">
                <a:solidFill>
                  <a:srgbClr val="000000"/>
                </a:solidFill>
                <a:uFillTx/>
                <a:latin typeface="+mn-lt"/>
                <a:ea typeface="+mn-ea"/>
              </a:rPr>
              <a:t>В его слизистой оболочке находится около 70% всех иммунокомпетентных клеток организма</a:t>
            </a:r>
            <a:r>
              <a:rPr lang="ru-RU" sz="1200" b="0" strike="noStrike" spc="-1">
                <a:solidFill>
                  <a:srgbClr val="000000"/>
                </a:solidFill>
                <a:latin typeface="+mn-lt"/>
                <a:ea typeface="+mn-ea"/>
              </a:rPr>
              <a:t>. Около 25% слизистой оболочки кишечника состоит из иммунологически активной ткани и клеток. Каждый метр кишечника содержит около 10</a:t>
            </a:r>
            <a:r>
              <a:rPr lang="ru-RU" sz="1200" b="0" strike="noStrike" spc="-1" baseline="30000">
                <a:solidFill>
                  <a:srgbClr val="000000"/>
                </a:solidFill>
                <a:latin typeface="+mn-lt"/>
                <a:ea typeface="+mn-ea"/>
              </a:rPr>
              <a:t>10</a:t>
            </a:r>
            <a:r>
              <a:rPr lang="ru-RU" sz="1200" b="0" strike="noStrike" spc="-1">
                <a:solidFill>
                  <a:srgbClr val="000000"/>
                </a:solidFill>
                <a:latin typeface="+mn-lt"/>
                <a:ea typeface="+mn-ea"/>
              </a:rPr>
              <a:t> лимфоцитов, которые разрушают чужие клетки, блокируют аллергены, препятствуют внедрению в кровь чужеродных субстанций, патогенных бактерий. </a:t>
            </a:r>
            <a:endParaRPr lang="ru-RU" sz="1200" b="0" strike="noStrike" spc="-1">
              <a:latin typeface="Arial"/>
            </a:endParaRPr>
          </a:p>
          <a:p>
            <a:pPr marL="216000" indent="-215640">
              <a:lnSpc>
                <a:spcPct val="100000"/>
              </a:lnSpc>
            </a:pPr>
            <a:endParaRPr lang="ru-RU" sz="1200" b="0" strike="noStrike" spc="-1">
              <a:latin typeface="Arial"/>
            </a:endParaRPr>
          </a:p>
          <a:p>
            <a:pPr marL="216000" indent="-215640">
              <a:lnSpc>
                <a:spcPct val="100000"/>
              </a:lnSpc>
            </a:pPr>
            <a:r>
              <a:rPr lang="ru-RU" sz="1200" b="0" strike="noStrike" spc="-1">
                <a:solidFill>
                  <a:srgbClr val="000000"/>
                </a:solidFill>
                <a:latin typeface="+mn-lt"/>
                <a:ea typeface="+mn-ea"/>
              </a:rPr>
              <a:t>Если баланс микробиома нарушается (например, при несбалансированном питании), кишечник не может полноценно выполнять свою иммуномодулирующую функцию, так как организм не получает нужное количество питательных веществ. </a:t>
            </a:r>
            <a:endParaRPr lang="ru-RU" sz="1200" b="0" strike="noStrike" spc="-1">
              <a:latin typeface="Arial"/>
            </a:endParaRPr>
          </a:p>
          <a:p>
            <a:pPr marL="216000" indent="-215640">
              <a:lnSpc>
                <a:spcPct val="100000"/>
              </a:lnSpc>
            </a:pPr>
            <a:r>
              <a:rPr lang="ru-RU" sz="1200" b="0" strike="noStrike" spc="-1">
                <a:solidFill>
                  <a:srgbClr val="000000"/>
                </a:solidFill>
                <a:latin typeface="+mn-lt"/>
                <a:ea typeface="+mn-ea"/>
              </a:rPr>
              <a:t>Человек начинает чаще болеть, особенно в «сезон простуд».</a:t>
            </a:r>
            <a:endParaRPr lang="ru-RU" sz="1200" b="0" strike="noStrike" spc="-1">
              <a:latin typeface="Arial"/>
            </a:endParaRPr>
          </a:p>
          <a:p>
            <a:pPr marL="216000" indent="-215640">
              <a:lnSpc>
                <a:spcPct val="100000"/>
              </a:lnSpc>
            </a:pPr>
            <a:endParaRPr lang="ru-RU" sz="1200" b="0" strike="noStrike" spc="-1">
              <a:latin typeface="Arial"/>
            </a:endParaRPr>
          </a:p>
        </p:txBody>
      </p:sp>
      <p:sp>
        <p:nvSpPr>
          <p:cNvPr id="381"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181FBF0C-1A59-4391-9C05-76C251A2A451}" type="slidenum">
              <a:rPr lang="ru-RU" sz="1200" b="0" strike="noStrike" spc="-1">
                <a:solidFill>
                  <a:srgbClr val="000000"/>
                </a:solidFill>
                <a:latin typeface="+mn-lt"/>
                <a:ea typeface="+mn-ea"/>
              </a:rPr>
              <a:t>6</a:t>
            </a:fld>
            <a:endParaRPr lang="ru-RU" sz="12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PlaceHolder 1"/>
          <p:cNvSpPr>
            <a:spLocks noGrp="1" noRot="1" noChangeAspect="1"/>
          </p:cNvSpPr>
          <p:nvPr>
            <p:ph type="sldImg"/>
          </p:nvPr>
        </p:nvSpPr>
        <p:spPr>
          <a:xfrm>
            <a:off x="380880" y="685800"/>
            <a:ext cx="6095160" cy="3428280"/>
          </a:xfrm>
          <a:prstGeom prst="rect">
            <a:avLst/>
          </a:prstGeom>
        </p:spPr>
      </p:sp>
      <p:sp>
        <p:nvSpPr>
          <p:cNvPr id="383" name="PlaceHolder 2"/>
          <p:cNvSpPr>
            <a:spLocks noGrp="1"/>
          </p:cNvSpPr>
          <p:nvPr>
            <p:ph type="body"/>
          </p:nvPr>
        </p:nvSpPr>
        <p:spPr>
          <a:xfrm>
            <a:off x="685800" y="4343400"/>
            <a:ext cx="5485680" cy="4114080"/>
          </a:xfrm>
          <a:prstGeom prst="rect">
            <a:avLst/>
          </a:prstGeom>
        </p:spPr>
        <p:txBody>
          <a:bodyPr lIns="0" tIns="0" rIns="0" bIns="0"/>
          <a:lstStyle/>
          <a:p>
            <a:pPr marL="216000" indent="-215640">
              <a:lnSpc>
                <a:spcPct val="100000"/>
              </a:lnSpc>
            </a:pPr>
            <a:r>
              <a:rPr lang="ru-RU" sz="1000" b="0" strike="noStrike" spc="-1">
                <a:latin typeface="Arial"/>
              </a:rPr>
              <a:t>Кишечник также во многом определяет функционирование нервной системы, а значит – эффективность работы головного мозга, настроение, способность справляться со стрессом. </a:t>
            </a:r>
          </a:p>
          <a:p>
            <a:pPr marL="216000" indent="-215640">
              <a:lnSpc>
                <a:spcPct val="100000"/>
              </a:lnSpc>
            </a:pPr>
            <a:endParaRPr lang="ru-RU" sz="1000" b="0" strike="noStrike" spc="-1">
              <a:latin typeface="Arial"/>
            </a:endParaRPr>
          </a:p>
          <a:p>
            <a:pPr marL="216000" indent="-215640">
              <a:lnSpc>
                <a:spcPct val="100000"/>
              </a:lnSpc>
            </a:pPr>
            <a:r>
              <a:rPr lang="ru-RU" sz="1000" b="0" strike="noStrike" spc="-1">
                <a:latin typeface="Arial"/>
              </a:rPr>
              <a:t>Поразительно, но в нем находится около 100 млн нервных клеток! Именно поэтому кишечник часто называют «вторым мозгом», подчеркивая его связь с когнитивными способностями и эмоциональным состоянием. Действительно, стресс и приступы депрессии часто сопровождаются расстройством пищеварения и метеоризмом. </a:t>
            </a:r>
          </a:p>
          <a:p>
            <a:pPr marL="216000" indent="-215640">
              <a:lnSpc>
                <a:spcPct val="100000"/>
              </a:lnSpc>
            </a:pPr>
            <a:r>
              <a:rPr lang="ru-RU" sz="1000" b="0" strike="noStrike" spc="-1">
                <a:latin typeface="Arial"/>
              </a:rPr>
              <a:t>Наверняка, вы и сами часто замечали, что кишечник остро реагирует на те или иные негативные эмоции. От страха бывает «сосет под ложечкой», а при сильной тревоге усиливается перистальтика и может появиться «медвежья болезнь». Пресловутые «бабочки в животе» - не просто метафора, а вполне ощутимая реакция «кишечного мозга» на приятные волнения.</a:t>
            </a:r>
          </a:p>
          <a:p>
            <a:pPr marL="216000" indent="-215640">
              <a:lnSpc>
                <a:spcPct val="100000"/>
              </a:lnSpc>
            </a:pPr>
            <a:r>
              <a:rPr lang="ru-RU" sz="1000" b="0" strike="noStrike" spc="-1">
                <a:latin typeface="Arial"/>
              </a:rPr>
              <a:t>Значительное количество серотонина (гормона счастья) синтезируется именно в желудочно-кишечном тракте. Нарушение этой функции может привести к подавленности, нарушению цикла «сон-бодрствование», ухудшению памяти и сообразительности, раздражительности и неуверенности в себе.</a:t>
            </a:r>
          </a:p>
        </p:txBody>
      </p:sp>
      <p:sp>
        <p:nvSpPr>
          <p:cNvPr id="384"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6915C3E8-D166-4548-AB75-E7E333D6A4AE}" type="slidenum">
              <a:rPr lang="ru-RU" sz="1200" b="0" strike="noStrike" spc="-1">
                <a:solidFill>
                  <a:srgbClr val="000000"/>
                </a:solidFill>
                <a:latin typeface="+mn-lt"/>
                <a:ea typeface="+mn-ea"/>
              </a:rPr>
              <a:t>7</a:t>
            </a:fld>
            <a:endParaRPr lang="ru-RU" sz="1200" b="0" strike="noStrike" spc="-1">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PlaceHolder 1"/>
          <p:cNvSpPr>
            <a:spLocks noGrp="1" noRot="1" noChangeAspect="1"/>
          </p:cNvSpPr>
          <p:nvPr>
            <p:ph type="sldImg"/>
          </p:nvPr>
        </p:nvSpPr>
        <p:spPr>
          <a:xfrm>
            <a:off x="380880" y="685800"/>
            <a:ext cx="6095160" cy="3428280"/>
          </a:xfrm>
          <a:prstGeom prst="rect">
            <a:avLst/>
          </a:prstGeom>
        </p:spPr>
      </p:sp>
      <p:sp>
        <p:nvSpPr>
          <p:cNvPr id="386" name="PlaceHolder 2"/>
          <p:cNvSpPr>
            <a:spLocks noGrp="1"/>
          </p:cNvSpPr>
          <p:nvPr>
            <p:ph type="body"/>
          </p:nvPr>
        </p:nvSpPr>
        <p:spPr>
          <a:xfrm>
            <a:off x="685800" y="4343400"/>
            <a:ext cx="5485680" cy="4114080"/>
          </a:xfrm>
          <a:prstGeom prst="rect">
            <a:avLst/>
          </a:prstGeom>
        </p:spPr>
        <p:txBody>
          <a:bodyPr lIns="0" tIns="0" rIns="0" bIns="0"/>
          <a:lstStyle/>
          <a:p>
            <a:pPr marL="216000" indent="-215640">
              <a:lnSpc>
                <a:spcPct val="100000"/>
              </a:lnSpc>
            </a:pPr>
            <a:r>
              <a:rPr lang="ru-RU" sz="1000" b="0" strike="noStrike" spc="-1">
                <a:latin typeface="Arial"/>
              </a:rPr>
              <a:t>Уровень энергии также напрямую связан с эффективностью работы кишечника.</a:t>
            </a:r>
            <a:r>
              <a:t/>
            </a:r>
            <a:br/>
            <a:endParaRPr lang="ru-RU" sz="1000" b="0" strike="noStrike" spc="-1">
              <a:latin typeface="Arial"/>
            </a:endParaRPr>
          </a:p>
          <a:p>
            <a:pPr marL="216000" indent="-215640">
              <a:lnSpc>
                <a:spcPct val="100000"/>
              </a:lnSpc>
            </a:pPr>
            <a:r>
              <a:rPr lang="ru-RU" sz="1000" b="0" strike="noStrike" spc="-1">
                <a:latin typeface="Arial"/>
              </a:rPr>
              <a:t>Если мы едим в основном рафинированные продукты и полуфабрикаты, организм не получает нужные белки, жиры, углеводы, пищевые волокна, витамины и минералы в количестве, достаточном для полноценной жизнедеятельности. </a:t>
            </a:r>
          </a:p>
          <a:p>
            <a:pPr marL="216000" indent="-215640">
              <a:lnSpc>
                <a:spcPct val="100000"/>
              </a:lnSpc>
            </a:pPr>
            <a:endParaRPr lang="ru-RU" sz="1000" b="0" strike="noStrike" spc="-1">
              <a:latin typeface="Arial"/>
            </a:endParaRPr>
          </a:p>
          <a:p>
            <a:pPr marL="216000" indent="-215640">
              <a:lnSpc>
                <a:spcPct val="100000"/>
              </a:lnSpc>
            </a:pPr>
            <a:r>
              <a:rPr lang="ru-RU" sz="1000" b="0" strike="noStrike" spc="-1">
                <a:latin typeface="Arial"/>
              </a:rPr>
              <a:t>Если метаболизм в норме, человек наслаждается хорошим самочувствием и полон энергии. </a:t>
            </a:r>
          </a:p>
          <a:p>
            <a:pPr marL="216000" indent="-215640">
              <a:lnSpc>
                <a:spcPct val="100000"/>
              </a:lnSpc>
            </a:pPr>
            <a:r>
              <a:rPr lang="ru-RU" sz="1000" b="0" strike="noStrike" spc="-1">
                <a:latin typeface="Arial"/>
              </a:rPr>
              <a:t>И наоборот, слабость, быстрая утомляемость снижение работоспособности – частые признаки того, что с пищеварением и усвоением пищи не все ладно.</a:t>
            </a:r>
          </a:p>
          <a:p>
            <a:pPr marL="216000" indent="-215640">
              <a:lnSpc>
                <a:spcPct val="100000"/>
              </a:lnSpc>
            </a:pPr>
            <a:endParaRPr lang="ru-RU" sz="1000" b="0" strike="noStrike" spc="-1">
              <a:latin typeface="Arial"/>
            </a:endParaRPr>
          </a:p>
          <a:p>
            <a:pPr marL="216000" indent="-215640">
              <a:lnSpc>
                <a:spcPct val="100000"/>
              </a:lnSpc>
            </a:pPr>
            <a:endParaRPr lang="ru-RU" sz="1000" b="0" strike="noStrike" spc="-1">
              <a:latin typeface="Arial"/>
            </a:endParaRPr>
          </a:p>
        </p:txBody>
      </p:sp>
      <p:sp>
        <p:nvSpPr>
          <p:cNvPr id="387"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AE2DFC81-E46C-4BB0-829A-A54C31150548}" type="slidenum">
              <a:rPr lang="ru-RU" sz="1200" b="0" strike="noStrike" spc="-1">
                <a:solidFill>
                  <a:srgbClr val="000000"/>
                </a:solidFill>
                <a:latin typeface="+mn-lt"/>
                <a:ea typeface="+mn-ea"/>
              </a:rPr>
              <a:t>8</a:t>
            </a:fld>
            <a:endParaRPr lang="ru-RU" sz="1200" b="0" strike="noStrike" spc="-1">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PlaceHolder 1"/>
          <p:cNvSpPr>
            <a:spLocks noGrp="1" noRot="1" noChangeAspect="1"/>
          </p:cNvSpPr>
          <p:nvPr>
            <p:ph type="sldImg"/>
          </p:nvPr>
        </p:nvSpPr>
        <p:spPr>
          <a:xfrm>
            <a:off x="380880" y="685800"/>
            <a:ext cx="6095160" cy="3428280"/>
          </a:xfrm>
          <a:prstGeom prst="rect">
            <a:avLst/>
          </a:prstGeom>
        </p:spPr>
      </p:sp>
      <p:sp>
        <p:nvSpPr>
          <p:cNvPr id="389" name="PlaceHolder 2"/>
          <p:cNvSpPr>
            <a:spLocks noGrp="1"/>
          </p:cNvSpPr>
          <p:nvPr>
            <p:ph type="body"/>
          </p:nvPr>
        </p:nvSpPr>
        <p:spPr>
          <a:xfrm>
            <a:off x="685800" y="4343400"/>
            <a:ext cx="5485680" cy="4114080"/>
          </a:xfrm>
          <a:prstGeom prst="rect">
            <a:avLst/>
          </a:prstGeom>
        </p:spPr>
        <p:txBody>
          <a:bodyPr lIns="0" tIns="0" rIns="0" bIns="0"/>
          <a:lstStyle/>
          <a:p>
            <a:pPr marL="216000" indent="-215640">
              <a:lnSpc>
                <a:spcPct val="100000"/>
              </a:lnSpc>
            </a:pPr>
            <a:r>
              <a:rPr lang="ru-RU" sz="1000" b="0" strike="noStrike" spc="-1">
                <a:latin typeface="Arial"/>
              </a:rPr>
              <a:t>…и, конечно же, нарушение баланса микробиома кишечника – это лишний вес, который никак не уходит!</a:t>
            </a:r>
          </a:p>
          <a:p>
            <a:pPr marL="216000" indent="-215640">
              <a:lnSpc>
                <a:spcPct val="100000"/>
              </a:lnSpc>
            </a:pPr>
            <a:endParaRPr lang="ru-RU" sz="1000" b="0" strike="noStrike" spc="-1">
              <a:latin typeface="Arial"/>
            </a:endParaRPr>
          </a:p>
          <a:p>
            <a:pPr marL="216000" indent="-215640">
              <a:lnSpc>
                <a:spcPct val="100000"/>
              </a:lnSpc>
            </a:pPr>
            <a:r>
              <a:rPr lang="ru-RU" sz="1000" b="0" strike="noStrike" spc="-1">
                <a:latin typeface="Arial"/>
              </a:rPr>
              <a:t>Дружественные бактерии контролируют реакцию организма на углеводы, превращая их в жир или энергию. Если вы питаетесь качественно и разнообразно (или дополняете рацион необходимыми биоактивными добавками), то поддерживаете микробиом в равновесии. В результате улучшается ферментация углеводов, что облегчает их сжигание и, таким образом, снижает риск ожирения и диабета II типа.</a:t>
            </a:r>
          </a:p>
          <a:p>
            <a:pPr marL="216000" indent="-215640">
              <a:lnSpc>
                <a:spcPct val="100000"/>
              </a:lnSpc>
            </a:pPr>
            <a:endParaRPr lang="ru-RU" sz="1000" b="0" strike="noStrike" spc="-1">
              <a:latin typeface="Arial"/>
            </a:endParaRPr>
          </a:p>
          <a:p>
            <a:pPr marL="216000" indent="-215640">
              <a:lnSpc>
                <a:spcPct val="100000"/>
              </a:lnSpc>
            </a:pPr>
            <a:r>
              <a:rPr lang="ru-RU" sz="1000" b="0" strike="noStrike" spc="-1">
                <a:latin typeface="Arial"/>
              </a:rPr>
              <a:t>Полезные кишечные бактерии участвуют в синтезе нужных для здоровья веществ (например, витаминов группы В), поэтому их недостаточная активность негативно сказывается на состоянии кожи и волос, которые первыми страдают от дефицита нутриентов. </a:t>
            </a:r>
          </a:p>
          <a:p>
            <a:pPr marL="216000" indent="-215640">
              <a:lnSpc>
                <a:spcPct val="100000"/>
              </a:lnSpc>
            </a:pPr>
            <a:endParaRPr lang="ru-RU" sz="1000" b="0" strike="noStrike" spc="-1">
              <a:latin typeface="Arial"/>
            </a:endParaRPr>
          </a:p>
          <a:p>
            <a:pPr marL="216000" indent="-215640">
              <a:lnSpc>
                <a:spcPct val="100000"/>
              </a:lnSpc>
            </a:pPr>
            <a:r>
              <a:rPr lang="ru-RU" sz="1000" b="0" strike="noStrike" spc="-1">
                <a:latin typeface="Arial"/>
              </a:rPr>
              <a:t>При накоплении в кишечнике и печени большого количества токсинов пищеварительная система не способна их эвакуировать самостоятельно, и тогда токсины начинают выводиться через кожу. Отсюда – сероватый цвет лица, появление сыпи и угрей.</a:t>
            </a:r>
          </a:p>
          <a:p>
            <a:pPr marL="216000" indent="-215640">
              <a:lnSpc>
                <a:spcPct val="100000"/>
              </a:lnSpc>
            </a:pPr>
            <a:endParaRPr lang="ru-RU" sz="1000" b="0" strike="noStrike" spc="-1">
              <a:latin typeface="Arial"/>
            </a:endParaRPr>
          </a:p>
        </p:txBody>
      </p:sp>
      <p:sp>
        <p:nvSpPr>
          <p:cNvPr id="390"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C10B6F82-4361-4C34-8636-51C72F136C30}" type="slidenum">
              <a:rPr lang="ru-RU" sz="1200" b="0" strike="noStrike" spc="-1">
                <a:solidFill>
                  <a:srgbClr val="000000"/>
                </a:solidFill>
                <a:latin typeface="+mn-lt"/>
                <a:ea typeface="+mn-ea"/>
              </a:rPr>
              <a:t>9</a:t>
            </a:fld>
            <a:endParaRPr lang="ru-RU"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9360"/>
            <a:ext cx="8229240" cy="1250280"/>
          </a:xfrm>
          <a:prstGeom prst="rect">
            <a:avLst/>
          </a:prstGeom>
        </p:spPr>
        <p:txBody>
          <a:bodyPr lIns="0" tIns="0" rIns="0" bIns="0" anchor="ctr"/>
          <a:lstStyle/>
          <a:p>
            <a:pPr algn="ctr"/>
            <a:endParaRPr lang="ru-RU" sz="4400" b="0" strike="noStrike" spc="-1">
              <a:latin typeface="Arial"/>
            </a:endParaRPr>
          </a:p>
        </p:txBody>
      </p:sp>
      <p:sp>
        <p:nvSpPr>
          <p:cNvPr id="37"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ru-RU" sz="3200" b="0" strike="noStrike" spc="-1">
              <a:latin typeface="Arial"/>
            </a:endParaRPr>
          </a:p>
        </p:txBody>
      </p:sp>
      <p:sp>
        <p:nvSpPr>
          <p:cNvPr id="38"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9360"/>
            <a:ext cx="8229240" cy="1250280"/>
          </a:xfrm>
          <a:prstGeom prst="rect">
            <a:avLst/>
          </a:prstGeom>
        </p:spPr>
        <p:txBody>
          <a:bodyPr lIns="0" tIns="0" rIns="0" bIns="0" anchor="ctr"/>
          <a:lstStyle/>
          <a:p>
            <a:pPr algn="ctr"/>
            <a:endParaRPr lang="ru-RU" sz="4400" b="0" strike="noStrike" spc="-1">
              <a:latin typeface="Arial"/>
            </a:endParaRPr>
          </a:p>
        </p:txBody>
      </p:sp>
      <p:sp>
        <p:nvSpPr>
          <p:cNvPr id="4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ru-RU" sz="3200" b="0" strike="noStrike" spc="-1">
              <a:latin typeface="Arial"/>
            </a:endParaRPr>
          </a:p>
        </p:txBody>
      </p:sp>
      <p:sp>
        <p:nvSpPr>
          <p:cNvPr id="4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ru-RU" sz="3200" b="0" strike="noStrike" spc="-1">
              <a:latin typeface="Arial"/>
            </a:endParaRPr>
          </a:p>
        </p:txBody>
      </p:sp>
      <p:sp>
        <p:nvSpPr>
          <p:cNvPr id="42"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ru-RU" sz="3200" b="0" strike="noStrike" spc="-1">
              <a:latin typeface="Arial"/>
            </a:endParaRPr>
          </a:p>
        </p:txBody>
      </p:sp>
      <p:sp>
        <p:nvSpPr>
          <p:cNvPr id="43"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9360"/>
            <a:ext cx="8229240" cy="1250280"/>
          </a:xfrm>
          <a:prstGeom prst="rect">
            <a:avLst/>
          </a:prstGeom>
        </p:spPr>
        <p:txBody>
          <a:bodyPr lIns="0" tIns="0" rIns="0" bIns="0" anchor="ctr"/>
          <a:lstStyle/>
          <a:p>
            <a:pPr algn="ctr"/>
            <a:endParaRPr lang="ru-RU" sz="4400" b="0" strike="noStrike" spc="-1">
              <a:latin typeface="Arial"/>
            </a:endParaRPr>
          </a:p>
        </p:txBody>
      </p:sp>
      <p:sp>
        <p:nvSpPr>
          <p:cNvPr id="45"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ru-RU" sz="3200" b="0" strike="noStrike" spc="-1">
              <a:latin typeface="Arial"/>
            </a:endParaRPr>
          </a:p>
        </p:txBody>
      </p:sp>
      <p:sp>
        <p:nvSpPr>
          <p:cNvPr id="46"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ru-RU" sz="3200" b="0" strike="noStrike" spc="-1">
              <a:latin typeface="Arial"/>
            </a:endParaRPr>
          </a:p>
        </p:txBody>
      </p:sp>
      <p:sp>
        <p:nvSpPr>
          <p:cNvPr id="47"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ru-RU" sz="3200" b="0" strike="noStrike" spc="-1">
              <a:latin typeface="Arial"/>
            </a:endParaRPr>
          </a:p>
        </p:txBody>
      </p:sp>
      <p:sp>
        <p:nvSpPr>
          <p:cNvPr id="48"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ru-RU" sz="3200" b="0" strike="noStrike" spc="-1">
              <a:latin typeface="Arial"/>
            </a:endParaRPr>
          </a:p>
        </p:txBody>
      </p:sp>
      <p:sp>
        <p:nvSpPr>
          <p:cNvPr id="49"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ru-RU" sz="3200" b="0" strike="noStrike" spc="-1">
              <a:latin typeface="Arial"/>
            </a:endParaRPr>
          </a:p>
        </p:txBody>
      </p:sp>
      <p:sp>
        <p:nvSpPr>
          <p:cNvPr id="50"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9360"/>
            <a:ext cx="8229240" cy="1250280"/>
          </a:xfrm>
          <a:prstGeom prst="rect">
            <a:avLst/>
          </a:prstGeom>
        </p:spPr>
        <p:txBody>
          <a:bodyPr lIns="0" tIns="0" rIns="0" bIns="0" anchor="ctr"/>
          <a:lstStyle/>
          <a:p>
            <a:pPr algn="ctr"/>
            <a:endParaRPr lang="ru-RU" sz="4400" b="0" strike="noStrike" spc="-1">
              <a:latin typeface="Arial"/>
            </a:endParaRPr>
          </a:p>
        </p:txBody>
      </p:sp>
      <p:sp>
        <p:nvSpPr>
          <p:cNvPr id="66" name="PlaceHolder 2"/>
          <p:cNvSpPr>
            <a:spLocks noGrp="1"/>
          </p:cNvSpPr>
          <p:nvPr>
            <p:ph type="subTitle"/>
          </p:nvPr>
        </p:nvSpPr>
        <p:spPr>
          <a:xfrm>
            <a:off x="457200" y="1203480"/>
            <a:ext cx="8229240" cy="298296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9360"/>
            <a:ext cx="8229240" cy="1250280"/>
          </a:xfrm>
          <a:prstGeom prst="rect">
            <a:avLst/>
          </a:prstGeom>
        </p:spPr>
        <p:txBody>
          <a:bodyPr lIns="0" tIns="0" rIns="0" bIns="0" anchor="ctr"/>
          <a:lstStyle/>
          <a:p>
            <a:pPr algn="ctr"/>
            <a:endParaRPr lang="ru-RU" sz="4400" b="0" strike="noStrike" spc="-1">
              <a:latin typeface="Arial"/>
            </a:endParaRPr>
          </a:p>
        </p:txBody>
      </p:sp>
      <p:sp>
        <p:nvSpPr>
          <p:cNvPr id="68"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9360"/>
            <a:ext cx="8229240" cy="1250280"/>
          </a:xfrm>
          <a:prstGeom prst="rect">
            <a:avLst/>
          </a:prstGeom>
        </p:spPr>
        <p:txBody>
          <a:bodyPr lIns="0" tIns="0" rIns="0" bIns="0" anchor="ctr"/>
          <a:lstStyle/>
          <a:p>
            <a:pPr algn="ctr"/>
            <a:endParaRPr lang="ru-RU" sz="4400" b="0" strike="noStrike" spc="-1">
              <a:latin typeface="Arial"/>
            </a:endParaRPr>
          </a:p>
        </p:txBody>
      </p:sp>
      <p:sp>
        <p:nvSpPr>
          <p:cNvPr id="70"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ru-RU" sz="3200" b="0" strike="noStrike" spc="-1">
              <a:latin typeface="Arial"/>
            </a:endParaRPr>
          </a:p>
        </p:txBody>
      </p:sp>
      <p:sp>
        <p:nvSpPr>
          <p:cNvPr id="71"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9360"/>
            <a:ext cx="8229240" cy="1250280"/>
          </a:xfrm>
          <a:prstGeom prst="rect">
            <a:avLst/>
          </a:prstGeom>
        </p:spPr>
        <p:txBody>
          <a:bodyPr lIns="0" tIns="0" rIns="0" bIns="0" anchor="ctr"/>
          <a:lstStyle/>
          <a:p>
            <a:pPr algn="ctr"/>
            <a:endParaRPr lang="ru-RU"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3" name="PlaceHolder 1"/>
          <p:cNvSpPr>
            <a:spLocks noGrp="1"/>
          </p:cNvSpPr>
          <p:nvPr>
            <p:ph type="subTitle"/>
          </p:nvPr>
        </p:nvSpPr>
        <p:spPr>
          <a:xfrm>
            <a:off x="457200" y="205200"/>
            <a:ext cx="8229240" cy="398124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9360"/>
            <a:ext cx="8229240" cy="1250280"/>
          </a:xfrm>
          <a:prstGeom prst="rect">
            <a:avLst/>
          </a:prstGeom>
        </p:spPr>
        <p:txBody>
          <a:bodyPr lIns="0" tIns="0" rIns="0" bIns="0" anchor="ctr"/>
          <a:lstStyle/>
          <a:p>
            <a:pPr algn="ctr"/>
            <a:endParaRPr lang="ru-RU" sz="4400" b="0" strike="noStrike" spc="-1">
              <a:latin typeface="Arial"/>
            </a:endParaRPr>
          </a:p>
        </p:txBody>
      </p:sp>
      <p:sp>
        <p:nvSpPr>
          <p:cNvPr id="7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ru-RU" sz="3200" b="0" strike="noStrike" spc="-1">
              <a:latin typeface="Arial"/>
            </a:endParaRPr>
          </a:p>
        </p:txBody>
      </p:sp>
      <p:sp>
        <p:nvSpPr>
          <p:cNvPr id="76"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ru-RU" sz="3200" b="0" strike="noStrike" spc="-1">
              <a:latin typeface="Arial"/>
            </a:endParaRPr>
          </a:p>
        </p:txBody>
      </p:sp>
      <p:sp>
        <p:nvSpPr>
          <p:cNvPr id="77"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9360"/>
            <a:ext cx="8229240" cy="1250280"/>
          </a:xfrm>
          <a:prstGeom prst="rect">
            <a:avLst/>
          </a:prstGeom>
        </p:spPr>
        <p:txBody>
          <a:bodyPr lIns="0" tIns="0" rIns="0" bIns="0" anchor="ctr"/>
          <a:lstStyle/>
          <a:p>
            <a:pPr algn="ctr"/>
            <a:endParaRPr lang="ru-RU" sz="4400" b="0" strike="noStrike" spc="-1">
              <a:latin typeface="Arial"/>
            </a:endParaRPr>
          </a:p>
        </p:txBody>
      </p:sp>
      <p:sp>
        <p:nvSpPr>
          <p:cNvPr id="16" name="PlaceHolder 2"/>
          <p:cNvSpPr>
            <a:spLocks noGrp="1"/>
          </p:cNvSpPr>
          <p:nvPr>
            <p:ph type="subTitle"/>
          </p:nvPr>
        </p:nvSpPr>
        <p:spPr>
          <a:xfrm>
            <a:off x="457200" y="1203480"/>
            <a:ext cx="8229240" cy="298296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9360"/>
            <a:ext cx="8229240" cy="1250280"/>
          </a:xfrm>
          <a:prstGeom prst="rect">
            <a:avLst/>
          </a:prstGeom>
        </p:spPr>
        <p:txBody>
          <a:bodyPr lIns="0" tIns="0" rIns="0" bIns="0" anchor="ctr"/>
          <a:lstStyle/>
          <a:p>
            <a:pPr algn="ctr"/>
            <a:endParaRPr lang="ru-RU" sz="4400" b="0" strike="noStrike" spc="-1">
              <a:latin typeface="Arial"/>
            </a:endParaRPr>
          </a:p>
        </p:txBody>
      </p:sp>
      <p:sp>
        <p:nvSpPr>
          <p:cNvPr id="79"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ru-RU" sz="3200" b="0" strike="noStrike" spc="-1">
              <a:latin typeface="Arial"/>
            </a:endParaRPr>
          </a:p>
        </p:txBody>
      </p:sp>
      <p:sp>
        <p:nvSpPr>
          <p:cNvPr id="80"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ru-RU" sz="3200" b="0" strike="noStrike" spc="-1">
              <a:latin typeface="Arial"/>
            </a:endParaRPr>
          </a:p>
        </p:txBody>
      </p:sp>
      <p:sp>
        <p:nvSpPr>
          <p:cNvPr id="81"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9360"/>
            <a:ext cx="8229240" cy="1250280"/>
          </a:xfrm>
          <a:prstGeom prst="rect">
            <a:avLst/>
          </a:prstGeom>
        </p:spPr>
        <p:txBody>
          <a:bodyPr lIns="0" tIns="0" rIns="0" bIns="0" anchor="ctr"/>
          <a:lstStyle/>
          <a:p>
            <a:pPr algn="ctr"/>
            <a:endParaRPr lang="ru-RU" sz="4400" b="0" strike="noStrike" spc="-1">
              <a:latin typeface="Arial"/>
            </a:endParaRPr>
          </a:p>
        </p:txBody>
      </p:sp>
      <p:sp>
        <p:nvSpPr>
          <p:cNvPr id="83"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ru-RU" sz="3200" b="0" strike="noStrike" spc="-1">
              <a:latin typeface="Arial"/>
            </a:endParaRPr>
          </a:p>
        </p:txBody>
      </p:sp>
      <p:sp>
        <p:nvSpPr>
          <p:cNvPr id="84"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ru-RU" sz="3200" b="0" strike="noStrike" spc="-1">
              <a:latin typeface="Arial"/>
            </a:endParaRPr>
          </a:p>
        </p:txBody>
      </p:sp>
      <p:sp>
        <p:nvSpPr>
          <p:cNvPr id="85"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9360"/>
            <a:ext cx="8229240" cy="1250280"/>
          </a:xfrm>
          <a:prstGeom prst="rect">
            <a:avLst/>
          </a:prstGeom>
        </p:spPr>
        <p:txBody>
          <a:bodyPr lIns="0" tIns="0" rIns="0" bIns="0" anchor="ctr"/>
          <a:lstStyle/>
          <a:p>
            <a:pPr algn="ctr"/>
            <a:endParaRPr lang="ru-RU" sz="4400" b="0" strike="noStrike" spc="-1">
              <a:latin typeface="Arial"/>
            </a:endParaRPr>
          </a:p>
        </p:txBody>
      </p:sp>
      <p:sp>
        <p:nvSpPr>
          <p:cNvPr id="87"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ru-RU" sz="3200" b="0" strike="noStrike" spc="-1">
              <a:latin typeface="Arial"/>
            </a:endParaRPr>
          </a:p>
        </p:txBody>
      </p:sp>
      <p:sp>
        <p:nvSpPr>
          <p:cNvPr id="88"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9360"/>
            <a:ext cx="8229240" cy="1250280"/>
          </a:xfrm>
          <a:prstGeom prst="rect">
            <a:avLst/>
          </a:prstGeom>
        </p:spPr>
        <p:txBody>
          <a:bodyPr lIns="0" tIns="0" rIns="0" bIns="0" anchor="ctr"/>
          <a:lstStyle/>
          <a:p>
            <a:pPr algn="ctr"/>
            <a:endParaRPr lang="ru-RU" sz="4400" b="0" strike="noStrike" spc="-1">
              <a:latin typeface="Arial"/>
            </a:endParaRPr>
          </a:p>
        </p:txBody>
      </p:sp>
      <p:sp>
        <p:nvSpPr>
          <p:cNvPr id="9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ru-RU" sz="3200" b="0" strike="noStrike" spc="-1">
              <a:latin typeface="Arial"/>
            </a:endParaRPr>
          </a:p>
        </p:txBody>
      </p:sp>
      <p:sp>
        <p:nvSpPr>
          <p:cNvPr id="9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ru-RU" sz="3200" b="0" strike="noStrike" spc="-1">
              <a:latin typeface="Arial"/>
            </a:endParaRPr>
          </a:p>
        </p:txBody>
      </p:sp>
      <p:sp>
        <p:nvSpPr>
          <p:cNvPr id="92"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ru-RU" sz="3200" b="0" strike="noStrike" spc="-1">
              <a:latin typeface="Arial"/>
            </a:endParaRPr>
          </a:p>
        </p:txBody>
      </p:sp>
      <p:sp>
        <p:nvSpPr>
          <p:cNvPr id="93"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9360"/>
            <a:ext cx="8229240" cy="1250280"/>
          </a:xfrm>
          <a:prstGeom prst="rect">
            <a:avLst/>
          </a:prstGeom>
        </p:spPr>
        <p:txBody>
          <a:bodyPr lIns="0" tIns="0" rIns="0" bIns="0" anchor="ctr"/>
          <a:lstStyle/>
          <a:p>
            <a:pPr algn="ctr"/>
            <a:endParaRPr lang="ru-RU" sz="4400" b="0" strike="noStrike" spc="-1">
              <a:latin typeface="Arial"/>
            </a:endParaRPr>
          </a:p>
        </p:txBody>
      </p:sp>
      <p:sp>
        <p:nvSpPr>
          <p:cNvPr id="95"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ru-RU" sz="3200" b="0" strike="noStrike" spc="-1">
              <a:latin typeface="Arial"/>
            </a:endParaRPr>
          </a:p>
        </p:txBody>
      </p:sp>
      <p:sp>
        <p:nvSpPr>
          <p:cNvPr id="96"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ru-RU" sz="3200" b="0" strike="noStrike" spc="-1">
              <a:latin typeface="Arial"/>
            </a:endParaRPr>
          </a:p>
        </p:txBody>
      </p:sp>
      <p:sp>
        <p:nvSpPr>
          <p:cNvPr id="97"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ru-RU" sz="3200" b="0" strike="noStrike" spc="-1">
              <a:latin typeface="Arial"/>
            </a:endParaRPr>
          </a:p>
        </p:txBody>
      </p:sp>
      <p:sp>
        <p:nvSpPr>
          <p:cNvPr id="98"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ru-RU" sz="3200" b="0" strike="noStrike" spc="-1">
              <a:latin typeface="Arial"/>
            </a:endParaRPr>
          </a:p>
        </p:txBody>
      </p:sp>
      <p:sp>
        <p:nvSpPr>
          <p:cNvPr id="99"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ru-RU" sz="3200" b="0" strike="noStrike" spc="-1">
              <a:latin typeface="Arial"/>
            </a:endParaRPr>
          </a:p>
        </p:txBody>
      </p:sp>
      <p:sp>
        <p:nvSpPr>
          <p:cNvPr id="100"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9360"/>
            <a:ext cx="8229240" cy="1250280"/>
          </a:xfrm>
          <a:prstGeom prst="rect">
            <a:avLst/>
          </a:prstGeom>
        </p:spPr>
        <p:txBody>
          <a:bodyPr lIns="0" tIns="0" rIns="0" bIns="0" anchor="ctr"/>
          <a:lstStyle/>
          <a:p>
            <a:pPr algn="ctr"/>
            <a:endParaRPr lang="ru-RU" sz="4400" b="0" strike="noStrike" spc="-1">
              <a:latin typeface="Arial"/>
            </a:endParaRPr>
          </a:p>
        </p:txBody>
      </p:sp>
      <p:sp>
        <p:nvSpPr>
          <p:cNvPr id="18"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9360"/>
            <a:ext cx="8229240" cy="1250280"/>
          </a:xfrm>
          <a:prstGeom prst="rect">
            <a:avLst/>
          </a:prstGeom>
        </p:spPr>
        <p:txBody>
          <a:bodyPr lIns="0" tIns="0" rIns="0" bIns="0" anchor="ctr"/>
          <a:lstStyle/>
          <a:p>
            <a:pPr algn="ctr"/>
            <a:endParaRPr lang="ru-RU" sz="4400" b="0" strike="noStrike" spc="-1">
              <a:latin typeface="Arial"/>
            </a:endParaRPr>
          </a:p>
        </p:txBody>
      </p:sp>
      <p:sp>
        <p:nvSpPr>
          <p:cNvPr id="20"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ru-RU" sz="3200" b="0" strike="noStrike" spc="-1">
              <a:latin typeface="Arial"/>
            </a:endParaRPr>
          </a:p>
        </p:txBody>
      </p:sp>
      <p:sp>
        <p:nvSpPr>
          <p:cNvPr id="21"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9360"/>
            <a:ext cx="8229240" cy="1250280"/>
          </a:xfrm>
          <a:prstGeom prst="rect">
            <a:avLst/>
          </a:prstGeom>
        </p:spPr>
        <p:txBody>
          <a:bodyPr lIns="0" tIns="0" rIns="0" bIns="0" anchor="ctr"/>
          <a:lstStyle/>
          <a:p>
            <a:pPr algn="ctr"/>
            <a:endParaRPr lang="ru-RU"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 name="PlaceHolder 1"/>
          <p:cNvSpPr>
            <a:spLocks noGrp="1"/>
          </p:cNvSpPr>
          <p:nvPr>
            <p:ph type="subTitle"/>
          </p:nvPr>
        </p:nvSpPr>
        <p:spPr>
          <a:xfrm>
            <a:off x="457200" y="205200"/>
            <a:ext cx="8229240" cy="398124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9360"/>
            <a:ext cx="8229240" cy="1250280"/>
          </a:xfrm>
          <a:prstGeom prst="rect">
            <a:avLst/>
          </a:prstGeom>
        </p:spPr>
        <p:txBody>
          <a:bodyPr lIns="0" tIns="0" rIns="0" bIns="0" anchor="ctr"/>
          <a:lstStyle/>
          <a:p>
            <a:pPr algn="ctr"/>
            <a:endParaRPr lang="ru-RU" sz="4400" b="0" strike="noStrike" spc="-1">
              <a:latin typeface="Arial"/>
            </a:endParaRPr>
          </a:p>
        </p:txBody>
      </p:sp>
      <p:sp>
        <p:nvSpPr>
          <p:cNvPr id="2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ru-RU" sz="3200" b="0" strike="noStrike" spc="-1">
              <a:latin typeface="Arial"/>
            </a:endParaRPr>
          </a:p>
        </p:txBody>
      </p:sp>
      <p:sp>
        <p:nvSpPr>
          <p:cNvPr id="26"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ru-RU" sz="3200" b="0" strike="noStrike" spc="-1">
              <a:latin typeface="Arial"/>
            </a:endParaRPr>
          </a:p>
        </p:txBody>
      </p:sp>
      <p:sp>
        <p:nvSpPr>
          <p:cNvPr id="27"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9360"/>
            <a:ext cx="8229240" cy="1250280"/>
          </a:xfrm>
          <a:prstGeom prst="rect">
            <a:avLst/>
          </a:prstGeom>
        </p:spPr>
        <p:txBody>
          <a:bodyPr lIns="0" tIns="0" rIns="0" bIns="0" anchor="ctr"/>
          <a:lstStyle/>
          <a:p>
            <a:pPr algn="ctr"/>
            <a:endParaRPr lang="ru-RU" sz="4400" b="0" strike="noStrike" spc="-1">
              <a:latin typeface="Arial"/>
            </a:endParaRPr>
          </a:p>
        </p:txBody>
      </p:sp>
      <p:sp>
        <p:nvSpPr>
          <p:cNvPr id="29"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ru-RU" sz="3200" b="0" strike="noStrike" spc="-1">
              <a:latin typeface="Arial"/>
            </a:endParaRPr>
          </a:p>
        </p:txBody>
      </p:sp>
      <p:sp>
        <p:nvSpPr>
          <p:cNvPr id="30"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ru-RU" sz="3200" b="0" strike="noStrike" spc="-1">
              <a:latin typeface="Arial"/>
            </a:endParaRPr>
          </a:p>
        </p:txBody>
      </p:sp>
      <p:sp>
        <p:nvSpPr>
          <p:cNvPr id="31"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9360"/>
            <a:ext cx="8229240" cy="1250280"/>
          </a:xfrm>
          <a:prstGeom prst="rect">
            <a:avLst/>
          </a:prstGeom>
        </p:spPr>
        <p:txBody>
          <a:bodyPr lIns="0" tIns="0" rIns="0" bIns="0" anchor="ctr"/>
          <a:lstStyle/>
          <a:p>
            <a:pPr algn="ctr"/>
            <a:endParaRPr lang="ru-RU" sz="4400" b="0" strike="noStrike" spc="-1">
              <a:latin typeface="Arial"/>
            </a:endParaRPr>
          </a:p>
        </p:txBody>
      </p:sp>
      <p:sp>
        <p:nvSpPr>
          <p:cNvPr id="33"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ru-RU" sz="3200" b="0" strike="noStrike" spc="-1">
              <a:latin typeface="Arial"/>
            </a:endParaRPr>
          </a:p>
        </p:txBody>
      </p:sp>
      <p:sp>
        <p:nvSpPr>
          <p:cNvPr id="34"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ru-RU" sz="3200" b="0" strike="noStrike" spc="-1">
              <a:latin typeface="Arial"/>
            </a:endParaRPr>
          </a:p>
        </p:txBody>
      </p:sp>
      <p:sp>
        <p:nvSpPr>
          <p:cNvPr id="35"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 name="CustomShape 1"/>
          <p:cNvSpPr/>
          <p:nvPr/>
        </p:nvSpPr>
        <p:spPr>
          <a:xfrm>
            <a:off x="457200" y="4723920"/>
            <a:ext cx="2133000" cy="27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ru-RU" sz="1200" b="0" strike="noStrike" spc="-1">
                <a:solidFill>
                  <a:srgbClr val="8B8B8B"/>
                </a:solidFill>
                <a:latin typeface="Calibri Light"/>
                <a:ea typeface="DejaVu Sans"/>
              </a:rPr>
              <a:t>www.coral-club.com</a:t>
            </a:r>
            <a:endParaRPr lang="ru-RU" sz="1200" b="0" strike="noStrike" spc="-1">
              <a:latin typeface="Arial"/>
            </a:endParaRPr>
          </a:p>
        </p:txBody>
      </p:sp>
      <p:grpSp>
        <p:nvGrpSpPr>
          <p:cNvPr id="16" name="Group 2"/>
          <p:cNvGrpSpPr/>
          <p:nvPr/>
        </p:nvGrpSpPr>
        <p:grpSpPr>
          <a:xfrm>
            <a:off x="4257720" y="4720320"/>
            <a:ext cx="627840" cy="280080"/>
            <a:chOff x="4257720" y="4720320"/>
            <a:chExt cx="627840" cy="280080"/>
          </a:xfrm>
        </p:grpSpPr>
        <p:sp>
          <p:nvSpPr>
            <p:cNvPr id="2" name="CustomShape 3"/>
            <p:cNvSpPr/>
            <p:nvPr/>
          </p:nvSpPr>
          <p:spPr>
            <a:xfrm>
              <a:off x="4257720" y="4720320"/>
              <a:ext cx="276120" cy="276120"/>
            </a:xfrm>
            <a:prstGeom prst="ellipse">
              <a:avLst/>
            </a:prstGeom>
            <a:noFill/>
            <a:ln>
              <a:solidFill>
                <a:schemeClr val="bg1">
                  <a:lumMod val="85000"/>
                </a:schemeClr>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 name="CustomShape 4"/>
            <p:cNvSpPr/>
            <p:nvPr/>
          </p:nvSpPr>
          <p:spPr>
            <a:xfrm>
              <a:off x="4609440" y="4724280"/>
              <a:ext cx="276120" cy="276120"/>
            </a:xfrm>
            <a:prstGeom prst="ellipse">
              <a:avLst/>
            </a:prstGeom>
            <a:noFill/>
            <a:ln>
              <a:solidFill>
                <a:schemeClr val="bg1">
                  <a:lumMod val="85000"/>
                </a:schemeClr>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grpSp>
          <p:nvGrpSpPr>
            <p:cNvPr id="4" name="Group 5"/>
            <p:cNvGrpSpPr/>
            <p:nvPr/>
          </p:nvGrpSpPr>
          <p:grpSpPr>
            <a:xfrm>
              <a:off x="4366440" y="4825080"/>
              <a:ext cx="45720" cy="73440"/>
              <a:chOff x="4366440" y="4825080"/>
              <a:chExt cx="45720" cy="73440"/>
            </a:xfrm>
          </p:grpSpPr>
          <p:sp>
            <p:nvSpPr>
              <p:cNvPr id="5" name="Line 6"/>
              <p:cNvSpPr/>
              <p:nvPr/>
            </p:nvSpPr>
            <p:spPr>
              <a:xfrm flipV="1">
                <a:off x="4366440" y="4825080"/>
                <a:ext cx="45720" cy="38880"/>
              </a:xfrm>
              <a:prstGeom prst="line">
                <a:avLst/>
              </a:prstGeom>
              <a:ln w="9360">
                <a:solidFill>
                  <a:schemeClr val="tx1">
                    <a:lumMod val="50000"/>
                    <a:lumOff val="50000"/>
                  </a:schemeClr>
                </a:solidFill>
                <a:round/>
              </a:ln>
            </p:spPr>
            <p:style>
              <a:lnRef idx="2">
                <a:schemeClr val="accent1"/>
              </a:lnRef>
              <a:fillRef idx="0">
                <a:schemeClr val="accent1"/>
              </a:fillRef>
              <a:effectRef idx="1">
                <a:schemeClr val="accent1"/>
              </a:effectRef>
              <a:fontRef idx="minor"/>
            </p:style>
          </p:sp>
          <p:sp>
            <p:nvSpPr>
              <p:cNvPr id="6" name="Line 7"/>
              <p:cNvSpPr/>
              <p:nvPr/>
            </p:nvSpPr>
            <p:spPr>
              <a:xfrm>
                <a:off x="4366440" y="4860360"/>
                <a:ext cx="45720" cy="38160"/>
              </a:xfrm>
              <a:prstGeom prst="line">
                <a:avLst/>
              </a:prstGeom>
              <a:ln w="9360">
                <a:solidFill>
                  <a:schemeClr val="tx1">
                    <a:lumMod val="50000"/>
                    <a:lumOff val="50000"/>
                  </a:schemeClr>
                </a:solidFill>
                <a:round/>
              </a:ln>
            </p:spPr>
            <p:style>
              <a:lnRef idx="2">
                <a:schemeClr val="accent1"/>
              </a:lnRef>
              <a:fillRef idx="0">
                <a:schemeClr val="accent1"/>
              </a:fillRef>
              <a:effectRef idx="1">
                <a:schemeClr val="accent1"/>
              </a:effectRef>
              <a:fontRef idx="minor"/>
            </p:style>
          </p:sp>
        </p:grpSp>
        <p:grpSp>
          <p:nvGrpSpPr>
            <p:cNvPr id="7" name="Group 8"/>
            <p:cNvGrpSpPr/>
            <p:nvPr/>
          </p:nvGrpSpPr>
          <p:grpSpPr>
            <a:xfrm>
              <a:off x="4728600" y="4822920"/>
              <a:ext cx="45720" cy="73440"/>
              <a:chOff x="4728600" y="4822920"/>
              <a:chExt cx="45720" cy="73440"/>
            </a:xfrm>
          </p:grpSpPr>
          <p:sp>
            <p:nvSpPr>
              <p:cNvPr id="8" name="Line 9"/>
              <p:cNvSpPr/>
              <p:nvPr/>
            </p:nvSpPr>
            <p:spPr>
              <a:xfrm flipH="1">
                <a:off x="4728600" y="4857480"/>
                <a:ext cx="45720" cy="38880"/>
              </a:xfrm>
              <a:prstGeom prst="line">
                <a:avLst/>
              </a:prstGeom>
              <a:ln w="9360">
                <a:solidFill>
                  <a:schemeClr val="tx1">
                    <a:lumMod val="50000"/>
                    <a:lumOff val="50000"/>
                  </a:schemeClr>
                </a:solidFill>
                <a:round/>
              </a:ln>
            </p:spPr>
            <p:style>
              <a:lnRef idx="2">
                <a:schemeClr val="accent1"/>
              </a:lnRef>
              <a:fillRef idx="0">
                <a:schemeClr val="accent1"/>
              </a:fillRef>
              <a:effectRef idx="1">
                <a:schemeClr val="accent1"/>
              </a:effectRef>
              <a:fontRef idx="minor"/>
            </p:style>
          </p:sp>
          <p:sp>
            <p:nvSpPr>
              <p:cNvPr id="9" name="Line 10"/>
              <p:cNvSpPr/>
              <p:nvPr/>
            </p:nvSpPr>
            <p:spPr>
              <a:xfrm flipH="1" flipV="1">
                <a:off x="4728600" y="4822920"/>
                <a:ext cx="45720" cy="38160"/>
              </a:xfrm>
              <a:prstGeom prst="line">
                <a:avLst/>
              </a:prstGeom>
              <a:ln w="9360">
                <a:solidFill>
                  <a:schemeClr val="tx1">
                    <a:lumMod val="50000"/>
                    <a:lumOff val="50000"/>
                  </a:schemeClr>
                </a:solidFill>
                <a:round/>
              </a:ln>
            </p:spPr>
            <p:style>
              <a:lnRef idx="2">
                <a:schemeClr val="accent1"/>
              </a:lnRef>
              <a:fillRef idx="0">
                <a:schemeClr val="accent1"/>
              </a:fillRef>
              <a:effectRef idx="1">
                <a:schemeClr val="accent1"/>
              </a:effectRef>
              <a:fontRef idx="minor"/>
            </p:style>
          </p:sp>
        </p:grpSp>
      </p:grpSp>
      <p:sp>
        <p:nvSpPr>
          <p:cNvPr id="10" name="Line 11"/>
          <p:cNvSpPr/>
          <p:nvPr/>
        </p:nvSpPr>
        <p:spPr>
          <a:xfrm flipH="1">
            <a:off x="399600" y="561960"/>
            <a:ext cx="8318160" cy="360"/>
          </a:xfrm>
          <a:prstGeom prst="line">
            <a:avLst/>
          </a:prstGeom>
          <a:ln w="9360">
            <a:solidFill>
              <a:srgbClr val="E0E0E0"/>
            </a:solidFill>
            <a:round/>
          </a:ln>
        </p:spPr>
        <p:style>
          <a:lnRef idx="2">
            <a:schemeClr val="accent1"/>
          </a:lnRef>
          <a:fillRef idx="0">
            <a:schemeClr val="accent1"/>
          </a:fillRef>
          <a:effectRef idx="1">
            <a:schemeClr val="accent1"/>
          </a:effectRef>
          <a:fontRef idx="minor"/>
        </p:style>
      </p:sp>
      <p:pic>
        <p:nvPicPr>
          <p:cNvPr id="11" name="Изображение 39"/>
          <p:cNvPicPr/>
          <p:nvPr/>
        </p:nvPicPr>
        <p:blipFill>
          <a:blip r:embed="rId14"/>
          <a:stretch/>
        </p:blipFill>
        <p:spPr>
          <a:xfrm>
            <a:off x="8149320" y="130680"/>
            <a:ext cx="460440" cy="304200"/>
          </a:xfrm>
          <a:prstGeom prst="rect">
            <a:avLst/>
          </a:prstGeom>
          <a:ln>
            <a:noFill/>
          </a:ln>
        </p:spPr>
      </p:pic>
      <p:sp>
        <p:nvSpPr>
          <p:cNvPr id="12" name="CustomShape 12"/>
          <p:cNvSpPr/>
          <p:nvPr/>
        </p:nvSpPr>
        <p:spPr>
          <a:xfrm>
            <a:off x="0" y="0"/>
            <a:ext cx="9143280" cy="5142960"/>
          </a:xfrm>
          <a:prstGeom prst="rect">
            <a:avLst/>
          </a:prstGeom>
          <a:solidFill>
            <a:schemeClr val="bg1"/>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3" name="PlaceHolder 13"/>
          <p:cNvSpPr>
            <a:spLocks noGrp="1"/>
          </p:cNvSpPr>
          <p:nvPr>
            <p:ph type="title"/>
          </p:nvPr>
        </p:nvSpPr>
        <p:spPr>
          <a:xfrm>
            <a:off x="457200" y="205200"/>
            <a:ext cx="8229240" cy="858600"/>
          </a:xfrm>
          <a:prstGeom prst="rect">
            <a:avLst/>
          </a:prstGeom>
        </p:spPr>
        <p:txBody>
          <a:bodyPr lIns="0" tIns="0" rIns="0" bIns="0" anchor="ctr"/>
          <a:lstStyle/>
          <a:p>
            <a:pPr algn="ctr"/>
            <a:r>
              <a:rPr lang="ru-RU" sz="4400" b="0" strike="noStrike" spc="-1">
                <a:latin typeface="Arial"/>
              </a:rPr>
              <a:t>Для правки текста заглавия щёлкните мышью</a:t>
            </a:r>
          </a:p>
        </p:txBody>
      </p:sp>
      <p:sp>
        <p:nvSpPr>
          <p:cNvPr id="14" name="PlaceHolder 14"/>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 name="CustomShape 1"/>
          <p:cNvSpPr/>
          <p:nvPr/>
        </p:nvSpPr>
        <p:spPr>
          <a:xfrm>
            <a:off x="457200" y="4723920"/>
            <a:ext cx="2133000" cy="27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ru-RU" sz="1200" b="0" strike="noStrike" spc="-1">
                <a:solidFill>
                  <a:srgbClr val="8B8B8B"/>
                </a:solidFill>
                <a:latin typeface="Calibri Light"/>
                <a:ea typeface="DejaVu Sans"/>
              </a:rPr>
              <a:t>www.coral-club.com</a:t>
            </a:r>
            <a:endParaRPr lang="ru-RU" sz="1200" b="0" strike="noStrike" spc="-1">
              <a:latin typeface="Arial"/>
            </a:endParaRPr>
          </a:p>
        </p:txBody>
      </p:sp>
      <p:grpSp>
        <p:nvGrpSpPr>
          <p:cNvPr id="52" name="Group 2"/>
          <p:cNvGrpSpPr/>
          <p:nvPr/>
        </p:nvGrpSpPr>
        <p:grpSpPr>
          <a:xfrm>
            <a:off x="4257720" y="4720320"/>
            <a:ext cx="627840" cy="280080"/>
            <a:chOff x="4257720" y="4720320"/>
            <a:chExt cx="627840" cy="280080"/>
          </a:xfrm>
        </p:grpSpPr>
        <p:sp>
          <p:nvSpPr>
            <p:cNvPr id="53" name="CustomShape 3"/>
            <p:cNvSpPr/>
            <p:nvPr/>
          </p:nvSpPr>
          <p:spPr>
            <a:xfrm>
              <a:off x="4257720" y="4720320"/>
              <a:ext cx="276120" cy="276120"/>
            </a:xfrm>
            <a:prstGeom prst="ellipse">
              <a:avLst/>
            </a:prstGeom>
            <a:noFill/>
            <a:ln>
              <a:solidFill>
                <a:schemeClr val="bg1">
                  <a:lumMod val="85000"/>
                </a:schemeClr>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4" name="CustomShape 4"/>
            <p:cNvSpPr/>
            <p:nvPr/>
          </p:nvSpPr>
          <p:spPr>
            <a:xfrm>
              <a:off x="4609440" y="4724280"/>
              <a:ext cx="276120" cy="276120"/>
            </a:xfrm>
            <a:prstGeom prst="ellipse">
              <a:avLst/>
            </a:prstGeom>
            <a:noFill/>
            <a:ln>
              <a:solidFill>
                <a:schemeClr val="bg1">
                  <a:lumMod val="85000"/>
                </a:schemeClr>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grpSp>
          <p:nvGrpSpPr>
            <p:cNvPr id="55" name="Group 5"/>
            <p:cNvGrpSpPr/>
            <p:nvPr/>
          </p:nvGrpSpPr>
          <p:grpSpPr>
            <a:xfrm>
              <a:off x="4366440" y="4825080"/>
              <a:ext cx="45720" cy="73440"/>
              <a:chOff x="4366440" y="4825080"/>
              <a:chExt cx="45720" cy="73440"/>
            </a:xfrm>
          </p:grpSpPr>
          <p:sp>
            <p:nvSpPr>
              <p:cNvPr id="56" name="Line 6"/>
              <p:cNvSpPr/>
              <p:nvPr/>
            </p:nvSpPr>
            <p:spPr>
              <a:xfrm flipV="1">
                <a:off x="4366440" y="4825080"/>
                <a:ext cx="45720" cy="38880"/>
              </a:xfrm>
              <a:prstGeom prst="line">
                <a:avLst/>
              </a:prstGeom>
              <a:ln w="9360">
                <a:solidFill>
                  <a:schemeClr val="tx1">
                    <a:lumMod val="50000"/>
                    <a:lumOff val="50000"/>
                  </a:schemeClr>
                </a:solidFill>
                <a:round/>
              </a:ln>
            </p:spPr>
            <p:style>
              <a:lnRef idx="2">
                <a:schemeClr val="accent1"/>
              </a:lnRef>
              <a:fillRef idx="0">
                <a:schemeClr val="accent1"/>
              </a:fillRef>
              <a:effectRef idx="1">
                <a:schemeClr val="accent1"/>
              </a:effectRef>
              <a:fontRef idx="minor"/>
            </p:style>
          </p:sp>
          <p:sp>
            <p:nvSpPr>
              <p:cNvPr id="57" name="Line 7"/>
              <p:cNvSpPr/>
              <p:nvPr/>
            </p:nvSpPr>
            <p:spPr>
              <a:xfrm>
                <a:off x="4366440" y="4860360"/>
                <a:ext cx="45720" cy="38160"/>
              </a:xfrm>
              <a:prstGeom prst="line">
                <a:avLst/>
              </a:prstGeom>
              <a:ln w="9360">
                <a:solidFill>
                  <a:schemeClr val="tx1">
                    <a:lumMod val="50000"/>
                    <a:lumOff val="50000"/>
                  </a:schemeClr>
                </a:solidFill>
                <a:round/>
              </a:ln>
            </p:spPr>
            <p:style>
              <a:lnRef idx="2">
                <a:schemeClr val="accent1"/>
              </a:lnRef>
              <a:fillRef idx="0">
                <a:schemeClr val="accent1"/>
              </a:fillRef>
              <a:effectRef idx="1">
                <a:schemeClr val="accent1"/>
              </a:effectRef>
              <a:fontRef idx="minor"/>
            </p:style>
          </p:sp>
        </p:grpSp>
        <p:grpSp>
          <p:nvGrpSpPr>
            <p:cNvPr id="58" name="Group 8"/>
            <p:cNvGrpSpPr/>
            <p:nvPr/>
          </p:nvGrpSpPr>
          <p:grpSpPr>
            <a:xfrm>
              <a:off x="4728600" y="4822920"/>
              <a:ext cx="45720" cy="73440"/>
              <a:chOff x="4728600" y="4822920"/>
              <a:chExt cx="45720" cy="73440"/>
            </a:xfrm>
          </p:grpSpPr>
          <p:sp>
            <p:nvSpPr>
              <p:cNvPr id="59" name="Line 9"/>
              <p:cNvSpPr/>
              <p:nvPr/>
            </p:nvSpPr>
            <p:spPr>
              <a:xfrm flipH="1">
                <a:off x="4728600" y="4857480"/>
                <a:ext cx="45720" cy="38880"/>
              </a:xfrm>
              <a:prstGeom prst="line">
                <a:avLst/>
              </a:prstGeom>
              <a:ln w="9360">
                <a:solidFill>
                  <a:schemeClr val="tx1">
                    <a:lumMod val="50000"/>
                    <a:lumOff val="50000"/>
                  </a:schemeClr>
                </a:solidFill>
                <a:round/>
              </a:ln>
            </p:spPr>
            <p:style>
              <a:lnRef idx="2">
                <a:schemeClr val="accent1"/>
              </a:lnRef>
              <a:fillRef idx="0">
                <a:schemeClr val="accent1"/>
              </a:fillRef>
              <a:effectRef idx="1">
                <a:schemeClr val="accent1"/>
              </a:effectRef>
              <a:fontRef idx="minor"/>
            </p:style>
          </p:sp>
          <p:sp>
            <p:nvSpPr>
              <p:cNvPr id="60" name="Line 10"/>
              <p:cNvSpPr/>
              <p:nvPr/>
            </p:nvSpPr>
            <p:spPr>
              <a:xfrm flipH="1" flipV="1">
                <a:off x="4728600" y="4822920"/>
                <a:ext cx="45720" cy="38160"/>
              </a:xfrm>
              <a:prstGeom prst="line">
                <a:avLst/>
              </a:prstGeom>
              <a:ln w="9360">
                <a:solidFill>
                  <a:schemeClr val="tx1">
                    <a:lumMod val="50000"/>
                    <a:lumOff val="50000"/>
                  </a:schemeClr>
                </a:solidFill>
                <a:round/>
              </a:ln>
            </p:spPr>
            <p:style>
              <a:lnRef idx="2">
                <a:schemeClr val="accent1"/>
              </a:lnRef>
              <a:fillRef idx="0">
                <a:schemeClr val="accent1"/>
              </a:fillRef>
              <a:effectRef idx="1">
                <a:schemeClr val="accent1"/>
              </a:effectRef>
              <a:fontRef idx="minor"/>
            </p:style>
          </p:sp>
        </p:grpSp>
      </p:grpSp>
      <p:sp>
        <p:nvSpPr>
          <p:cNvPr id="61" name="Line 11"/>
          <p:cNvSpPr/>
          <p:nvPr/>
        </p:nvSpPr>
        <p:spPr>
          <a:xfrm flipH="1">
            <a:off x="399600" y="561960"/>
            <a:ext cx="8318160" cy="360"/>
          </a:xfrm>
          <a:prstGeom prst="line">
            <a:avLst/>
          </a:prstGeom>
          <a:ln w="9360">
            <a:solidFill>
              <a:srgbClr val="E0E0E0"/>
            </a:solidFill>
            <a:round/>
          </a:ln>
        </p:spPr>
        <p:style>
          <a:lnRef idx="2">
            <a:schemeClr val="accent1"/>
          </a:lnRef>
          <a:fillRef idx="0">
            <a:schemeClr val="accent1"/>
          </a:fillRef>
          <a:effectRef idx="1">
            <a:schemeClr val="accent1"/>
          </a:effectRef>
          <a:fontRef idx="minor"/>
        </p:style>
      </p:sp>
      <p:pic>
        <p:nvPicPr>
          <p:cNvPr id="62" name="Изображение 39"/>
          <p:cNvPicPr/>
          <p:nvPr/>
        </p:nvPicPr>
        <p:blipFill>
          <a:blip r:embed="rId14"/>
          <a:stretch/>
        </p:blipFill>
        <p:spPr>
          <a:xfrm>
            <a:off x="8149320" y="130680"/>
            <a:ext cx="460440" cy="304200"/>
          </a:xfrm>
          <a:prstGeom prst="rect">
            <a:avLst/>
          </a:prstGeom>
          <a:ln>
            <a:noFill/>
          </a:ln>
        </p:spPr>
      </p:pic>
      <p:sp>
        <p:nvSpPr>
          <p:cNvPr id="63" name="PlaceHolder 12"/>
          <p:cNvSpPr>
            <a:spLocks noGrp="1"/>
          </p:cNvSpPr>
          <p:nvPr>
            <p:ph type="title"/>
          </p:nvPr>
        </p:nvSpPr>
        <p:spPr>
          <a:xfrm>
            <a:off x="457200" y="205200"/>
            <a:ext cx="8229240" cy="858600"/>
          </a:xfrm>
          <a:prstGeom prst="rect">
            <a:avLst/>
          </a:prstGeom>
        </p:spPr>
        <p:txBody>
          <a:bodyPr lIns="0" tIns="0" rIns="0" bIns="0" anchor="ctr"/>
          <a:lstStyle/>
          <a:p>
            <a:pPr algn="ctr"/>
            <a:r>
              <a:rPr lang="ru-RU" sz="4400" b="0" strike="noStrike" spc="-1">
                <a:latin typeface="Arial"/>
              </a:rPr>
              <a:t>Для правки текста заглавия щёлкните мышью</a:t>
            </a:r>
          </a:p>
        </p:txBody>
      </p:sp>
      <p:sp>
        <p:nvSpPr>
          <p:cNvPr id="64" name="PlaceHolder 13"/>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1.wmf"/></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1.png"/><Relationship Id="rId3" Type="http://schemas.openxmlformats.org/officeDocument/2006/relationships/image" Target="../media/image41.wmf"/><Relationship Id="rId7" Type="http://schemas.openxmlformats.org/officeDocument/2006/relationships/image" Target="../media/image45.jpeg"/><Relationship Id="rId12"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44.jpeg"/><Relationship Id="rId11" Type="http://schemas.openxmlformats.org/officeDocument/2006/relationships/image" Target="../media/image49.jpe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s>
</file>

<file path=ppt/slides/_rels/slide18.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55.jpeg"/><Relationship Id="rId5" Type="http://schemas.openxmlformats.org/officeDocument/2006/relationships/image" Target="../media/image54.jpeg"/><Relationship Id="rId10" Type="http://schemas.openxmlformats.org/officeDocument/2006/relationships/image" Target="../media/image46.jpeg"/><Relationship Id="rId4" Type="http://schemas.openxmlformats.org/officeDocument/2006/relationships/image" Target="../media/image53.jpeg"/><Relationship Id="rId9" Type="http://schemas.openxmlformats.org/officeDocument/2006/relationships/image" Target="../media/image58.jpeg"/></Relationships>
</file>

<file path=ppt/slides/_rels/slide19.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12"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62.jpeg"/><Relationship Id="rId11" Type="http://schemas.openxmlformats.org/officeDocument/2006/relationships/image" Target="../media/image67.png"/><Relationship Id="rId5" Type="http://schemas.openxmlformats.org/officeDocument/2006/relationships/image" Target="../media/image61.jpeg"/><Relationship Id="rId10" Type="http://schemas.openxmlformats.org/officeDocument/2006/relationships/image" Target="../media/image66.jpeg"/><Relationship Id="rId4" Type="http://schemas.openxmlformats.org/officeDocument/2006/relationships/image" Target="../media/image60.jpeg"/><Relationship Id="rId9" Type="http://schemas.openxmlformats.org/officeDocument/2006/relationships/image" Target="../media/image6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69.png"/><Relationship Id="rId4" Type="http://schemas.openxmlformats.org/officeDocument/2006/relationships/image" Target="../media/image68.jpeg"/></Relationships>
</file>

<file path=ppt/slides/_rels/slide21.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18" Type="http://schemas.openxmlformats.org/officeDocument/2006/relationships/image" Target="../media/image84.png"/><Relationship Id="rId3" Type="http://schemas.openxmlformats.org/officeDocument/2006/relationships/image" Target="../media/image41.wmf"/><Relationship Id="rId7" Type="http://schemas.openxmlformats.org/officeDocument/2006/relationships/image" Target="../media/image73.png"/><Relationship Id="rId12" Type="http://schemas.openxmlformats.org/officeDocument/2006/relationships/image" Target="../media/image78.png"/><Relationship Id="rId17" Type="http://schemas.openxmlformats.org/officeDocument/2006/relationships/image" Target="../media/image83.png"/><Relationship Id="rId2" Type="http://schemas.openxmlformats.org/officeDocument/2006/relationships/notesSlide" Target="../notesSlides/notesSlide21.xml"/><Relationship Id="rId16" Type="http://schemas.openxmlformats.org/officeDocument/2006/relationships/image" Target="../media/image82.png"/><Relationship Id="rId20" Type="http://schemas.openxmlformats.org/officeDocument/2006/relationships/image" Target="../media/image69.png"/><Relationship Id="rId1" Type="http://schemas.openxmlformats.org/officeDocument/2006/relationships/slideLayout" Target="../slideLayouts/slideLayout13.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5" Type="http://schemas.openxmlformats.org/officeDocument/2006/relationships/image" Target="../media/image81.png"/><Relationship Id="rId10" Type="http://schemas.openxmlformats.org/officeDocument/2006/relationships/image" Target="../media/image76.png"/><Relationship Id="rId19" Type="http://schemas.openxmlformats.org/officeDocument/2006/relationships/image" Target="../media/image85.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png"/></Relationships>
</file>

<file path=ppt/slides/_rels/slide22.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86.png"/></Relationships>
</file>

<file path=ppt/slides/_rels/slide23.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88.jpeg"/><Relationship Id="rId4" Type="http://schemas.openxmlformats.org/officeDocument/2006/relationships/image" Target="../media/image87.jpeg"/></Relationships>
</file>

<file path=ppt/slides/_rels/slide24.xml.rels><?xml version="1.0" encoding="UTF-8" standalone="yes"?>
<Relationships xmlns="http://schemas.openxmlformats.org/package/2006/relationships"><Relationship Id="rId3" Type="http://schemas.openxmlformats.org/officeDocument/2006/relationships/image" Target="../media/image41.wmf"/><Relationship Id="rId7" Type="http://schemas.openxmlformats.org/officeDocument/2006/relationships/image" Target="../media/image92.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jpeg"/></Relationships>
</file>

<file path=ppt/slides/_rels/slide25.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92.png"/><Relationship Id="rId5" Type="http://schemas.openxmlformats.org/officeDocument/2006/relationships/image" Target="../media/image94.jpeg"/><Relationship Id="rId4" Type="http://schemas.openxmlformats.org/officeDocument/2006/relationships/image" Target="../media/image93.jpeg"/></Relationships>
</file>

<file path=ppt/slides/_rels/slide26.xml.rels><?xml version="1.0" encoding="UTF-8" standalone="yes"?>
<Relationships xmlns="http://schemas.openxmlformats.org/package/2006/relationships"><Relationship Id="rId3" Type="http://schemas.openxmlformats.org/officeDocument/2006/relationships/image" Target="../media/image41.wmf"/><Relationship Id="rId7" Type="http://schemas.openxmlformats.org/officeDocument/2006/relationships/image" Target="../media/image98.jpe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95.jpeg"/></Relationships>
</file>

<file path=ppt/slides/_rels/slide2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00.png"/><Relationship Id="rId4" Type="http://schemas.openxmlformats.org/officeDocument/2006/relationships/image" Target="../media/image1.wmf"/></Relationships>
</file>

<file path=ppt/slides/_rels/slide2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1.wmf"/><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04.png"/><Relationship Id="rId4" Type="http://schemas.openxmlformats.org/officeDocument/2006/relationships/image" Target="../media/image103.jpeg"/></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wmf"/></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6.pn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stomShape 1"/>
          <p:cNvSpPr/>
          <p:nvPr/>
        </p:nvSpPr>
        <p:spPr>
          <a:xfrm>
            <a:off x="0" y="0"/>
            <a:ext cx="9143280" cy="5142960"/>
          </a:xfrm>
          <a:prstGeom prst="rect">
            <a:avLst/>
          </a:prstGeom>
          <a:solidFill>
            <a:schemeClr val="bg1">
              <a:alpha val="69000"/>
            </a:schemeClr>
          </a:solidFill>
          <a:ln w="12600">
            <a:noFill/>
          </a:ln>
        </p:spPr>
        <p:style>
          <a:lnRef idx="0">
            <a:scrgbClr r="0" g="0" b="0"/>
          </a:lnRef>
          <a:fillRef idx="0">
            <a:scrgbClr r="0" g="0" b="0"/>
          </a:fillRef>
          <a:effectRef idx="0">
            <a:scrgbClr r="0" g="0" b="0"/>
          </a:effectRef>
          <a:fontRef idx="minor"/>
        </p:style>
      </p:sp>
      <p:sp>
        <p:nvSpPr>
          <p:cNvPr id="108" name="CustomShape 2"/>
          <p:cNvSpPr/>
          <p:nvPr/>
        </p:nvSpPr>
        <p:spPr>
          <a:xfrm>
            <a:off x="1961640" y="314280"/>
            <a:ext cx="5220000" cy="608760"/>
          </a:xfrm>
          <a:prstGeom prst="rect">
            <a:avLst/>
          </a:prstGeom>
          <a:noFill/>
          <a:ln w="64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09" name="CustomShape 3"/>
          <p:cNvSpPr/>
          <p:nvPr/>
        </p:nvSpPr>
        <p:spPr>
          <a:xfrm>
            <a:off x="3717360" y="799920"/>
            <a:ext cx="5058000" cy="1461600"/>
          </a:xfrm>
          <a:prstGeom prst="rect">
            <a:avLst/>
          </a:prstGeom>
          <a:noFill/>
          <a:ln w="64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ru-RU" sz="3200" b="1" strike="noStrike" spc="-1">
                <a:solidFill>
                  <a:srgbClr val="0C9B74"/>
                </a:solidFill>
                <a:latin typeface="Raleway"/>
                <a:ea typeface="DejaVu Sans"/>
              </a:rPr>
              <a:t>Целевая программа</a:t>
            </a:r>
            <a:endParaRPr lang="ru-RU" sz="3200" b="0" strike="noStrike" spc="-1">
              <a:latin typeface="Arial"/>
            </a:endParaRPr>
          </a:p>
          <a:p>
            <a:pPr algn="ctr">
              <a:lnSpc>
                <a:spcPct val="100000"/>
              </a:lnSpc>
            </a:pPr>
            <a:r>
              <a:rPr lang="ru-RU" sz="3200" b="1" strike="noStrike" spc="-1">
                <a:solidFill>
                  <a:srgbClr val="0C9B74"/>
                </a:solidFill>
                <a:latin typeface="Raleway"/>
                <a:ea typeface="DejaVu Sans"/>
              </a:rPr>
              <a:t>Здоровый кишечник</a:t>
            </a:r>
            <a:endParaRPr lang="ru-RU" sz="3200" b="0" strike="noStrike" spc="-1">
              <a:latin typeface="Arial"/>
            </a:endParaRPr>
          </a:p>
        </p:txBody>
      </p:sp>
      <p:pic>
        <p:nvPicPr>
          <p:cNvPr id="110" name="Изображение 17"/>
          <p:cNvPicPr/>
          <p:nvPr/>
        </p:nvPicPr>
        <p:blipFill>
          <a:blip r:embed="rId3"/>
          <a:stretch/>
        </p:blipFill>
        <p:spPr>
          <a:xfrm>
            <a:off x="8086320" y="344160"/>
            <a:ext cx="689040" cy="455400"/>
          </a:xfrm>
          <a:prstGeom prst="rect">
            <a:avLst/>
          </a:prstGeom>
          <a:ln>
            <a:noFill/>
          </a:ln>
        </p:spPr>
      </p:pic>
      <p:sp>
        <p:nvSpPr>
          <p:cNvPr id="111" name="CustomShape 4"/>
          <p:cNvSpPr/>
          <p:nvPr/>
        </p:nvSpPr>
        <p:spPr>
          <a:xfrm>
            <a:off x="4214160" y="2022840"/>
            <a:ext cx="4104000" cy="1241640"/>
          </a:xfrm>
          <a:prstGeom prst="rect">
            <a:avLst/>
          </a:prstGeom>
          <a:noFill/>
          <a:ln w="64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ru-RU" sz="1800" b="0" i="1" strike="noStrike" spc="-1">
                <a:solidFill>
                  <a:srgbClr val="0C9B74"/>
                </a:solidFill>
                <a:latin typeface="Calibri"/>
                <a:ea typeface="DejaVu Sans"/>
              </a:rPr>
              <a:t>Комплексное оздоровление </a:t>
            </a:r>
            <a:r>
              <a:t/>
            </a:r>
            <a:br/>
            <a:r>
              <a:rPr lang="ru-RU" sz="1800" b="0" i="1" strike="noStrike" spc="-1">
                <a:solidFill>
                  <a:srgbClr val="0C9B74"/>
                </a:solidFill>
                <a:latin typeface="Calibri"/>
                <a:ea typeface="DejaVu Sans"/>
              </a:rPr>
              <a:t>кишечника и ЖКТ</a:t>
            </a:r>
            <a:endParaRPr lang="ru-RU" sz="1800" b="0" strike="noStrike" spc="-1">
              <a:latin typeface="Arial"/>
            </a:endParaRPr>
          </a:p>
        </p:txBody>
      </p:sp>
      <p:sp>
        <p:nvSpPr>
          <p:cNvPr id="112" name="CustomShape 5"/>
          <p:cNvSpPr/>
          <p:nvPr/>
        </p:nvSpPr>
        <p:spPr>
          <a:xfrm>
            <a:off x="4248720" y="2262240"/>
            <a:ext cx="3994920" cy="1461600"/>
          </a:xfrm>
          <a:prstGeom prst="rect">
            <a:avLst/>
          </a:prstGeom>
          <a:noFill/>
          <a:ln w="64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grpSp>
        <p:nvGrpSpPr>
          <p:cNvPr id="113" name="Group 6"/>
          <p:cNvGrpSpPr/>
          <p:nvPr/>
        </p:nvGrpSpPr>
        <p:grpSpPr>
          <a:xfrm>
            <a:off x="1183320" y="1148040"/>
            <a:ext cx="1961640" cy="3005280"/>
            <a:chOff x="1183320" y="1148040"/>
            <a:chExt cx="1961640" cy="3005280"/>
          </a:xfrm>
        </p:grpSpPr>
        <p:pic>
          <p:nvPicPr>
            <p:cNvPr id="114" name="Рисунок 1"/>
            <p:cNvPicPr/>
            <p:nvPr/>
          </p:nvPicPr>
          <p:blipFill>
            <a:blip r:embed="rId4"/>
            <a:stretch/>
          </p:blipFill>
          <p:spPr>
            <a:xfrm>
              <a:off x="1183320" y="1148040"/>
              <a:ext cx="1961640" cy="3005280"/>
            </a:xfrm>
            <a:prstGeom prst="rect">
              <a:avLst/>
            </a:prstGeom>
            <a:ln>
              <a:noFill/>
            </a:ln>
          </p:spPr>
        </p:pic>
        <p:sp>
          <p:nvSpPr>
            <p:cNvPr id="115" name="CustomShape 7"/>
            <p:cNvSpPr/>
            <p:nvPr/>
          </p:nvSpPr>
          <p:spPr>
            <a:xfrm>
              <a:off x="1183320" y="1148040"/>
              <a:ext cx="1961640" cy="2912040"/>
            </a:xfrm>
            <a:prstGeom prst="rect">
              <a:avLst/>
            </a:prstGeom>
            <a:noFill/>
            <a:ln w="190440">
              <a:solidFill>
                <a:srgbClr val="58B46A"/>
              </a:solidFill>
              <a:miter/>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grpSp>
      <p:sp>
        <p:nvSpPr>
          <p:cNvPr id="116" name="CustomShape 8"/>
          <p:cNvSpPr/>
          <p:nvPr/>
        </p:nvSpPr>
        <p:spPr>
          <a:xfrm>
            <a:off x="4268880" y="3429000"/>
            <a:ext cx="3994920" cy="91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1800" b="1" strike="noStrike" spc="-1">
                <a:solidFill>
                  <a:srgbClr val="C00000"/>
                </a:solidFill>
                <a:latin typeface="Raleway"/>
                <a:ea typeface="DejaVu Sans"/>
              </a:rPr>
              <a:t>Поддержка иммунитета. </a:t>
            </a:r>
            <a:r>
              <a:t/>
            </a:r>
            <a:br/>
            <a:r>
              <a:rPr lang="ru-RU" sz="1800" b="1" strike="noStrike" spc="-1">
                <a:solidFill>
                  <a:srgbClr val="C00000"/>
                </a:solidFill>
                <a:latin typeface="Raleway"/>
                <a:ea typeface="DejaVu Sans"/>
              </a:rPr>
              <a:t>Все включено.</a:t>
            </a:r>
            <a:endParaRPr lang="ru-RU" sz="1800" b="0" strike="noStrike" spc="-1">
              <a:latin typeface="Arial"/>
            </a:endParaRPr>
          </a:p>
          <a:p>
            <a:pPr>
              <a:lnSpc>
                <a:spcPct val="100000"/>
              </a:lnSpc>
            </a:pPr>
            <a:endParaRPr lang="ru-RU" sz="1800" b="0" strike="noStrike" spc="-1">
              <a:latin typeface="Arial"/>
            </a:endParaRPr>
          </a:p>
        </p:txBody>
      </p:sp>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Рисунок 3"/>
          <p:cNvPicPr/>
          <p:nvPr/>
        </p:nvPicPr>
        <p:blipFill>
          <a:blip r:embed="rId3"/>
          <a:stretch/>
        </p:blipFill>
        <p:spPr>
          <a:xfrm>
            <a:off x="4572000" y="1652760"/>
            <a:ext cx="2546640" cy="2362680"/>
          </a:xfrm>
          <a:prstGeom prst="rect">
            <a:avLst/>
          </a:prstGeom>
          <a:ln>
            <a:noFill/>
          </a:ln>
        </p:spPr>
      </p:pic>
      <p:pic>
        <p:nvPicPr>
          <p:cNvPr id="191" name="Изображение 17"/>
          <p:cNvPicPr/>
          <p:nvPr/>
        </p:nvPicPr>
        <p:blipFill>
          <a:blip r:embed="rId4"/>
          <a:stretch/>
        </p:blipFill>
        <p:spPr>
          <a:xfrm>
            <a:off x="8072280" y="145080"/>
            <a:ext cx="514440" cy="339840"/>
          </a:xfrm>
          <a:prstGeom prst="rect">
            <a:avLst/>
          </a:prstGeom>
          <a:ln>
            <a:noFill/>
          </a:ln>
        </p:spPr>
      </p:pic>
      <p:pic>
        <p:nvPicPr>
          <p:cNvPr id="192" name="Рисунок 2"/>
          <p:cNvPicPr/>
          <p:nvPr/>
        </p:nvPicPr>
        <p:blipFill>
          <a:blip r:embed="rId5"/>
          <a:stretch/>
        </p:blipFill>
        <p:spPr>
          <a:xfrm>
            <a:off x="270000" y="108720"/>
            <a:ext cx="3256200" cy="4884480"/>
          </a:xfrm>
          <a:prstGeom prst="rect">
            <a:avLst/>
          </a:prstGeom>
          <a:ln>
            <a:noFill/>
          </a:ln>
        </p:spPr>
      </p:pic>
      <p:sp>
        <p:nvSpPr>
          <p:cNvPr id="193" name="CustomShape 1"/>
          <p:cNvSpPr/>
          <p:nvPr/>
        </p:nvSpPr>
        <p:spPr>
          <a:xfrm>
            <a:off x="3372480" y="330840"/>
            <a:ext cx="5497560" cy="1095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200" b="1" strike="noStrike" spc="-1">
                <a:solidFill>
                  <a:srgbClr val="000000"/>
                </a:solidFill>
                <a:latin typeface="Calibri"/>
                <a:ea typeface="DejaVu Sans"/>
              </a:rPr>
              <a:t>Если кишечник работает на «отлично»,</a:t>
            </a:r>
            <a:endParaRPr lang="ru-RU" sz="2200" b="0" strike="noStrike" spc="-1">
              <a:latin typeface="Arial"/>
            </a:endParaRPr>
          </a:p>
          <a:p>
            <a:pPr>
              <a:lnSpc>
                <a:spcPct val="100000"/>
              </a:lnSpc>
            </a:pPr>
            <a:r>
              <a:rPr lang="ru-RU" sz="2200" b="1" strike="noStrike" spc="-1">
                <a:solidFill>
                  <a:srgbClr val="000000"/>
                </a:solidFill>
                <a:latin typeface="Calibri"/>
                <a:ea typeface="DejaVu Sans"/>
              </a:rPr>
              <a:t>здоровье в порядке! </a:t>
            </a:r>
            <a:r>
              <a:t/>
            </a:r>
            <a:br/>
            <a:endParaRPr lang="ru-RU" sz="2200" b="0" strike="noStrike" spc="-1">
              <a:latin typeface="Arial"/>
            </a:endParaRPr>
          </a:p>
        </p:txBody>
      </p:sp>
      <p:pic>
        <p:nvPicPr>
          <p:cNvPr id="194" name="Picture 2"/>
          <p:cNvPicPr/>
          <p:nvPr/>
        </p:nvPicPr>
        <p:blipFill>
          <a:blip r:embed="rId6"/>
          <a:stretch/>
        </p:blipFill>
        <p:spPr>
          <a:xfrm>
            <a:off x="0" y="4381560"/>
            <a:ext cx="9143280" cy="761400"/>
          </a:xfrm>
          <a:prstGeom prst="rect">
            <a:avLst/>
          </a:prstGeom>
          <a:ln>
            <a:noFill/>
          </a:ln>
        </p:spPr>
      </p:pic>
      <p:sp>
        <p:nvSpPr>
          <p:cNvPr id="195" name="CustomShape 2"/>
          <p:cNvSpPr/>
          <p:nvPr/>
        </p:nvSpPr>
        <p:spPr>
          <a:xfrm>
            <a:off x="270000" y="4557240"/>
            <a:ext cx="8316720" cy="69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200" b="1" strike="noStrike" spc="-1">
                <a:solidFill>
                  <a:srgbClr val="000000"/>
                </a:solidFill>
                <a:latin typeface="Calibri"/>
                <a:ea typeface="DejaVu Sans"/>
              </a:rPr>
              <a:t>Вы полны энергии, выглядите и чувствуете себя гораздо моложе!</a:t>
            </a:r>
            <a:endParaRPr lang="ru-RU" sz="2200" b="0" strike="noStrike" spc="-1">
              <a:latin typeface="Arial"/>
            </a:endParaRPr>
          </a:p>
          <a:p>
            <a:pPr>
              <a:lnSpc>
                <a:spcPct val="100000"/>
              </a:lnSpc>
            </a:pPr>
            <a:endParaRPr lang="ru-RU" sz="2200" b="0" strike="noStrike" spc="-1">
              <a:latin typeface="Arial"/>
            </a:endParaRPr>
          </a:p>
        </p:txBody>
      </p:sp>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CustomShape 1"/>
          <p:cNvSpPr/>
          <p:nvPr/>
        </p:nvSpPr>
        <p:spPr>
          <a:xfrm>
            <a:off x="9169560" y="5277960"/>
            <a:ext cx="173880" cy="22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38C59590-8390-4ADB-9329-15106976B6F2}" type="slidenum">
              <a:rPr lang="ru-RU" sz="1400" b="0" strike="noStrike" spc="32">
                <a:solidFill>
                  <a:srgbClr val="8B8B8B"/>
                </a:solidFill>
                <a:latin typeface="Calibri Light"/>
              </a:rPr>
              <a:t>11</a:t>
            </a:fld>
            <a:endParaRPr lang="ru-RU" sz="1400" b="0" strike="noStrike" spc="-1">
              <a:latin typeface="Arial"/>
            </a:endParaRPr>
          </a:p>
        </p:txBody>
      </p:sp>
      <p:pic>
        <p:nvPicPr>
          <p:cNvPr id="197" name="Изображение 17"/>
          <p:cNvPicPr/>
          <p:nvPr/>
        </p:nvPicPr>
        <p:blipFill>
          <a:blip r:embed="rId3"/>
          <a:stretch/>
        </p:blipFill>
        <p:spPr>
          <a:xfrm>
            <a:off x="8272440" y="771840"/>
            <a:ext cx="514440" cy="339840"/>
          </a:xfrm>
          <a:prstGeom prst="rect">
            <a:avLst/>
          </a:prstGeom>
          <a:ln>
            <a:noFill/>
          </a:ln>
        </p:spPr>
      </p:pic>
      <p:sp>
        <p:nvSpPr>
          <p:cNvPr id="198" name="CustomShape 2"/>
          <p:cNvSpPr/>
          <p:nvPr/>
        </p:nvSpPr>
        <p:spPr>
          <a:xfrm>
            <a:off x="5639040" y="1685160"/>
            <a:ext cx="3040200" cy="265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120">
              <a:lnSpc>
                <a:spcPct val="150000"/>
              </a:lnSpc>
              <a:buClr>
                <a:srgbClr val="000000"/>
              </a:buClr>
              <a:buFont typeface="Arial"/>
              <a:buChar char="•"/>
            </a:pPr>
            <a:r>
              <a:rPr lang="ru-RU" sz="2000" b="1" strike="noStrike" spc="-1">
                <a:solidFill>
                  <a:srgbClr val="000000"/>
                </a:solidFill>
                <a:latin typeface="Calibri"/>
                <a:ea typeface="DejaVu Sans"/>
              </a:rPr>
              <a:t>Прием лекарств</a:t>
            </a:r>
            <a:endParaRPr lang="ru-RU" sz="2000" b="0" strike="noStrike" spc="-1">
              <a:latin typeface="Arial"/>
            </a:endParaRPr>
          </a:p>
          <a:p>
            <a:pPr marL="285840" indent="-285120">
              <a:lnSpc>
                <a:spcPct val="150000"/>
              </a:lnSpc>
              <a:buClr>
                <a:srgbClr val="000000"/>
              </a:buClr>
              <a:buFont typeface="Arial"/>
              <a:buChar char="•"/>
            </a:pPr>
            <a:r>
              <a:rPr lang="ru-RU" sz="2000" b="1" strike="noStrike" spc="-1">
                <a:solidFill>
                  <a:srgbClr val="000000"/>
                </a:solidFill>
                <a:latin typeface="Calibri"/>
                <a:ea typeface="DejaVu Sans"/>
              </a:rPr>
              <a:t>Стресс</a:t>
            </a:r>
            <a:endParaRPr lang="ru-RU" sz="2000" b="0" strike="noStrike" spc="-1">
              <a:latin typeface="Arial"/>
            </a:endParaRPr>
          </a:p>
          <a:p>
            <a:pPr marL="285840" indent="-285120">
              <a:lnSpc>
                <a:spcPct val="150000"/>
              </a:lnSpc>
              <a:buClr>
                <a:srgbClr val="000000"/>
              </a:buClr>
              <a:buFont typeface="Arial"/>
              <a:buChar char="•"/>
            </a:pPr>
            <a:r>
              <a:rPr lang="ru-RU" sz="2000" b="1" strike="noStrike" spc="-1">
                <a:solidFill>
                  <a:srgbClr val="000000"/>
                </a:solidFill>
                <a:latin typeface="Calibri"/>
                <a:ea typeface="DejaVu Sans"/>
              </a:rPr>
              <a:t>Несбалансированное питание</a:t>
            </a:r>
            <a:endParaRPr lang="ru-RU" sz="2000" b="0" strike="noStrike" spc="-1">
              <a:latin typeface="Arial"/>
            </a:endParaRPr>
          </a:p>
          <a:p>
            <a:pPr marL="285840" indent="-285120">
              <a:lnSpc>
                <a:spcPct val="150000"/>
              </a:lnSpc>
              <a:buClr>
                <a:srgbClr val="000000"/>
              </a:buClr>
              <a:buFont typeface="Arial"/>
              <a:buChar char="•"/>
            </a:pPr>
            <a:r>
              <a:rPr lang="ru-RU" sz="2000" b="1" strike="noStrike" spc="-1">
                <a:solidFill>
                  <a:srgbClr val="000000"/>
                </a:solidFill>
                <a:latin typeface="Calibri"/>
                <a:ea typeface="DejaVu Sans"/>
              </a:rPr>
              <a:t>Малоподвижность</a:t>
            </a:r>
            <a:endParaRPr lang="ru-RU" sz="2000" b="0" strike="noStrike" spc="-1">
              <a:latin typeface="Arial"/>
            </a:endParaRPr>
          </a:p>
          <a:p>
            <a:pPr>
              <a:lnSpc>
                <a:spcPct val="100000"/>
              </a:lnSpc>
            </a:pPr>
            <a:endParaRPr lang="ru-RU" sz="2000" b="0" strike="noStrike" spc="-1">
              <a:latin typeface="Arial"/>
            </a:endParaRPr>
          </a:p>
        </p:txBody>
      </p:sp>
      <p:pic>
        <p:nvPicPr>
          <p:cNvPr id="199" name="Рисунок 11"/>
          <p:cNvPicPr/>
          <p:nvPr/>
        </p:nvPicPr>
        <p:blipFill>
          <a:blip r:embed="rId4"/>
          <a:stretch/>
        </p:blipFill>
        <p:spPr>
          <a:xfrm>
            <a:off x="960480" y="3145320"/>
            <a:ext cx="2026440" cy="1350720"/>
          </a:xfrm>
          <a:prstGeom prst="rect">
            <a:avLst/>
          </a:prstGeom>
          <a:ln>
            <a:noFill/>
          </a:ln>
        </p:spPr>
      </p:pic>
      <p:pic>
        <p:nvPicPr>
          <p:cNvPr id="200" name="Рисунок 12"/>
          <p:cNvPicPr/>
          <p:nvPr/>
        </p:nvPicPr>
        <p:blipFill>
          <a:blip r:embed="rId5"/>
          <a:stretch/>
        </p:blipFill>
        <p:spPr>
          <a:xfrm>
            <a:off x="960480" y="1641600"/>
            <a:ext cx="2026440" cy="1335960"/>
          </a:xfrm>
          <a:prstGeom prst="rect">
            <a:avLst/>
          </a:prstGeom>
          <a:ln>
            <a:noFill/>
          </a:ln>
        </p:spPr>
      </p:pic>
      <p:pic>
        <p:nvPicPr>
          <p:cNvPr id="201" name="Рисунок 14"/>
          <p:cNvPicPr/>
          <p:nvPr/>
        </p:nvPicPr>
        <p:blipFill>
          <a:blip r:embed="rId6"/>
          <a:stretch/>
        </p:blipFill>
        <p:spPr>
          <a:xfrm>
            <a:off x="3105360" y="3137040"/>
            <a:ext cx="1959120" cy="1375200"/>
          </a:xfrm>
          <a:prstGeom prst="rect">
            <a:avLst/>
          </a:prstGeom>
          <a:ln>
            <a:noFill/>
          </a:ln>
        </p:spPr>
      </p:pic>
      <p:pic>
        <p:nvPicPr>
          <p:cNvPr id="202" name="Рисунок 18"/>
          <p:cNvPicPr/>
          <p:nvPr/>
        </p:nvPicPr>
        <p:blipFill>
          <a:blip r:embed="rId7"/>
          <a:stretch/>
        </p:blipFill>
        <p:spPr>
          <a:xfrm>
            <a:off x="3105360" y="1678320"/>
            <a:ext cx="1959120" cy="1301400"/>
          </a:xfrm>
          <a:prstGeom prst="rect">
            <a:avLst/>
          </a:prstGeom>
          <a:ln>
            <a:noFill/>
          </a:ln>
        </p:spPr>
      </p:pic>
      <p:sp>
        <p:nvSpPr>
          <p:cNvPr id="203" name="CustomShape 3"/>
          <p:cNvSpPr/>
          <p:nvPr/>
        </p:nvSpPr>
        <p:spPr>
          <a:xfrm>
            <a:off x="0" y="0"/>
            <a:ext cx="9143280" cy="1111680"/>
          </a:xfrm>
          <a:prstGeom prst="rect">
            <a:avLst/>
          </a:prstGeom>
          <a:solidFill>
            <a:srgbClr val="C00000"/>
          </a:solidFill>
          <a:ln>
            <a:solidFill>
              <a:srgbClr val="0A6CC5"/>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04" name="CustomShape 4"/>
          <p:cNvSpPr/>
          <p:nvPr/>
        </p:nvSpPr>
        <p:spPr>
          <a:xfrm>
            <a:off x="274320" y="201240"/>
            <a:ext cx="8868960" cy="76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200" b="1" strike="noStrike" spc="-1">
                <a:solidFill>
                  <a:srgbClr val="FFFFFF"/>
                </a:solidFill>
                <a:latin typeface="Raleway"/>
                <a:ea typeface="DejaVu Sans"/>
              </a:rPr>
              <a:t>Причины сбоев в работе кишечника и общего </a:t>
            </a:r>
            <a:r>
              <a:t/>
            </a:r>
            <a:br/>
            <a:r>
              <a:rPr lang="ru-RU" sz="2200" b="1" strike="noStrike" spc="-1">
                <a:solidFill>
                  <a:srgbClr val="FFFFFF"/>
                </a:solidFill>
                <a:latin typeface="Raleway"/>
                <a:ea typeface="DejaVu Sans"/>
              </a:rPr>
              <a:t>ухудшения здоровья</a:t>
            </a:r>
            <a:endParaRPr lang="ru-RU" sz="2200" b="0" strike="noStrike" spc="-1">
              <a:latin typeface="Arial"/>
            </a:endParaRPr>
          </a:p>
        </p:txBody>
      </p:sp>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Изображение 17"/>
          <p:cNvPicPr/>
          <p:nvPr/>
        </p:nvPicPr>
        <p:blipFill>
          <a:blip r:embed="rId3"/>
          <a:stretch/>
        </p:blipFill>
        <p:spPr>
          <a:xfrm>
            <a:off x="8072280" y="145080"/>
            <a:ext cx="514440" cy="339840"/>
          </a:xfrm>
          <a:prstGeom prst="rect">
            <a:avLst/>
          </a:prstGeom>
          <a:ln>
            <a:noFill/>
          </a:ln>
        </p:spPr>
      </p:pic>
      <p:pic>
        <p:nvPicPr>
          <p:cNvPr id="206" name="Рисунок 1"/>
          <p:cNvPicPr/>
          <p:nvPr/>
        </p:nvPicPr>
        <p:blipFill>
          <a:blip r:embed="rId4"/>
          <a:stretch/>
        </p:blipFill>
        <p:spPr>
          <a:xfrm>
            <a:off x="137520" y="945000"/>
            <a:ext cx="4002480" cy="3434760"/>
          </a:xfrm>
          <a:prstGeom prst="rect">
            <a:avLst/>
          </a:prstGeom>
          <a:ln>
            <a:noFill/>
          </a:ln>
        </p:spPr>
      </p:pic>
      <p:sp>
        <p:nvSpPr>
          <p:cNvPr id="207" name="CustomShape 1"/>
          <p:cNvSpPr/>
          <p:nvPr/>
        </p:nvSpPr>
        <p:spPr>
          <a:xfrm>
            <a:off x="3978720" y="0"/>
            <a:ext cx="4608000" cy="2412000"/>
          </a:xfrm>
          <a:prstGeom prst="cloudCallout">
            <a:avLst>
              <a:gd name="adj1" fmla="val -20833"/>
              <a:gd name="adj2" fmla="val 62500"/>
            </a:avLst>
          </a:prstGeom>
          <a:no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08" name="CustomShape 2"/>
          <p:cNvSpPr/>
          <p:nvPr/>
        </p:nvSpPr>
        <p:spPr>
          <a:xfrm>
            <a:off x="4022640" y="485640"/>
            <a:ext cx="4048920" cy="3240720"/>
          </a:xfrm>
          <a:prstGeom prst="cloudCallout">
            <a:avLst>
              <a:gd name="adj1" fmla="val -83761"/>
              <a:gd name="adj2" fmla="val -6359"/>
            </a:avLst>
          </a:prstGeom>
          <a:noFill/>
          <a:ln>
            <a:solidFill>
              <a:srgbClr val="0A6CC5"/>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09" name="CustomShape 3"/>
          <p:cNvSpPr/>
          <p:nvPr/>
        </p:nvSpPr>
        <p:spPr>
          <a:xfrm>
            <a:off x="4717440" y="1206360"/>
            <a:ext cx="3408480" cy="106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3200" b="1" strike="noStrike" spc="-1">
                <a:solidFill>
                  <a:srgbClr val="C00000"/>
                </a:solidFill>
                <a:latin typeface="Calibri"/>
                <a:ea typeface="DejaVu Sans"/>
              </a:rPr>
              <a:t>Как решить </a:t>
            </a:r>
            <a:r>
              <a:t/>
            </a:r>
            <a:br/>
            <a:r>
              <a:rPr lang="ru-RU" sz="3200" b="1" strike="noStrike" spc="-1">
                <a:solidFill>
                  <a:srgbClr val="C00000"/>
                </a:solidFill>
                <a:latin typeface="Calibri"/>
                <a:ea typeface="DejaVu Sans"/>
              </a:rPr>
              <a:t>эту проблему?</a:t>
            </a:r>
            <a:endParaRPr lang="ru-RU" sz="3200" b="0" strike="noStrike" spc="-1">
              <a:latin typeface="Arial"/>
            </a:endParaRPr>
          </a:p>
        </p:txBody>
      </p:sp>
      <p:grpSp>
        <p:nvGrpSpPr>
          <p:cNvPr id="210" name="Group 4"/>
          <p:cNvGrpSpPr/>
          <p:nvPr/>
        </p:nvGrpSpPr>
        <p:grpSpPr>
          <a:xfrm>
            <a:off x="360" y="4380480"/>
            <a:ext cx="9143280" cy="762480"/>
            <a:chOff x="360" y="4380480"/>
            <a:chExt cx="9143280" cy="762480"/>
          </a:xfrm>
        </p:grpSpPr>
        <p:pic>
          <p:nvPicPr>
            <p:cNvPr id="211" name="Рисунок 8"/>
            <p:cNvPicPr/>
            <p:nvPr/>
          </p:nvPicPr>
          <p:blipFill>
            <a:blip r:embed="rId5"/>
            <a:stretch/>
          </p:blipFill>
          <p:spPr>
            <a:xfrm>
              <a:off x="360" y="4988520"/>
              <a:ext cx="9143280" cy="154440"/>
            </a:xfrm>
            <a:prstGeom prst="rect">
              <a:avLst/>
            </a:prstGeom>
            <a:ln>
              <a:noFill/>
            </a:ln>
          </p:spPr>
        </p:pic>
        <p:pic>
          <p:nvPicPr>
            <p:cNvPr id="212" name="Рисунок 9"/>
            <p:cNvPicPr/>
            <p:nvPr/>
          </p:nvPicPr>
          <p:blipFill>
            <a:blip r:embed="rId5"/>
            <a:stretch/>
          </p:blipFill>
          <p:spPr>
            <a:xfrm>
              <a:off x="360" y="4833360"/>
              <a:ext cx="9143280" cy="154440"/>
            </a:xfrm>
            <a:prstGeom prst="rect">
              <a:avLst/>
            </a:prstGeom>
            <a:ln>
              <a:noFill/>
            </a:ln>
          </p:spPr>
        </p:pic>
        <p:pic>
          <p:nvPicPr>
            <p:cNvPr id="213" name="Рисунок 10"/>
            <p:cNvPicPr/>
            <p:nvPr/>
          </p:nvPicPr>
          <p:blipFill>
            <a:blip r:embed="rId5"/>
            <a:stretch/>
          </p:blipFill>
          <p:spPr>
            <a:xfrm>
              <a:off x="360" y="4678200"/>
              <a:ext cx="9143280" cy="154440"/>
            </a:xfrm>
            <a:prstGeom prst="rect">
              <a:avLst/>
            </a:prstGeom>
            <a:ln>
              <a:noFill/>
            </a:ln>
          </p:spPr>
        </p:pic>
        <p:pic>
          <p:nvPicPr>
            <p:cNvPr id="214" name="Рисунок 11"/>
            <p:cNvPicPr/>
            <p:nvPr/>
          </p:nvPicPr>
          <p:blipFill>
            <a:blip r:embed="rId5"/>
            <a:stretch/>
          </p:blipFill>
          <p:spPr>
            <a:xfrm>
              <a:off x="360" y="4529160"/>
              <a:ext cx="9143280" cy="154440"/>
            </a:xfrm>
            <a:prstGeom prst="rect">
              <a:avLst/>
            </a:prstGeom>
            <a:ln>
              <a:noFill/>
            </a:ln>
          </p:spPr>
        </p:pic>
        <p:pic>
          <p:nvPicPr>
            <p:cNvPr id="215" name="Рисунок 12"/>
            <p:cNvPicPr/>
            <p:nvPr/>
          </p:nvPicPr>
          <p:blipFill>
            <a:blip r:embed="rId5"/>
            <a:stretch/>
          </p:blipFill>
          <p:spPr>
            <a:xfrm>
              <a:off x="360" y="4380480"/>
              <a:ext cx="9143280" cy="154440"/>
            </a:xfrm>
            <a:prstGeom prst="rect">
              <a:avLst/>
            </a:prstGeom>
            <a:ln>
              <a:noFill/>
            </a:ln>
          </p:spPr>
        </p:pic>
      </p:grpSp>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 name="Изображение 17"/>
          <p:cNvPicPr/>
          <p:nvPr/>
        </p:nvPicPr>
        <p:blipFill>
          <a:blip r:embed="rId3"/>
          <a:stretch/>
        </p:blipFill>
        <p:spPr>
          <a:xfrm>
            <a:off x="8072280" y="145080"/>
            <a:ext cx="514440" cy="339840"/>
          </a:xfrm>
          <a:prstGeom prst="rect">
            <a:avLst/>
          </a:prstGeom>
          <a:ln>
            <a:noFill/>
          </a:ln>
        </p:spPr>
      </p:pic>
      <p:pic>
        <p:nvPicPr>
          <p:cNvPr id="218" name="Рисунок 2"/>
          <p:cNvPicPr/>
          <p:nvPr/>
        </p:nvPicPr>
        <p:blipFill>
          <a:blip r:embed="rId4"/>
          <a:stretch/>
        </p:blipFill>
        <p:spPr>
          <a:xfrm>
            <a:off x="4987800" y="145080"/>
            <a:ext cx="748080" cy="936000"/>
          </a:xfrm>
          <a:prstGeom prst="rect">
            <a:avLst/>
          </a:prstGeom>
          <a:ln>
            <a:noFill/>
          </a:ln>
        </p:spPr>
      </p:pic>
      <p:pic>
        <p:nvPicPr>
          <p:cNvPr id="219" name="Рисунок 7"/>
          <p:cNvPicPr/>
          <p:nvPr/>
        </p:nvPicPr>
        <p:blipFill>
          <a:blip r:embed="rId5"/>
          <a:stretch/>
        </p:blipFill>
        <p:spPr>
          <a:xfrm rot="10800000">
            <a:off x="603000" y="316080"/>
            <a:ext cx="805320" cy="963360"/>
          </a:xfrm>
          <a:prstGeom prst="rect">
            <a:avLst/>
          </a:prstGeom>
          <a:ln>
            <a:noFill/>
          </a:ln>
        </p:spPr>
      </p:pic>
      <p:sp>
        <p:nvSpPr>
          <p:cNvPr id="220" name="CustomShape 1"/>
          <p:cNvSpPr/>
          <p:nvPr/>
        </p:nvSpPr>
        <p:spPr>
          <a:xfrm>
            <a:off x="602640" y="1130760"/>
            <a:ext cx="3376440" cy="182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b="1" strike="noStrike" spc="-1">
                <a:solidFill>
                  <a:srgbClr val="008000"/>
                </a:solidFill>
                <a:latin typeface="Calibri"/>
                <a:ea typeface="DejaVu Sans"/>
              </a:rPr>
              <a:t>Комплексная программа – </a:t>
            </a:r>
            <a:endParaRPr lang="ru-RU" sz="1800" b="0" strike="noStrike" spc="-1">
              <a:latin typeface="Arial"/>
            </a:endParaRPr>
          </a:p>
          <a:p>
            <a:pPr>
              <a:lnSpc>
                <a:spcPct val="100000"/>
              </a:lnSpc>
            </a:pPr>
            <a:r>
              <a:rPr lang="ru-RU" sz="1600" b="0" strike="noStrike" spc="-1">
                <a:solidFill>
                  <a:srgbClr val="008000"/>
                </a:solidFill>
                <a:latin typeface="Calibri"/>
                <a:ea typeface="DejaVu Sans"/>
              </a:rPr>
              <a:t>сбалансированная комбинация продуктов для очищения, восстановления баланса микрофлоры, устранения дефицита нутриентов. </a:t>
            </a:r>
            <a:r>
              <a:t/>
            </a:r>
            <a:br/>
            <a:endParaRPr lang="ru-RU" sz="1600" b="0" strike="noStrike" spc="-1">
              <a:latin typeface="Arial"/>
            </a:endParaRPr>
          </a:p>
        </p:txBody>
      </p:sp>
      <p:sp>
        <p:nvSpPr>
          <p:cNvPr id="221" name="CustomShape 2"/>
          <p:cNvSpPr/>
          <p:nvPr/>
        </p:nvSpPr>
        <p:spPr>
          <a:xfrm>
            <a:off x="5018400" y="1130760"/>
            <a:ext cx="3782160" cy="182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b="1" strike="noStrike" spc="-1">
                <a:solidFill>
                  <a:srgbClr val="000000"/>
                </a:solidFill>
                <a:latin typeface="Calibri"/>
                <a:ea typeface="DejaVu Sans"/>
              </a:rPr>
              <a:t>Экспресс-метод</a:t>
            </a:r>
            <a:endParaRPr lang="ru-RU" sz="1800" b="0" strike="noStrike" spc="-1">
              <a:latin typeface="Arial"/>
            </a:endParaRPr>
          </a:p>
          <a:p>
            <a:pPr>
              <a:lnSpc>
                <a:spcPct val="100000"/>
              </a:lnSpc>
            </a:pPr>
            <a:r>
              <a:rPr lang="ru-RU" sz="1600" b="0" strike="noStrike" spc="-1">
                <a:solidFill>
                  <a:srgbClr val="000000"/>
                </a:solidFill>
                <a:latin typeface="Calibri"/>
                <a:ea typeface="DejaVu Sans"/>
              </a:rPr>
              <a:t>Решение проблемы с помощью </a:t>
            </a:r>
            <a:r>
              <a:t/>
            </a:r>
            <a:br/>
            <a:r>
              <a:rPr lang="ru-RU" sz="1600" b="0" strike="noStrike" spc="-1">
                <a:solidFill>
                  <a:srgbClr val="000000"/>
                </a:solidFill>
                <a:latin typeface="Calibri"/>
                <a:ea typeface="DejaVu Sans"/>
              </a:rPr>
              <a:t>«чудо-средства» (секретной разработки или экзотического продукта). </a:t>
            </a:r>
            <a:r>
              <a:t/>
            </a:r>
            <a:br/>
            <a:r>
              <a:rPr lang="ru-RU" sz="1600" b="0" strike="noStrike" spc="-1">
                <a:solidFill>
                  <a:srgbClr val="000000"/>
                </a:solidFill>
                <a:latin typeface="Calibri"/>
                <a:ea typeface="DejaVu Sans"/>
              </a:rPr>
              <a:t>Обещание быстрого и легкого эффекта, отсутствие рекомендаций </a:t>
            </a:r>
            <a:r>
              <a:t/>
            </a:r>
            <a:br/>
            <a:r>
              <a:rPr lang="ru-RU" sz="1600" b="0" strike="noStrike" spc="-1">
                <a:solidFill>
                  <a:srgbClr val="000000"/>
                </a:solidFill>
                <a:latin typeface="Calibri"/>
                <a:ea typeface="DejaVu Sans"/>
              </a:rPr>
              <a:t>по питанию.</a:t>
            </a:r>
            <a:endParaRPr lang="ru-RU" sz="1600" b="0" strike="noStrike" spc="-1">
              <a:latin typeface="Arial"/>
            </a:endParaRPr>
          </a:p>
        </p:txBody>
      </p:sp>
      <p:pic>
        <p:nvPicPr>
          <p:cNvPr id="222" name="Рисунок 5"/>
          <p:cNvPicPr/>
          <p:nvPr/>
        </p:nvPicPr>
        <p:blipFill>
          <a:blip r:embed="rId6"/>
          <a:stretch/>
        </p:blipFill>
        <p:spPr>
          <a:xfrm>
            <a:off x="733320" y="3008160"/>
            <a:ext cx="1930680" cy="1835280"/>
          </a:xfrm>
          <a:prstGeom prst="rect">
            <a:avLst/>
          </a:prstGeom>
          <a:ln>
            <a:noFill/>
          </a:ln>
        </p:spPr>
      </p:pic>
      <p:pic>
        <p:nvPicPr>
          <p:cNvPr id="223" name="Рисунок 11"/>
          <p:cNvPicPr/>
          <p:nvPr/>
        </p:nvPicPr>
        <p:blipFill>
          <a:blip r:embed="rId7"/>
          <a:stretch/>
        </p:blipFill>
        <p:spPr>
          <a:xfrm>
            <a:off x="5135760" y="3018600"/>
            <a:ext cx="1960200" cy="1824840"/>
          </a:xfrm>
          <a:prstGeom prst="rect">
            <a:avLst/>
          </a:prstGeom>
          <a:ln>
            <a:noFill/>
          </a:ln>
        </p:spPr>
      </p:pic>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CustomShape 1"/>
          <p:cNvSpPr/>
          <p:nvPr/>
        </p:nvSpPr>
        <p:spPr>
          <a:xfrm>
            <a:off x="8969400" y="4651200"/>
            <a:ext cx="173880" cy="22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B6A3C90F-6B05-4330-91A8-5CF8E320BDD5}" type="slidenum">
              <a:rPr lang="ru-RU" sz="1400" b="0" strike="noStrike" spc="32">
                <a:solidFill>
                  <a:srgbClr val="8B8B8B"/>
                </a:solidFill>
                <a:latin typeface="Calibri Light"/>
              </a:rPr>
              <a:t>14</a:t>
            </a:fld>
            <a:endParaRPr lang="ru-RU" sz="1400" b="0" strike="noStrike" spc="-1">
              <a:latin typeface="Arial"/>
            </a:endParaRPr>
          </a:p>
        </p:txBody>
      </p:sp>
      <p:pic>
        <p:nvPicPr>
          <p:cNvPr id="225" name="Изображение 17"/>
          <p:cNvPicPr/>
          <p:nvPr/>
        </p:nvPicPr>
        <p:blipFill>
          <a:blip r:embed="rId3"/>
          <a:stretch/>
        </p:blipFill>
        <p:spPr>
          <a:xfrm>
            <a:off x="8072280" y="145080"/>
            <a:ext cx="514440" cy="339840"/>
          </a:xfrm>
          <a:prstGeom prst="rect">
            <a:avLst/>
          </a:prstGeom>
          <a:ln>
            <a:noFill/>
          </a:ln>
        </p:spPr>
      </p:pic>
      <p:pic>
        <p:nvPicPr>
          <p:cNvPr id="226" name="Рисунок 1"/>
          <p:cNvPicPr/>
          <p:nvPr/>
        </p:nvPicPr>
        <p:blipFill>
          <a:blip r:embed="rId4"/>
          <a:stretch/>
        </p:blipFill>
        <p:spPr>
          <a:xfrm>
            <a:off x="0" y="0"/>
            <a:ext cx="9143280" cy="5142960"/>
          </a:xfrm>
          <a:prstGeom prst="rect">
            <a:avLst/>
          </a:prstGeom>
          <a:ln>
            <a:noFill/>
          </a:ln>
        </p:spPr>
      </p:pic>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CustomShape 1"/>
          <p:cNvSpPr/>
          <p:nvPr/>
        </p:nvSpPr>
        <p:spPr>
          <a:xfrm>
            <a:off x="8969400" y="4651200"/>
            <a:ext cx="173880" cy="22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2CD6D33C-EE32-4FB7-A080-5CA25BF6E4D7}" type="slidenum">
              <a:rPr lang="ru-RU" sz="1400" b="0" strike="noStrike" spc="32">
                <a:solidFill>
                  <a:srgbClr val="8B8B8B"/>
                </a:solidFill>
                <a:latin typeface="Calibri Light"/>
              </a:rPr>
              <a:t>15</a:t>
            </a:fld>
            <a:endParaRPr lang="ru-RU" sz="1400" b="0" strike="noStrike" spc="-1">
              <a:latin typeface="Arial"/>
            </a:endParaRPr>
          </a:p>
        </p:txBody>
      </p:sp>
      <p:sp>
        <p:nvSpPr>
          <p:cNvPr id="228" name="CustomShape 2"/>
          <p:cNvSpPr/>
          <p:nvPr/>
        </p:nvSpPr>
        <p:spPr>
          <a:xfrm>
            <a:off x="759960" y="1625040"/>
            <a:ext cx="7742160" cy="289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3200" b="1" strike="noStrike" spc="-1">
                <a:solidFill>
                  <a:srgbClr val="008000"/>
                </a:solidFill>
                <a:latin typeface="Calibri"/>
                <a:ea typeface="Roboto Light"/>
              </a:rPr>
              <a:t>ЦП «ЗДОРОВЫЙ КИШЕЧНИК» ПОМОГАЕТ:</a:t>
            </a:r>
            <a:endParaRPr lang="ru-RU" sz="3200" b="0" strike="noStrike" spc="-1">
              <a:latin typeface="Arial"/>
            </a:endParaRPr>
          </a:p>
          <a:p>
            <a:pPr>
              <a:lnSpc>
                <a:spcPct val="100000"/>
              </a:lnSpc>
            </a:pPr>
            <a:r>
              <a:t/>
            </a:r>
            <a:br/>
            <a:endParaRPr lang="ru-RU" sz="3200" b="0" strike="noStrike" spc="-1">
              <a:latin typeface="Arial"/>
            </a:endParaRPr>
          </a:p>
          <a:p>
            <a:pPr marL="285840" indent="-285120">
              <a:lnSpc>
                <a:spcPct val="150000"/>
              </a:lnSpc>
              <a:buClr>
                <a:srgbClr val="08674D"/>
              </a:buClr>
              <a:buFont typeface="Arial"/>
              <a:buChar char="•"/>
            </a:pPr>
            <a:r>
              <a:rPr lang="ru-RU" sz="2000" b="1" strike="noStrike" spc="-1">
                <a:solidFill>
                  <a:srgbClr val="08674D"/>
                </a:solidFill>
                <a:latin typeface="Raleway Light"/>
                <a:ea typeface="Roboto Light"/>
              </a:rPr>
              <a:t>Наладить работу кишечника</a:t>
            </a:r>
            <a:endParaRPr lang="ru-RU" sz="2000" b="0" strike="noStrike" spc="-1">
              <a:latin typeface="Arial"/>
            </a:endParaRPr>
          </a:p>
          <a:p>
            <a:pPr marL="285840" indent="-285120">
              <a:lnSpc>
                <a:spcPct val="150000"/>
              </a:lnSpc>
              <a:buClr>
                <a:srgbClr val="08674D"/>
              </a:buClr>
              <a:buFont typeface="Arial"/>
              <a:buChar char="•"/>
            </a:pPr>
            <a:r>
              <a:rPr lang="ru-RU" sz="2000" b="1" strike="noStrike" spc="-1">
                <a:solidFill>
                  <a:srgbClr val="08674D"/>
                </a:solidFill>
                <a:latin typeface="Raleway Light"/>
                <a:ea typeface="Roboto Light"/>
              </a:rPr>
              <a:t>Укрепить иммунитет</a:t>
            </a:r>
            <a:endParaRPr lang="ru-RU" sz="2000" b="0" strike="noStrike" spc="-1">
              <a:latin typeface="Arial"/>
            </a:endParaRPr>
          </a:p>
          <a:p>
            <a:pPr marL="285840" indent="-285120">
              <a:lnSpc>
                <a:spcPct val="150000"/>
              </a:lnSpc>
              <a:buClr>
                <a:srgbClr val="08674D"/>
              </a:buClr>
              <a:buFont typeface="Arial"/>
              <a:buChar char="•"/>
            </a:pPr>
            <a:r>
              <a:rPr lang="ru-RU" sz="2000" b="1" strike="noStrike" spc="-1">
                <a:solidFill>
                  <a:srgbClr val="08674D"/>
                </a:solidFill>
                <a:latin typeface="Raleway Light"/>
                <a:ea typeface="Roboto Light"/>
              </a:rPr>
              <a:t>Нормализовать обмен веществ</a:t>
            </a:r>
            <a:endParaRPr lang="ru-RU" sz="2000" b="0" strike="noStrike" spc="-1">
              <a:latin typeface="Arial"/>
            </a:endParaRPr>
          </a:p>
          <a:p>
            <a:pPr marL="285840" indent="-285120">
              <a:lnSpc>
                <a:spcPct val="150000"/>
              </a:lnSpc>
              <a:buClr>
                <a:srgbClr val="08674D"/>
              </a:buClr>
              <a:buFont typeface="Arial"/>
              <a:buChar char="•"/>
            </a:pPr>
            <a:r>
              <a:rPr lang="ru-RU" sz="2000" b="1" strike="noStrike" spc="-1">
                <a:solidFill>
                  <a:srgbClr val="08674D"/>
                </a:solidFill>
                <a:latin typeface="Raleway Light"/>
                <a:ea typeface="Roboto Light"/>
              </a:rPr>
              <a:t>Улучшить самочувствие и внешний вид </a:t>
            </a:r>
            <a:endParaRPr lang="ru-RU" sz="2000" b="0" strike="noStrike" spc="-1">
              <a:latin typeface="Arial"/>
            </a:endParaRPr>
          </a:p>
        </p:txBody>
      </p:sp>
      <p:pic>
        <p:nvPicPr>
          <p:cNvPr id="229" name="Рисунок 5"/>
          <p:cNvPicPr/>
          <p:nvPr/>
        </p:nvPicPr>
        <p:blipFill>
          <a:blip r:embed="rId3"/>
          <a:stretch/>
        </p:blipFill>
        <p:spPr>
          <a:xfrm>
            <a:off x="902520" y="258840"/>
            <a:ext cx="2133000" cy="1199520"/>
          </a:xfrm>
          <a:prstGeom prst="rect">
            <a:avLst/>
          </a:prstGeom>
          <a:ln>
            <a:noFill/>
          </a:ln>
        </p:spPr>
      </p:pic>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Line 1"/>
          <p:cNvSpPr/>
          <p:nvPr/>
        </p:nvSpPr>
        <p:spPr>
          <a:xfrm>
            <a:off x="560160" y="-655560"/>
            <a:ext cx="360" cy="360"/>
          </a:xfrm>
          <a:prstGeom prst="line">
            <a:avLst/>
          </a:prstGeom>
          <a:ln>
            <a:noFill/>
          </a:ln>
        </p:spPr>
        <p:style>
          <a:lnRef idx="0">
            <a:scrgbClr r="0" g="0" b="0"/>
          </a:lnRef>
          <a:fillRef idx="0">
            <a:scrgbClr r="0" g="0" b="0"/>
          </a:fillRef>
          <a:effectRef idx="0">
            <a:scrgbClr r="0" g="0" b="0"/>
          </a:effectRef>
          <a:fontRef idx="minor"/>
        </p:style>
      </p:sp>
      <p:sp>
        <p:nvSpPr>
          <p:cNvPr id="231" name="Line 2"/>
          <p:cNvSpPr/>
          <p:nvPr/>
        </p:nvSpPr>
        <p:spPr>
          <a:xfrm>
            <a:off x="560160" y="-655560"/>
            <a:ext cx="360" cy="360"/>
          </a:xfrm>
          <a:prstGeom prst="line">
            <a:avLst/>
          </a:prstGeom>
          <a:ln>
            <a:noFill/>
          </a:ln>
        </p:spPr>
        <p:style>
          <a:lnRef idx="0">
            <a:scrgbClr r="0" g="0" b="0"/>
          </a:lnRef>
          <a:fillRef idx="0">
            <a:scrgbClr r="0" g="0" b="0"/>
          </a:fillRef>
          <a:effectRef idx="0">
            <a:scrgbClr r="0" g="0" b="0"/>
          </a:effectRef>
          <a:fontRef idx="minor"/>
        </p:style>
      </p:sp>
      <p:pic>
        <p:nvPicPr>
          <p:cNvPr id="232" name="Изображение 22"/>
          <p:cNvPicPr/>
          <p:nvPr/>
        </p:nvPicPr>
        <p:blipFill>
          <a:blip r:embed="rId3"/>
          <a:stretch/>
        </p:blipFill>
        <p:spPr>
          <a:xfrm>
            <a:off x="8143920" y="352440"/>
            <a:ext cx="465840" cy="307800"/>
          </a:xfrm>
          <a:prstGeom prst="rect">
            <a:avLst/>
          </a:prstGeom>
          <a:ln>
            <a:noFill/>
          </a:ln>
        </p:spPr>
      </p:pic>
      <p:sp>
        <p:nvSpPr>
          <p:cNvPr id="233" name="CustomShape 3"/>
          <p:cNvSpPr/>
          <p:nvPr/>
        </p:nvSpPr>
        <p:spPr>
          <a:xfrm>
            <a:off x="428760" y="819360"/>
            <a:ext cx="8257320" cy="3663720"/>
          </a:xfrm>
          <a:prstGeom prst="rect">
            <a:avLst/>
          </a:prstGeom>
          <a:noFill/>
          <a:ln w="64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nSpc>
                <a:spcPct val="100000"/>
              </a:lnSpc>
            </a:pPr>
            <a:r>
              <a:rPr lang="ru-RU" sz="3600" b="1" strike="noStrike" spc="-1">
                <a:solidFill>
                  <a:srgbClr val="008000"/>
                </a:solidFill>
                <a:latin typeface="Raleway"/>
                <a:ea typeface="DejaVu Sans"/>
              </a:rPr>
              <a:t>ПРОГРАММА СОСТОИТ ИЗ ТРЕХ ПОСЛЕДОВАТЕЛЬНЫХ ЭТАПОВ:</a:t>
            </a:r>
            <a:r>
              <a:t/>
            </a:r>
            <a:br/>
            <a:endParaRPr lang="ru-RU" sz="3600" b="0" strike="noStrike" spc="-1">
              <a:latin typeface="Arial"/>
            </a:endParaRPr>
          </a:p>
          <a:p>
            <a:pPr marL="343080" indent="-342360">
              <a:lnSpc>
                <a:spcPct val="100000"/>
              </a:lnSpc>
              <a:buClr>
                <a:srgbClr val="008000"/>
              </a:buClr>
              <a:buFont typeface="StarSymbol"/>
              <a:buAutoNum type="arabicPeriod"/>
            </a:pPr>
            <a:r>
              <a:rPr lang="ru-RU" sz="1800" b="0" strike="noStrike" spc="-1">
                <a:solidFill>
                  <a:srgbClr val="008000"/>
                </a:solidFill>
                <a:latin typeface="Raleway"/>
                <a:ea typeface="DejaVu Sans"/>
              </a:rPr>
              <a:t>МЯГКОЕ ОЧИЩЕНИЕ (ДНИ 1 – 10)</a:t>
            </a:r>
            <a:endParaRPr lang="ru-RU" sz="1800" b="0" strike="noStrike" spc="-1">
              <a:latin typeface="Arial"/>
            </a:endParaRPr>
          </a:p>
          <a:p>
            <a:pPr marL="343080" indent="-342360">
              <a:lnSpc>
                <a:spcPct val="100000"/>
              </a:lnSpc>
              <a:buClr>
                <a:srgbClr val="008000"/>
              </a:buClr>
              <a:buFont typeface="StarSymbol"/>
              <a:buAutoNum type="arabicPeriod"/>
            </a:pPr>
            <a:r>
              <a:rPr lang="ru-RU" sz="1800" b="0" strike="noStrike" spc="-1">
                <a:solidFill>
                  <a:srgbClr val="008000"/>
                </a:solidFill>
                <a:latin typeface="Raleway"/>
                <a:ea typeface="DejaVu Sans"/>
              </a:rPr>
              <a:t>НОРМАЛИЗАЦИЯ РАБОТЫ (ДНИ 11 – 20)</a:t>
            </a:r>
            <a:endParaRPr lang="ru-RU" sz="1800" b="0" strike="noStrike" spc="-1">
              <a:latin typeface="Arial"/>
            </a:endParaRPr>
          </a:p>
          <a:p>
            <a:pPr marL="343080" indent="-342360">
              <a:lnSpc>
                <a:spcPct val="100000"/>
              </a:lnSpc>
              <a:buClr>
                <a:srgbClr val="008000"/>
              </a:buClr>
              <a:buFont typeface="StarSymbol"/>
              <a:buAutoNum type="arabicPeriod"/>
            </a:pPr>
            <a:r>
              <a:rPr lang="ru-RU" sz="1800" b="0" strike="noStrike" spc="-1">
                <a:solidFill>
                  <a:srgbClr val="008000"/>
                </a:solidFill>
                <a:latin typeface="Raleway"/>
                <a:ea typeface="DejaVu Sans"/>
              </a:rPr>
              <a:t>ВОССТАНОВЛЕНИЕ (ДНИ 21 – 30)</a:t>
            </a:r>
            <a:endParaRPr lang="ru-RU" sz="1800" b="0" strike="noStrike" spc="-1">
              <a:latin typeface="Arial"/>
            </a:endParaRPr>
          </a:p>
          <a:p>
            <a:pPr>
              <a:lnSpc>
                <a:spcPct val="100000"/>
              </a:lnSpc>
            </a:pPr>
            <a:endParaRPr lang="ru-RU" sz="1800" b="0" strike="noStrike" spc="-1">
              <a:latin typeface="Arial"/>
            </a:endParaRPr>
          </a:p>
          <a:p>
            <a:pPr>
              <a:lnSpc>
                <a:spcPct val="100000"/>
              </a:lnSpc>
            </a:pPr>
            <a:endParaRPr lang="ru-RU" sz="1800" b="0" strike="noStrike" spc="-1">
              <a:latin typeface="Arial"/>
            </a:endParaRPr>
          </a:p>
        </p:txBody>
      </p:sp>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Line 1"/>
          <p:cNvSpPr/>
          <p:nvPr/>
        </p:nvSpPr>
        <p:spPr>
          <a:xfrm>
            <a:off x="560160" y="-655560"/>
            <a:ext cx="360" cy="360"/>
          </a:xfrm>
          <a:prstGeom prst="line">
            <a:avLst/>
          </a:prstGeom>
          <a:ln>
            <a:noFill/>
          </a:ln>
        </p:spPr>
        <p:style>
          <a:lnRef idx="0">
            <a:scrgbClr r="0" g="0" b="0"/>
          </a:lnRef>
          <a:fillRef idx="0">
            <a:scrgbClr r="0" g="0" b="0"/>
          </a:fillRef>
          <a:effectRef idx="0">
            <a:scrgbClr r="0" g="0" b="0"/>
          </a:effectRef>
          <a:fontRef idx="minor"/>
        </p:style>
      </p:sp>
      <p:sp>
        <p:nvSpPr>
          <p:cNvPr id="235" name="Line 2"/>
          <p:cNvSpPr/>
          <p:nvPr/>
        </p:nvSpPr>
        <p:spPr>
          <a:xfrm>
            <a:off x="560160" y="-655560"/>
            <a:ext cx="360" cy="360"/>
          </a:xfrm>
          <a:prstGeom prst="line">
            <a:avLst/>
          </a:prstGeom>
          <a:ln>
            <a:noFill/>
          </a:ln>
        </p:spPr>
        <p:style>
          <a:lnRef idx="0">
            <a:scrgbClr r="0" g="0" b="0"/>
          </a:lnRef>
          <a:fillRef idx="0">
            <a:scrgbClr r="0" g="0" b="0"/>
          </a:fillRef>
          <a:effectRef idx="0">
            <a:scrgbClr r="0" g="0" b="0"/>
          </a:effectRef>
          <a:fontRef idx="minor"/>
        </p:style>
      </p:sp>
      <p:pic>
        <p:nvPicPr>
          <p:cNvPr id="236" name="Изображение 22"/>
          <p:cNvPicPr/>
          <p:nvPr/>
        </p:nvPicPr>
        <p:blipFill>
          <a:blip r:embed="rId3"/>
          <a:stretch/>
        </p:blipFill>
        <p:spPr>
          <a:xfrm>
            <a:off x="8143920" y="352440"/>
            <a:ext cx="465840" cy="307800"/>
          </a:xfrm>
          <a:prstGeom prst="rect">
            <a:avLst/>
          </a:prstGeom>
          <a:ln>
            <a:noFill/>
          </a:ln>
        </p:spPr>
      </p:pic>
      <p:sp>
        <p:nvSpPr>
          <p:cNvPr id="237" name="CustomShape 3"/>
          <p:cNvSpPr/>
          <p:nvPr/>
        </p:nvSpPr>
        <p:spPr>
          <a:xfrm>
            <a:off x="428760" y="819360"/>
            <a:ext cx="8257320" cy="3663720"/>
          </a:xfrm>
          <a:prstGeom prst="rect">
            <a:avLst/>
          </a:prstGeom>
          <a:noFill/>
          <a:ln w="64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nSpc>
                <a:spcPct val="100000"/>
              </a:lnSpc>
            </a:pPr>
            <a:r>
              <a:rPr lang="ru-RU" sz="3600" b="1" strike="noStrike" spc="-1">
                <a:solidFill>
                  <a:srgbClr val="008000"/>
                </a:solidFill>
                <a:latin typeface="Raleway"/>
                <a:ea typeface="DejaVu Sans"/>
              </a:rPr>
              <a:t>1 этап: МЯГКОЕ ОЧИЩЕНИЕ</a:t>
            </a:r>
            <a:endParaRPr lang="ru-RU" sz="3600" b="0" strike="noStrike" spc="-1">
              <a:latin typeface="Arial"/>
            </a:endParaRPr>
          </a:p>
          <a:p>
            <a:pPr>
              <a:lnSpc>
                <a:spcPct val="100000"/>
              </a:lnSpc>
            </a:pPr>
            <a:r>
              <a:rPr lang="ru-RU" sz="1600" b="0" strike="noStrike" spc="-1">
                <a:solidFill>
                  <a:srgbClr val="008000"/>
                </a:solidFill>
                <a:latin typeface="Raleway"/>
                <a:ea typeface="DejaVu Sans"/>
              </a:rPr>
              <a:t>Бережное и безопасное освобождение организма от накопившихся продуктов жизнедеятельности, токсинов и паразитов (гельминтов). Очищение печени, желчного пузыря, почек.</a:t>
            </a:r>
            <a:endParaRPr lang="ru-RU" sz="1600" b="0" strike="noStrike" spc="-1">
              <a:latin typeface="Arial"/>
            </a:endParaRPr>
          </a:p>
          <a:p>
            <a:pPr>
              <a:lnSpc>
                <a:spcPct val="100000"/>
              </a:lnSpc>
            </a:pPr>
            <a:endParaRPr lang="ru-RU" sz="1600" b="0" strike="noStrike" spc="-1">
              <a:latin typeface="Arial"/>
            </a:endParaRPr>
          </a:p>
          <a:p>
            <a:pPr>
              <a:lnSpc>
                <a:spcPct val="100000"/>
              </a:lnSpc>
            </a:pPr>
            <a:endParaRPr lang="ru-RU" sz="1600" b="0" strike="noStrike" spc="-1">
              <a:latin typeface="Arial"/>
            </a:endParaRPr>
          </a:p>
        </p:txBody>
      </p:sp>
      <p:pic>
        <p:nvPicPr>
          <p:cNvPr id="238" name="Рисунок 2"/>
          <p:cNvPicPr/>
          <p:nvPr/>
        </p:nvPicPr>
        <p:blipFill>
          <a:blip r:embed="rId4"/>
          <a:stretch/>
        </p:blipFill>
        <p:spPr>
          <a:xfrm>
            <a:off x="5937120" y="0"/>
            <a:ext cx="2000160" cy="1859040"/>
          </a:xfrm>
          <a:prstGeom prst="rect">
            <a:avLst/>
          </a:prstGeom>
          <a:ln>
            <a:noFill/>
          </a:ln>
        </p:spPr>
      </p:pic>
      <p:pic>
        <p:nvPicPr>
          <p:cNvPr id="239" name="Рисунок 12"/>
          <p:cNvPicPr/>
          <p:nvPr/>
        </p:nvPicPr>
        <p:blipFill>
          <a:blip r:embed="rId5"/>
          <a:stretch/>
        </p:blipFill>
        <p:spPr>
          <a:xfrm>
            <a:off x="4048920" y="3548160"/>
            <a:ext cx="946800" cy="867600"/>
          </a:xfrm>
          <a:prstGeom prst="rect">
            <a:avLst/>
          </a:prstGeom>
          <a:ln>
            <a:noFill/>
          </a:ln>
        </p:spPr>
      </p:pic>
      <p:pic>
        <p:nvPicPr>
          <p:cNvPr id="240" name="Рисунок 13"/>
          <p:cNvPicPr/>
          <p:nvPr/>
        </p:nvPicPr>
        <p:blipFill>
          <a:blip r:embed="rId6"/>
          <a:stretch/>
        </p:blipFill>
        <p:spPr>
          <a:xfrm>
            <a:off x="303840" y="3582720"/>
            <a:ext cx="955800" cy="798480"/>
          </a:xfrm>
          <a:prstGeom prst="rect">
            <a:avLst/>
          </a:prstGeom>
          <a:ln>
            <a:noFill/>
          </a:ln>
        </p:spPr>
      </p:pic>
      <p:pic>
        <p:nvPicPr>
          <p:cNvPr id="241" name="Рисунок 14"/>
          <p:cNvPicPr/>
          <p:nvPr/>
        </p:nvPicPr>
        <p:blipFill>
          <a:blip r:embed="rId7"/>
          <a:stretch/>
        </p:blipFill>
        <p:spPr>
          <a:xfrm>
            <a:off x="6023160" y="3584520"/>
            <a:ext cx="913680" cy="809640"/>
          </a:xfrm>
          <a:prstGeom prst="rect">
            <a:avLst/>
          </a:prstGeom>
          <a:ln>
            <a:noFill/>
          </a:ln>
        </p:spPr>
      </p:pic>
      <p:pic>
        <p:nvPicPr>
          <p:cNvPr id="242" name="Рисунок 16"/>
          <p:cNvPicPr/>
          <p:nvPr/>
        </p:nvPicPr>
        <p:blipFill>
          <a:blip r:embed="rId8"/>
          <a:stretch/>
        </p:blipFill>
        <p:spPr>
          <a:xfrm>
            <a:off x="5036760" y="3605400"/>
            <a:ext cx="899640" cy="750240"/>
          </a:xfrm>
          <a:prstGeom prst="rect">
            <a:avLst/>
          </a:prstGeom>
          <a:ln>
            <a:noFill/>
          </a:ln>
        </p:spPr>
      </p:pic>
      <p:pic>
        <p:nvPicPr>
          <p:cNvPr id="243" name="Рисунок 18"/>
          <p:cNvPicPr/>
          <p:nvPr/>
        </p:nvPicPr>
        <p:blipFill>
          <a:blip r:embed="rId9"/>
          <a:stretch/>
        </p:blipFill>
        <p:spPr>
          <a:xfrm>
            <a:off x="1260360" y="3558240"/>
            <a:ext cx="996480" cy="847440"/>
          </a:xfrm>
          <a:prstGeom prst="rect">
            <a:avLst/>
          </a:prstGeom>
          <a:ln>
            <a:noFill/>
          </a:ln>
        </p:spPr>
      </p:pic>
      <p:pic>
        <p:nvPicPr>
          <p:cNvPr id="244" name="Рисунок 19"/>
          <p:cNvPicPr/>
          <p:nvPr/>
        </p:nvPicPr>
        <p:blipFill>
          <a:blip r:embed="rId10"/>
          <a:stretch/>
        </p:blipFill>
        <p:spPr>
          <a:xfrm>
            <a:off x="3216600" y="3604320"/>
            <a:ext cx="811800" cy="811800"/>
          </a:xfrm>
          <a:prstGeom prst="rect">
            <a:avLst/>
          </a:prstGeom>
          <a:ln>
            <a:noFill/>
          </a:ln>
        </p:spPr>
      </p:pic>
      <p:pic>
        <p:nvPicPr>
          <p:cNvPr id="245" name="Рисунок 21"/>
          <p:cNvPicPr/>
          <p:nvPr/>
        </p:nvPicPr>
        <p:blipFill>
          <a:blip r:embed="rId11"/>
          <a:stretch/>
        </p:blipFill>
        <p:spPr>
          <a:xfrm>
            <a:off x="6980040" y="3553920"/>
            <a:ext cx="957240" cy="856800"/>
          </a:xfrm>
          <a:prstGeom prst="rect">
            <a:avLst/>
          </a:prstGeom>
          <a:ln>
            <a:noFill/>
          </a:ln>
        </p:spPr>
      </p:pic>
      <p:pic>
        <p:nvPicPr>
          <p:cNvPr id="246" name="Рисунок 245"/>
          <p:cNvPicPr/>
          <p:nvPr/>
        </p:nvPicPr>
        <p:blipFill>
          <a:blip r:embed="rId12"/>
          <a:stretch/>
        </p:blipFill>
        <p:spPr>
          <a:xfrm>
            <a:off x="2219400" y="3561840"/>
            <a:ext cx="1009440" cy="820440"/>
          </a:xfrm>
          <a:prstGeom prst="rect">
            <a:avLst/>
          </a:prstGeom>
          <a:ln>
            <a:noFill/>
          </a:ln>
        </p:spPr>
      </p:pic>
      <p:pic>
        <p:nvPicPr>
          <p:cNvPr id="247" name="Рисунок 246"/>
          <p:cNvPicPr/>
          <p:nvPr/>
        </p:nvPicPr>
        <p:blipFill>
          <a:blip r:embed="rId13"/>
          <a:stretch/>
        </p:blipFill>
        <p:spPr>
          <a:xfrm>
            <a:off x="7973640" y="3564000"/>
            <a:ext cx="960120" cy="837000"/>
          </a:xfrm>
          <a:prstGeom prst="rect">
            <a:avLst/>
          </a:prstGeom>
          <a:ln>
            <a:noFill/>
          </a:ln>
        </p:spPr>
      </p:pic>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Line 1"/>
          <p:cNvSpPr/>
          <p:nvPr/>
        </p:nvSpPr>
        <p:spPr>
          <a:xfrm>
            <a:off x="560160" y="-655560"/>
            <a:ext cx="360" cy="360"/>
          </a:xfrm>
          <a:prstGeom prst="line">
            <a:avLst/>
          </a:prstGeom>
          <a:ln>
            <a:noFill/>
          </a:ln>
        </p:spPr>
        <p:style>
          <a:lnRef idx="0">
            <a:scrgbClr r="0" g="0" b="0"/>
          </a:lnRef>
          <a:fillRef idx="0">
            <a:scrgbClr r="0" g="0" b="0"/>
          </a:fillRef>
          <a:effectRef idx="0">
            <a:scrgbClr r="0" g="0" b="0"/>
          </a:effectRef>
          <a:fontRef idx="minor"/>
        </p:style>
      </p:sp>
      <p:sp>
        <p:nvSpPr>
          <p:cNvPr id="249" name="Line 2"/>
          <p:cNvSpPr/>
          <p:nvPr/>
        </p:nvSpPr>
        <p:spPr>
          <a:xfrm>
            <a:off x="560160" y="-655560"/>
            <a:ext cx="360" cy="360"/>
          </a:xfrm>
          <a:prstGeom prst="line">
            <a:avLst/>
          </a:prstGeom>
          <a:ln>
            <a:noFill/>
          </a:ln>
        </p:spPr>
        <p:style>
          <a:lnRef idx="0">
            <a:scrgbClr r="0" g="0" b="0"/>
          </a:lnRef>
          <a:fillRef idx="0">
            <a:scrgbClr r="0" g="0" b="0"/>
          </a:fillRef>
          <a:effectRef idx="0">
            <a:scrgbClr r="0" g="0" b="0"/>
          </a:effectRef>
          <a:fontRef idx="minor"/>
        </p:style>
      </p:sp>
      <p:sp>
        <p:nvSpPr>
          <p:cNvPr id="250" name="CustomShape 3"/>
          <p:cNvSpPr/>
          <p:nvPr/>
        </p:nvSpPr>
        <p:spPr>
          <a:xfrm>
            <a:off x="428760" y="819360"/>
            <a:ext cx="8257320" cy="3663720"/>
          </a:xfrm>
          <a:prstGeom prst="rect">
            <a:avLst/>
          </a:prstGeom>
          <a:noFill/>
          <a:ln w="64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nSpc>
                <a:spcPct val="100000"/>
              </a:lnSpc>
            </a:pPr>
            <a:r>
              <a:rPr lang="ru-RU" sz="3600" b="1" strike="noStrike" spc="-1">
                <a:solidFill>
                  <a:srgbClr val="008000"/>
                </a:solidFill>
                <a:latin typeface="Raleway"/>
                <a:ea typeface="DejaVu Sans"/>
              </a:rPr>
              <a:t>2 этап: НОРМАЛИЗАЦИЯ</a:t>
            </a:r>
            <a:endParaRPr lang="ru-RU" sz="3600" b="0" strike="noStrike" spc="-1">
              <a:latin typeface="Arial"/>
            </a:endParaRPr>
          </a:p>
          <a:p>
            <a:pPr>
              <a:lnSpc>
                <a:spcPct val="100000"/>
              </a:lnSpc>
            </a:pPr>
            <a:r>
              <a:rPr lang="ru-RU" sz="1600" b="0" strike="noStrike" spc="-1">
                <a:solidFill>
                  <a:srgbClr val="008000"/>
                </a:solidFill>
                <a:latin typeface="Raleway"/>
                <a:ea typeface="DejaVu Sans"/>
              </a:rPr>
              <a:t>Постепенное восстановление полезной микрофлоры кишечника. </a:t>
            </a:r>
            <a:r>
              <a:t/>
            </a:r>
            <a:br/>
            <a:r>
              <a:rPr lang="ru-RU" sz="1600" b="0" strike="noStrike" spc="-1">
                <a:solidFill>
                  <a:srgbClr val="008000"/>
                </a:solidFill>
                <a:latin typeface="Raleway"/>
                <a:ea typeface="DejaVu Sans"/>
              </a:rPr>
              <a:t>Улучшение переваривания пищи и усвоения нутриентов.</a:t>
            </a:r>
            <a:endParaRPr lang="ru-RU" sz="1600" b="0" strike="noStrike" spc="-1">
              <a:latin typeface="Arial"/>
            </a:endParaRPr>
          </a:p>
          <a:p>
            <a:pPr>
              <a:lnSpc>
                <a:spcPct val="100000"/>
              </a:lnSpc>
            </a:pPr>
            <a:r>
              <a:rPr lang="ru-RU" sz="1600" b="0" strike="noStrike" spc="-1">
                <a:solidFill>
                  <a:srgbClr val="008000"/>
                </a:solidFill>
                <a:latin typeface="Raleway"/>
                <a:ea typeface="DejaVu Sans"/>
              </a:rPr>
              <a:t>Активация секреторной функции кишечника.</a:t>
            </a:r>
            <a:endParaRPr lang="ru-RU" sz="1600" b="0" strike="noStrike" spc="-1">
              <a:latin typeface="Arial"/>
            </a:endParaRPr>
          </a:p>
        </p:txBody>
      </p:sp>
      <p:pic>
        <p:nvPicPr>
          <p:cNvPr id="251" name="Рисунок 1"/>
          <p:cNvPicPr/>
          <p:nvPr/>
        </p:nvPicPr>
        <p:blipFill>
          <a:blip r:embed="rId3"/>
          <a:stretch/>
        </p:blipFill>
        <p:spPr>
          <a:xfrm>
            <a:off x="6031080" y="819360"/>
            <a:ext cx="2655000" cy="1718640"/>
          </a:xfrm>
          <a:prstGeom prst="rect">
            <a:avLst/>
          </a:prstGeom>
          <a:ln>
            <a:noFill/>
          </a:ln>
        </p:spPr>
      </p:pic>
      <p:pic>
        <p:nvPicPr>
          <p:cNvPr id="252" name="Рисунок 2"/>
          <p:cNvPicPr/>
          <p:nvPr/>
        </p:nvPicPr>
        <p:blipFill>
          <a:blip r:embed="rId4"/>
          <a:stretch/>
        </p:blipFill>
        <p:spPr>
          <a:xfrm>
            <a:off x="489240" y="3785760"/>
            <a:ext cx="984960" cy="822960"/>
          </a:xfrm>
          <a:prstGeom prst="rect">
            <a:avLst/>
          </a:prstGeom>
          <a:ln>
            <a:noFill/>
          </a:ln>
        </p:spPr>
      </p:pic>
      <p:pic>
        <p:nvPicPr>
          <p:cNvPr id="253" name="Рисунок 3"/>
          <p:cNvPicPr/>
          <p:nvPr/>
        </p:nvPicPr>
        <p:blipFill>
          <a:blip r:embed="rId5"/>
          <a:stretch/>
        </p:blipFill>
        <p:spPr>
          <a:xfrm>
            <a:off x="1446840" y="3780000"/>
            <a:ext cx="1046160" cy="889920"/>
          </a:xfrm>
          <a:prstGeom prst="rect">
            <a:avLst/>
          </a:prstGeom>
          <a:ln>
            <a:noFill/>
          </a:ln>
        </p:spPr>
      </p:pic>
      <p:pic>
        <p:nvPicPr>
          <p:cNvPr id="254" name="Рисунок 4"/>
          <p:cNvPicPr/>
          <p:nvPr/>
        </p:nvPicPr>
        <p:blipFill>
          <a:blip r:embed="rId6"/>
          <a:stretch/>
        </p:blipFill>
        <p:spPr>
          <a:xfrm>
            <a:off x="2536920" y="3789000"/>
            <a:ext cx="978480" cy="842040"/>
          </a:xfrm>
          <a:prstGeom prst="rect">
            <a:avLst/>
          </a:prstGeom>
          <a:ln>
            <a:noFill/>
          </a:ln>
        </p:spPr>
      </p:pic>
      <p:pic>
        <p:nvPicPr>
          <p:cNvPr id="255" name="Рисунок 5"/>
          <p:cNvPicPr/>
          <p:nvPr/>
        </p:nvPicPr>
        <p:blipFill>
          <a:blip r:embed="rId7"/>
          <a:stretch/>
        </p:blipFill>
        <p:spPr>
          <a:xfrm>
            <a:off x="3516480" y="3783960"/>
            <a:ext cx="1040760" cy="900720"/>
          </a:xfrm>
          <a:prstGeom prst="rect">
            <a:avLst/>
          </a:prstGeom>
          <a:ln>
            <a:noFill/>
          </a:ln>
        </p:spPr>
      </p:pic>
      <p:pic>
        <p:nvPicPr>
          <p:cNvPr id="256" name="Рисунок 6"/>
          <p:cNvPicPr/>
          <p:nvPr/>
        </p:nvPicPr>
        <p:blipFill>
          <a:blip r:embed="rId8"/>
          <a:stretch/>
        </p:blipFill>
        <p:spPr>
          <a:xfrm>
            <a:off x="4557600" y="3754440"/>
            <a:ext cx="1046160" cy="935640"/>
          </a:xfrm>
          <a:prstGeom prst="rect">
            <a:avLst/>
          </a:prstGeom>
          <a:ln>
            <a:noFill/>
          </a:ln>
        </p:spPr>
      </p:pic>
      <p:pic>
        <p:nvPicPr>
          <p:cNvPr id="257" name="Рисунок 7"/>
          <p:cNvPicPr/>
          <p:nvPr/>
        </p:nvPicPr>
        <p:blipFill>
          <a:blip r:embed="rId9"/>
          <a:stretch/>
        </p:blipFill>
        <p:spPr>
          <a:xfrm>
            <a:off x="5656680" y="3817440"/>
            <a:ext cx="1046160" cy="893160"/>
          </a:xfrm>
          <a:prstGeom prst="rect">
            <a:avLst/>
          </a:prstGeom>
          <a:ln>
            <a:noFill/>
          </a:ln>
        </p:spPr>
      </p:pic>
      <p:pic>
        <p:nvPicPr>
          <p:cNvPr id="258" name="Рисунок 16"/>
          <p:cNvPicPr/>
          <p:nvPr/>
        </p:nvPicPr>
        <p:blipFill>
          <a:blip r:embed="rId10"/>
          <a:stretch/>
        </p:blipFill>
        <p:spPr>
          <a:xfrm>
            <a:off x="6825600" y="3780000"/>
            <a:ext cx="1058040" cy="882360"/>
          </a:xfrm>
          <a:prstGeom prst="rect">
            <a:avLst/>
          </a:prstGeom>
          <a:ln>
            <a:noFill/>
          </a:ln>
        </p:spPr>
      </p:pic>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 name="Рисунок 1"/>
          <p:cNvPicPr/>
          <p:nvPr/>
        </p:nvPicPr>
        <p:blipFill>
          <a:blip r:embed="rId3"/>
          <a:stretch/>
        </p:blipFill>
        <p:spPr>
          <a:xfrm>
            <a:off x="6484320" y="2410920"/>
            <a:ext cx="2201760" cy="2201760"/>
          </a:xfrm>
          <a:prstGeom prst="rect">
            <a:avLst/>
          </a:prstGeom>
          <a:ln>
            <a:noFill/>
          </a:ln>
        </p:spPr>
      </p:pic>
      <p:sp>
        <p:nvSpPr>
          <p:cNvPr id="260" name="Line 1"/>
          <p:cNvSpPr/>
          <p:nvPr/>
        </p:nvSpPr>
        <p:spPr>
          <a:xfrm>
            <a:off x="560160" y="-655560"/>
            <a:ext cx="360" cy="360"/>
          </a:xfrm>
          <a:prstGeom prst="line">
            <a:avLst/>
          </a:prstGeom>
          <a:ln>
            <a:noFill/>
          </a:ln>
        </p:spPr>
        <p:style>
          <a:lnRef idx="0">
            <a:scrgbClr r="0" g="0" b="0"/>
          </a:lnRef>
          <a:fillRef idx="0">
            <a:scrgbClr r="0" g="0" b="0"/>
          </a:fillRef>
          <a:effectRef idx="0">
            <a:scrgbClr r="0" g="0" b="0"/>
          </a:effectRef>
          <a:fontRef idx="minor"/>
        </p:style>
      </p:sp>
      <p:sp>
        <p:nvSpPr>
          <p:cNvPr id="261" name="Line 2"/>
          <p:cNvSpPr/>
          <p:nvPr/>
        </p:nvSpPr>
        <p:spPr>
          <a:xfrm>
            <a:off x="560160" y="-655560"/>
            <a:ext cx="360" cy="360"/>
          </a:xfrm>
          <a:prstGeom prst="line">
            <a:avLst/>
          </a:prstGeom>
          <a:ln>
            <a:noFill/>
          </a:ln>
        </p:spPr>
        <p:style>
          <a:lnRef idx="0">
            <a:scrgbClr r="0" g="0" b="0"/>
          </a:lnRef>
          <a:fillRef idx="0">
            <a:scrgbClr r="0" g="0" b="0"/>
          </a:fillRef>
          <a:effectRef idx="0">
            <a:scrgbClr r="0" g="0" b="0"/>
          </a:effectRef>
          <a:fontRef idx="minor"/>
        </p:style>
      </p:sp>
      <p:sp>
        <p:nvSpPr>
          <p:cNvPr id="262" name="CustomShape 3"/>
          <p:cNvSpPr/>
          <p:nvPr/>
        </p:nvSpPr>
        <p:spPr>
          <a:xfrm>
            <a:off x="428760" y="196200"/>
            <a:ext cx="8257320" cy="3663720"/>
          </a:xfrm>
          <a:prstGeom prst="rect">
            <a:avLst/>
          </a:prstGeom>
          <a:noFill/>
          <a:ln w="64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nSpc>
                <a:spcPct val="100000"/>
              </a:lnSpc>
            </a:pPr>
            <a:r>
              <a:rPr lang="ru-RU" sz="3600" b="1" strike="noStrike" spc="-1">
                <a:solidFill>
                  <a:srgbClr val="008000"/>
                </a:solidFill>
                <a:latin typeface="Raleway"/>
                <a:ea typeface="DejaVu Sans"/>
              </a:rPr>
              <a:t>3 этап: ВОССТАНОВЛЕНИЕ</a:t>
            </a:r>
            <a:endParaRPr lang="ru-RU" sz="3600" b="0" strike="noStrike" spc="-1">
              <a:latin typeface="Arial"/>
            </a:endParaRPr>
          </a:p>
          <a:p>
            <a:pPr>
              <a:lnSpc>
                <a:spcPct val="100000"/>
              </a:lnSpc>
            </a:pPr>
            <a:r>
              <a:rPr lang="ru-RU" sz="1600" b="0" strike="noStrike" spc="-1">
                <a:solidFill>
                  <a:srgbClr val="008000"/>
                </a:solidFill>
                <a:latin typeface="Raleway"/>
                <a:ea typeface="DejaVu Sans"/>
              </a:rPr>
              <a:t>Пищеварительная функция приходит в норму, восстанавливается микрофлора кишечника. Оптимизируется витаминно-минеральный баланс, нормализуются обменные процессы.</a:t>
            </a:r>
            <a:endParaRPr lang="ru-RU" sz="1600" b="0" strike="noStrike" spc="-1">
              <a:latin typeface="Arial"/>
            </a:endParaRPr>
          </a:p>
        </p:txBody>
      </p:sp>
      <p:pic>
        <p:nvPicPr>
          <p:cNvPr id="263" name="Рисунок 4"/>
          <p:cNvPicPr/>
          <p:nvPr/>
        </p:nvPicPr>
        <p:blipFill>
          <a:blip r:embed="rId4"/>
          <a:stretch/>
        </p:blipFill>
        <p:spPr>
          <a:xfrm>
            <a:off x="1301400" y="3678120"/>
            <a:ext cx="997200" cy="827280"/>
          </a:xfrm>
          <a:prstGeom prst="rect">
            <a:avLst/>
          </a:prstGeom>
          <a:ln>
            <a:noFill/>
          </a:ln>
        </p:spPr>
      </p:pic>
      <p:pic>
        <p:nvPicPr>
          <p:cNvPr id="264" name="Рисунок 6"/>
          <p:cNvPicPr/>
          <p:nvPr/>
        </p:nvPicPr>
        <p:blipFill>
          <a:blip r:embed="rId5"/>
          <a:stretch/>
        </p:blipFill>
        <p:spPr>
          <a:xfrm>
            <a:off x="377280" y="3722760"/>
            <a:ext cx="930600" cy="791280"/>
          </a:xfrm>
          <a:prstGeom prst="rect">
            <a:avLst/>
          </a:prstGeom>
          <a:ln>
            <a:noFill/>
          </a:ln>
        </p:spPr>
      </p:pic>
      <p:pic>
        <p:nvPicPr>
          <p:cNvPr id="265" name="Рисунок 7"/>
          <p:cNvPicPr/>
          <p:nvPr/>
        </p:nvPicPr>
        <p:blipFill>
          <a:blip r:embed="rId6"/>
          <a:stretch/>
        </p:blipFill>
        <p:spPr>
          <a:xfrm>
            <a:off x="1413720" y="2796840"/>
            <a:ext cx="828720" cy="828720"/>
          </a:xfrm>
          <a:prstGeom prst="rect">
            <a:avLst/>
          </a:prstGeom>
          <a:ln>
            <a:noFill/>
          </a:ln>
        </p:spPr>
      </p:pic>
      <p:pic>
        <p:nvPicPr>
          <p:cNvPr id="266" name="Рисунок 8"/>
          <p:cNvPicPr/>
          <p:nvPr/>
        </p:nvPicPr>
        <p:blipFill>
          <a:blip r:embed="rId7"/>
          <a:stretch/>
        </p:blipFill>
        <p:spPr>
          <a:xfrm>
            <a:off x="3389040" y="3641400"/>
            <a:ext cx="858600" cy="930960"/>
          </a:xfrm>
          <a:prstGeom prst="rect">
            <a:avLst/>
          </a:prstGeom>
          <a:ln>
            <a:noFill/>
          </a:ln>
        </p:spPr>
      </p:pic>
      <p:pic>
        <p:nvPicPr>
          <p:cNvPr id="267" name="Рисунок 9"/>
          <p:cNvPicPr/>
          <p:nvPr/>
        </p:nvPicPr>
        <p:blipFill>
          <a:blip r:embed="rId8"/>
          <a:stretch/>
        </p:blipFill>
        <p:spPr>
          <a:xfrm>
            <a:off x="2299680" y="2737080"/>
            <a:ext cx="928080" cy="850320"/>
          </a:xfrm>
          <a:prstGeom prst="rect">
            <a:avLst/>
          </a:prstGeom>
          <a:ln>
            <a:noFill/>
          </a:ln>
        </p:spPr>
      </p:pic>
      <p:pic>
        <p:nvPicPr>
          <p:cNvPr id="268" name="Рисунок 10"/>
          <p:cNvPicPr/>
          <p:nvPr/>
        </p:nvPicPr>
        <p:blipFill>
          <a:blip r:embed="rId9"/>
          <a:stretch/>
        </p:blipFill>
        <p:spPr>
          <a:xfrm>
            <a:off x="327960" y="2796840"/>
            <a:ext cx="1028880" cy="859320"/>
          </a:xfrm>
          <a:prstGeom prst="rect">
            <a:avLst/>
          </a:prstGeom>
          <a:ln>
            <a:noFill/>
          </a:ln>
        </p:spPr>
      </p:pic>
      <p:pic>
        <p:nvPicPr>
          <p:cNvPr id="269" name="Рисунок 2"/>
          <p:cNvPicPr/>
          <p:nvPr/>
        </p:nvPicPr>
        <p:blipFill>
          <a:blip r:embed="rId10"/>
          <a:stretch/>
        </p:blipFill>
        <p:spPr>
          <a:xfrm>
            <a:off x="3304440" y="2751840"/>
            <a:ext cx="994320" cy="889200"/>
          </a:xfrm>
          <a:prstGeom prst="rect">
            <a:avLst/>
          </a:prstGeom>
          <a:ln>
            <a:noFill/>
          </a:ln>
        </p:spPr>
      </p:pic>
      <p:pic>
        <p:nvPicPr>
          <p:cNvPr id="270" name="Picture 2"/>
          <p:cNvPicPr/>
          <p:nvPr/>
        </p:nvPicPr>
        <p:blipFill>
          <a:blip r:embed="rId11"/>
          <a:stretch/>
        </p:blipFill>
        <p:spPr>
          <a:xfrm>
            <a:off x="4333680" y="2751480"/>
            <a:ext cx="992880" cy="847080"/>
          </a:xfrm>
          <a:prstGeom prst="rect">
            <a:avLst/>
          </a:prstGeom>
          <a:ln>
            <a:noFill/>
          </a:ln>
        </p:spPr>
      </p:pic>
      <p:pic>
        <p:nvPicPr>
          <p:cNvPr id="271" name="Рисунок 14"/>
          <p:cNvPicPr/>
          <p:nvPr/>
        </p:nvPicPr>
        <p:blipFill>
          <a:blip r:embed="rId12"/>
          <a:stretch/>
        </p:blipFill>
        <p:spPr>
          <a:xfrm>
            <a:off x="2376000" y="3726000"/>
            <a:ext cx="913680" cy="809640"/>
          </a:xfrm>
          <a:prstGeom prst="rect">
            <a:avLst/>
          </a:prstGeom>
          <a:ln>
            <a:noFill/>
          </a:ln>
        </p:spPr>
      </p:pic>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Group 1"/>
          <p:cNvGrpSpPr/>
          <p:nvPr/>
        </p:nvGrpSpPr>
        <p:grpSpPr>
          <a:xfrm>
            <a:off x="360" y="3266280"/>
            <a:ext cx="9143280" cy="1876680"/>
            <a:chOff x="360" y="3266280"/>
            <a:chExt cx="9143280" cy="1876680"/>
          </a:xfrm>
        </p:grpSpPr>
        <p:pic>
          <p:nvPicPr>
            <p:cNvPr id="118" name="Рисунок 7"/>
            <p:cNvPicPr/>
            <p:nvPr/>
          </p:nvPicPr>
          <p:blipFill>
            <a:blip r:embed="rId3"/>
            <a:stretch/>
          </p:blipFill>
          <p:spPr>
            <a:xfrm>
              <a:off x="360" y="4762080"/>
              <a:ext cx="9143280" cy="380880"/>
            </a:xfrm>
            <a:prstGeom prst="rect">
              <a:avLst/>
            </a:prstGeom>
            <a:ln>
              <a:noFill/>
            </a:ln>
          </p:spPr>
        </p:pic>
        <p:pic>
          <p:nvPicPr>
            <p:cNvPr id="119" name="Рисунок 8"/>
            <p:cNvPicPr/>
            <p:nvPr/>
          </p:nvPicPr>
          <p:blipFill>
            <a:blip r:embed="rId3"/>
            <a:stretch/>
          </p:blipFill>
          <p:spPr>
            <a:xfrm>
              <a:off x="360" y="4380480"/>
              <a:ext cx="9143280" cy="380880"/>
            </a:xfrm>
            <a:prstGeom prst="rect">
              <a:avLst/>
            </a:prstGeom>
            <a:ln>
              <a:noFill/>
            </a:ln>
          </p:spPr>
        </p:pic>
        <p:pic>
          <p:nvPicPr>
            <p:cNvPr id="120" name="Рисунок 9"/>
            <p:cNvPicPr/>
            <p:nvPr/>
          </p:nvPicPr>
          <p:blipFill>
            <a:blip r:embed="rId3"/>
            <a:stretch/>
          </p:blipFill>
          <p:spPr>
            <a:xfrm>
              <a:off x="360" y="3998880"/>
              <a:ext cx="9143280" cy="380880"/>
            </a:xfrm>
            <a:prstGeom prst="rect">
              <a:avLst/>
            </a:prstGeom>
            <a:ln>
              <a:noFill/>
            </a:ln>
          </p:spPr>
        </p:pic>
        <p:pic>
          <p:nvPicPr>
            <p:cNvPr id="121" name="Рисунок 10"/>
            <p:cNvPicPr/>
            <p:nvPr/>
          </p:nvPicPr>
          <p:blipFill>
            <a:blip r:embed="rId3"/>
            <a:stretch/>
          </p:blipFill>
          <p:spPr>
            <a:xfrm>
              <a:off x="360" y="3632040"/>
              <a:ext cx="9143280" cy="380880"/>
            </a:xfrm>
            <a:prstGeom prst="rect">
              <a:avLst/>
            </a:prstGeom>
            <a:ln>
              <a:noFill/>
            </a:ln>
          </p:spPr>
        </p:pic>
        <p:pic>
          <p:nvPicPr>
            <p:cNvPr id="122" name="Рисунок 11"/>
            <p:cNvPicPr/>
            <p:nvPr/>
          </p:nvPicPr>
          <p:blipFill>
            <a:blip r:embed="rId3"/>
            <a:stretch/>
          </p:blipFill>
          <p:spPr>
            <a:xfrm>
              <a:off x="360" y="3266280"/>
              <a:ext cx="9143280" cy="380880"/>
            </a:xfrm>
            <a:prstGeom prst="rect">
              <a:avLst/>
            </a:prstGeom>
            <a:ln>
              <a:noFill/>
            </a:ln>
          </p:spPr>
        </p:pic>
      </p:grpSp>
      <p:pic>
        <p:nvPicPr>
          <p:cNvPr id="123" name="Изображение 17"/>
          <p:cNvPicPr/>
          <p:nvPr/>
        </p:nvPicPr>
        <p:blipFill>
          <a:blip r:embed="rId4"/>
          <a:stretch/>
        </p:blipFill>
        <p:spPr>
          <a:xfrm>
            <a:off x="8072280" y="145080"/>
            <a:ext cx="514440" cy="339840"/>
          </a:xfrm>
          <a:prstGeom prst="rect">
            <a:avLst/>
          </a:prstGeom>
          <a:ln>
            <a:noFill/>
          </a:ln>
        </p:spPr>
      </p:pic>
      <p:pic>
        <p:nvPicPr>
          <p:cNvPr id="124" name="Рисунок 2"/>
          <p:cNvPicPr/>
          <p:nvPr/>
        </p:nvPicPr>
        <p:blipFill>
          <a:blip r:embed="rId5"/>
          <a:srcRect b="6858"/>
          <a:stretch/>
        </p:blipFill>
        <p:spPr>
          <a:xfrm>
            <a:off x="3397680" y="419760"/>
            <a:ext cx="2363040" cy="2846160"/>
          </a:xfrm>
          <a:prstGeom prst="rect">
            <a:avLst/>
          </a:prstGeom>
          <a:ln>
            <a:noFill/>
          </a:ln>
        </p:spPr>
      </p:pic>
      <p:sp>
        <p:nvSpPr>
          <p:cNvPr id="125" name="CustomShape 2"/>
          <p:cNvSpPr/>
          <p:nvPr/>
        </p:nvSpPr>
        <p:spPr>
          <a:xfrm flipH="1">
            <a:off x="383760" y="315360"/>
            <a:ext cx="2884680" cy="1941480"/>
          </a:xfrm>
          <a:prstGeom prst="cloudCallout">
            <a:avLst>
              <a:gd name="adj1" fmla="val -69735"/>
              <a:gd name="adj2" fmla="val -22454"/>
            </a:avLst>
          </a:prstGeom>
          <a:noFill/>
          <a:ln>
            <a:solidFill>
              <a:srgbClr val="0A6CC5"/>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26" name="CustomShape 3"/>
          <p:cNvSpPr/>
          <p:nvPr/>
        </p:nvSpPr>
        <p:spPr>
          <a:xfrm>
            <a:off x="823680" y="682920"/>
            <a:ext cx="2653200" cy="1004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000" b="1" strike="noStrike" spc="-1">
                <a:solidFill>
                  <a:srgbClr val="C00000"/>
                </a:solidFill>
                <a:latin typeface="Raleway"/>
                <a:ea typeface="DejaVu Sans"/>
              </a:rPr>
              <a:t>«Все болезни начинаются </a:t>
            </a:r>
            <a:r>
              <a:t/>
            </a:r>
            <a:br/>
            <a:r>
              <a:rPr lang="ru-RU" sz="2000" b="1" strike="noStrike" spc="-1">
                <a:solidFill>
                  <a:srgbClr val="C00000"/>
                </a:solidFill>
                <a:latin typeface="Raleway"/>
                <a:ea typeface="DejaVu Sans"/>
              </a:rPr>
              <a:t>в кишечнике»</a:t>
            </a:r>
            <a:endParaRPr lang="ru-RU" sz="2000" b="0" strike="noStrike" spc="-1">
              <a:latin typeface="Arial"/>
            </a:endParaRPr>
          </a:p>
        </p:txBody>
      </p:sp>
      <p:sp>
        <p:nvSpPr>
          <p:cNvPr id="127" name="CustomShape 4"/>
          <p:cNvSpPr/>
          <p:nvPr/>
        </p:nvSpPr>
        <p:spPr>
          <a:xfrm>
            <a:off x="5561280" y="3527640"/>
            <a:ext cx="334332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b="0" strike="noStrike" spc="-1">
                <a:solidFill>
                  <a:srgbClr val="0F6FC6"/>
                </a:solidFill>
                <a:latin typeface="Raleway"/>
                <a:ea typeface="DejaVu Sans"/>
              </a:rPr>
              <a:t>Гиппократ считал, что здоровье человека напрямую зависит от того, как работает его кишечник.</a:t>
            </a:r>
            <a:endParaRPr lang="ru-RU" sz="1800" b="0" strike="noStrike" spc="-1">
              <a:latin typeface="Arial"/>
            </a:endParaRPr>
          </a:p>
        </p:txBody>
      </p:sp>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Line 1"/>
          <p:cNvSpPr/>
          <p:nvPr/>
        </p:nvSpPr>
        <p:spPr>
          <a:xfrm>
            <a:off x="560160" y="-655560"/>
            <a:ext cx="360" cy="360"/>
          </a:xfrm>
          <a:prstGeom prst="line">
            <a:avLst/>
          </a:prstGeom>
          <a:ln>
            <a:noFill/>
          </a:ln>
        </p:spPr>
        <p:style>
          <a:lnRef idx="0">
            <a:scrgbClr r="0" g="0" b="0"/>
          </a:lnRef>
          <a:fillRef idx="0">
            <a:scrgbClr r="0" g="0" b="0"/>
          </a:fillRef>
          <a:effectRef idx="0">
            <a:scrgbClr r="0" g="0" b="0"/>
          </a:effectRef>
          <a:fontRef idx="minor"/>
        </p:style>
      </p:sp>
      <p:sp>
        <p:nvSpPr>
          <p:cNvPr id="273" name="Line 2"/>
          <p:cNvSpPr/>
          <p:nvPr/>
        </p:nvSpPr>
        <p:spPr>
          <a:xfrm>
            <a:off x="560160" y="-655560"/>
            <a:ext cx="360" cy="360"/>
          </a:xfrm>
          <a:prstGeom prst="line">
            <a:avLst/>
          </a:prstGeom>
          <a:ln>
            <a:noFill/>
          </a:ln>
        </p:spPr>
        <p:style>
          <a:lnRef idx="0">
            <a:scrgbClr r="0" g="0" b="0"/>
          </a:lnRef>
          <a:fillRef idx="0">
            <a:scrgbClr r="0" g="0" b="0"/>
          </a:fillRef>
          <a:effectRef idx="0">
            <a:scrgbClr r="0" g="0" b="0"/>
          </a:effectRef>
          <a:fontRef idx="minor"/>
        </p:style>
      </p:sp>
      <p:pic>
        <p:nvPicPr>
          <p:cNvPr id="274" name="Изображение 22"/>
          <p:cNvPicPr/>
          <p:nvPr/>
        </p:nvPicPr>
        <p:blipFill>
          <a:blip r:embed="rId3"/>
          <a:stretch/>
        </p:blipFill>
        <p:spPr>
          <a:xfrm>
            <a:off x="8143920" y="352440"/>
            <a:ext cx="465840" cy="307800"/>
          </a:xfrm>
          <a:prstGeom prst="rect">
            <a:avLst/>
          </a:prstGeom>
          <a:ln>
            <a:noFill/>
          </a:ln>
        </p:spPr>
      </p:pic>
      <p:sp>
        <p:nvSpPr>
          <p:cNvPr id="275" name="CustomShape 3"/>
          <p:cNvSpPr/>
          <p:nvPr/>
        </p:nvSpPr>
        <p:spPr>
          <a:xfrm>
            <a:off x="428760" y="3933720"/>
            <a:ext cx="8257320" cy="549360"/>
          </a:xfrm>
          <a:prstGeom prst="rect">
            <a:avLst/>
          </a:prstGeom>
          <a:noFill/>
          <a:ln w="64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ru-RU" sz="1800" b="1" strike="noStrike" spc="-1">
                <a:solidFill>
                  <a:srgbClr val="008000"/>
                </a:solidFill>
                <a:latin typeface="Raleway"/>
                <a:ea typeface="DejaVu Sans"/>
              </a:rPr>
              <a:t>КАЧЕСТВЕННАЯ ВОДА – ОСНОВА ОЧИЩЕНИЯ</a:t>
            </a:r>
            <a:r>
              <a:t/>
            </a:r>
            <a:br/>
            <a:r>
              <a:rPr lang="ru-RU" sz="1200" b="1" strike="noStrike" spc="-1">
                <a:solidFill>
                  <a:srgbClr val="F4A32C"/>
                </a:solidFill>
                <a:latin typeface="Raleway"/>
                <a:ea typeface="DejaVu Sans"/>
              </a:rPr>
              <a:t>МИНЕРАЛЬНАЯ КОМПОЗИЦИЯ КОРАЛ-МАЙН ОБЕСПЕЧИТ ВАС НА ВЕСЬ ПЕРИОД  </a:t>
            </a:r>
            <a:r>
              <a:t/>
            </a:r>
            <a:br/>
            <a:r>
              <a:rPr lang="ru-RU" sz="1200" b="1" strike="noStrike" spc="-1">
                <a:solidFill>
                  <a:srgbClr val="F4A32C"/>
                </a:solidFill>
                <a:latin typeface="Raleway"/>
                <a:ea typeface="DejaVu Sans"/>
              </a:rPr>
              <a:t>ПРОХОЖДЕНИЯ ПРОГРАММЫ</a:t>
            </a:r>
            <a:endParaRPr lang="ru-RU" sz="1200" b="0" strike="noStrike" spc="-1">
              <a:latin typeface="Arial"/>
            </a:endParaRPr>
          </a:p>
        </p:txBody>
      </p:sp>
      <p:pic>
        <p:nvPicPr>
          <p:cNvPr id="276" name="Рисунок 1"/>
          <p:cNvPicPr/>
          <p:nvPr/>
        </p:nvPicPr>
        <p:blipFill>
          <a:blip r:embed="rId4"/>
          <a:srcRect b="9655"/>
          <a:stretch/>
        </p:blipFill>
        <p:spPr>
          <a:xfrm>
            <a:off x="4671360" y="660960"/>
            <a:ext cx="3471840" cy="3136320"/>
          </a:xfrm>
          <a:prstGeom prst="rect">
            <a:avLst/>
          </a:prstGeom>
          <a:ln>
            <a:noFill/>
          </a:ln>
        </p:spPr>
      </p:pic>
      <p:sp>
        <p:nvSpPr>
          <p:cNvPr id="277" name="CustomShape 4"/>
          <p:cNvSpPr/>
          <p:nvPr/>
        </p:nvSpPr>
        <p:spPr>
          <a:xfrm>
            <a:off x="4114800" y="2011680"/>
            <a:ext cx="1253160" cy="600120"/>
          </a:xfrm>
          <a:prstGeom prst="rightArrow">
            <a:avLst>
              <a:gd name="adj1" fmla="val 50000"/>
              <a:gd name="adj2" fmla="val 50000"/>
            </a:avLst>
          </a:prstGeom>
          <a:solidFill>
            <a:schemeClr val="accent3"/>
          </a:solidFill>
          <a:ln>
            <a:solidFill>
              <a:srgbClr val="0A6CC5"/>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278" name="Рисунок 277"/>
          <p:cNvPicPr/>
          <p:nvPr/>
        </p:nvPicPr>
        <p:blipFill>
          <a:blip r:embed="rId5"/>
          <a:stretch/>
        </p:blipFill>
        <p:spPr>
          <a:xfrm>
            <a:off x="840600" y="720000"/>
            <a:ext cx="3311640" cy="3311640"/>
          </a:xfrm>
          <a:prstGeom prst="rect">
            <a:avLst/>
          </a:prstGeom>
          <a:ln>
            <a:noFill/>
          </a:ln>
        </p:spPr>
      </p:pic>
      <p:sp>
        <p:nvSpPr>
          <p:cNvPr id="279" name="CustomShape 5"/>
          <p:cNvSpPr/>
          <p:nvPr/>
        </p:nvSpPr>
        <p:spPr>
          <a:xfrm>
            <a:off x="3168000" y="1008000"/>
            <a:ext cx="443160" cy="431640"/>
          </a:xfrm>
          <a:prstGeom prst="ellipse">
            <a:avLst/>
          </a:prstGeom>
          <a:solidFill>
            <a:srgbClr val="FFFFFF"/>
          </a:solidFill>
          <a:ln w="18000">
            <a:solidFill>
              <a:srgbClr val="18A303"/>
            </a:solidFill>
            <a:round/>
          </a:ln>
        </p:spPr>
        <p:style>
          <a:lnRef idx="0">
            <a:scrgbClr r="0" g="0" b="0"/>
          </a:lnRef>
          <a:fillRef idx="0">
            <a:scrgbClr r="0" g="0" b="0"/>
          </a:fillRef>
          <a:effectRef idx="0">
            <a:scrgbClr r="0" g="0" b="0"/>
          </a:effectRef>
          <a:fontRef idx="minor"/>
        </p:style>
        <p:txBody>
          <a:bodyPr wrap="none" lIns="99000" tIns="54000" rIns="99000" bIns="54000" anchor="ctr"/>
          <a:lstStyle/>
          <a:p>
            <a:pPr algn="ctr">
              <a:lnSpc>
                <a:spcPct val="100000"/>
              </a:lnSpc>
            </a:pPr>
            <a:r>
              <a:rPr lang="ru-RU" sz="1600" b="0" strike="noStrike" spc="-1">
                <a:solidFill>
                  <a:srgbClr val="18A303"/>
                </a:solidFill>
                <a:latin typeface="Arial"/>
                <a:ea typeface="DejaVu Sans"/>
              </a:rPr>
              <a:t>х3</a:t>
            </a:r>
            <a:endParaRPr lang="ru-RU" sz="1600" b="0" strike="noStrike" spc="-1">
              <a:latin typeface="Arial"/>
            </a:endParaRPr>
          </a:p>
        </p:txBody>
      </p:sp>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Line 1"/>
          <p:cNvSpPr/>
          <p:nvPr/>
        </p:nvSpPr>
        <p:spPr>
          <a:xfrm>
            <a:off x="560160" y="-655560"/>
            <a:ext cx="360" cy="360"/>
          </a:xfrm>
          <a:prstGeom prst="line">
            <a:avLst/>
          </a:prstGeom>
          <a:ln>
            <a:noFill/>
          </a:ln>
        </p:spPr>
        <p:style>
          <a:lnRef idx="0">
            <a:scrgbClr r="0" g="0" b="0"/>
          </a:lnRef>
          <a:fillRef idx="0">
            <a:scrgbClr r="0" g="0" b="0"/>
          </a:fillRef>
          <a:effectRef idx="0">
            <a:scrgbClr r="0" g="0" b="0"/>
          </a:effectRef>
          <a:fontRef idx="minor"/>
        </p:style>
      </p:sp>
      <p:sp>
        <p:nvSpPr>
          <p:cNvPr id="281" name="Line 2"/>
          <p:cNvSpPr/>
          <p:nvPr/>
        </p:nvSpPr>
        <p:spPr>
          <a:xfrm>
            <a:off x="560160" y="-655560"/>
            <a:ext cx="360" cy="360"/>
          </a:xfrm>
          <a:prstGeom prst="line">
            <a:avLst/>
          </a:prstGeom>
          <a:ln>
            <a:noFill/>
          </a:ln>
        </p:spPr>
        <p:style>
          <a:lnRef idx="0">
            <a:scrgbClr r="0" g="0" b="0"/>
          </a:lnRef>
          <a:fillRef idx="0">
            <a:scrgbClr r="0" g="0" b="0"/>
          </a:fillRef>
          <a:effectRef idx="0">
            <a:scrgbClr r="0" g="0" b="0"/>
          </a:effectRef>
          <a:fontRef idx="minor"/>
        </p:style>
      </p:sp>
      <p:sp>
        <p:nvSpPr>
          <p:cNvPr id="282" name="CustomShape 3"/>
          <p:cNvSpPr/>
          <p:nvPr/>
        </p:nvSpPr>
        <p:spPr>
          <a:xfrm>
            <a:off x="428760" y="3862800"/>
            <a:ext cx="8257320" cy="587880"/>
          </a:xfrm>
          <a:prstGeom prst="rect">
            <a:avLst/>
          </a:prstGeom>
          <a:noFill/>
          <a:ln w="64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ru-RU" sz="1400" b="1" strike="noStrike" spc="-1">
                <a:solidFill>
                  <a:srgbClr val="008000"/>
                </a:solidFill>
                <a:latin typeface="Raleway"/>
                <a:ea typeface="DejaVu Sans"/>
              </a:rPr>
              <a:t>ПРОГРАММА «ЗДОРОВЫЙ КИШЕЧНИК»  ВКЛЮЧАЕТ 17 ПРОДУКТОВ CORAL CLUB.</a:t>
            </a:r>
            <a:endParaRPr lang="ru-RU" sz="1400" b="0" strike="noStrike" spc="-1">
              <a:latin typeface="Arial"/>
            </a:endParaRPr>
          </a:p>
          <a:p>
            <a:pPr algn="ctr">
              <a:lnSpc>
                <a:spcPct val="100000"/>
              </a:lnSpc>
            </a:pPr>
            <a:r>
              <a:rPr lang="ru-RU" sz="1400" b="1" strike="noStrike" spc="-1">
                <a:solidFill>
                  <a:srgbClr val="008000"/>
                </a:solidFill>
                <a:latin typeface="Raleway"/>
                <a:ea typeface="DejaVu Sans"/>
              </a:rPr>
              <a:t> 220 КАПСУЛ, 40 ТАБЛЕТОК, 30 САШЕ.</a:t>
            </a:r>
            <a:endParaRPr lang="ru-RU" sz="1400" b="0" strike="noStrike" spc="-1">
              <a:latin typeface="Arial"/>
            </a:endParaRPr>
          </a:p>
          <a:p>
            <a:pPr algn="ctr">
              <a:lnSpc>
                <a:spcPct val="100000"/>
              </a:lnSpc>
            </a:pPr>
            <a:r>
              <a:t/>
            </a:r>
            <a:br/>
            <a:endParaRPr lang="ru-RU" sz="1400" b="0" strike="noStrike" spc="-1">
              <a:latin typeface="Arial"/>
            </a:endParaRPr>
          </a:p>
        </p:txBody>
      </p:sp>
      <p:pic>
        <p:nvPicPr>
          <p:cNvPr id="283" name="Изображение 22"/>
          <p:cNvPicPr/>
          <p:nvPr/>
        </p:nvPicPr>
        <p:blipFill>
          <a:blip r:embed="rId3"/>
          <a:stretch/>
        </p:blipFill>
        <p:spPr>
          <a:xfrm>
            <a:off x="8143920" y="352440"/>
            <a:ext cx="465840" cy="307800"/>
          </a:xfrm>
          <a:prstGeom prst="rect">
            <a:avLst/>
          </a:prstGeom>
          <a:ln>
            <a:noFill/>
          </a:ln>
        </p:spPr>
      </p:pic>
      <p:pic>
        <p:nvPicPr>
          <p:cNvPr id="284" name="Рисунок 283"/>
          <p:cNvPicPr/>
          <p:nvPr/>
        </p:nvPicPr>
        <p:blipFill>
          <a:blip r:embed="rId4"/>
          <a:stretch/>
        </p:blipFill>
        <p:spPr>
          <a:xfrm>
            <a:off x="360000" y="611640"/>
            <a:ext cx="961200" cy="1167480"/>
          </a:xfrm>
          <a:prstGeom prst="rect">
            <a:avLst/>
          </a:prstGeom>
          <a:ln>
            <a:noFill/>
          </a:ln>
        </p:spPr>
      </p:pic>
      <p:pic>
        <p:nvPicPr>
          <p:cNvPr id="285" name="Рисунок 284"/>
          <p:cNvPicPr/>
          <p:nvPr/>
        </p:nvPicPr>
        <p:blipFill>
          <a:blip r:embed="rId5"/>
          <a:stretch/>
        </p:blipFill>
        <p:spPr>
          <a:xfrm>
            <a:off x="6157440" y="1722240"/>
            <a:ext cx="682200" cy="1589400"/>
          </a:xfrm>
          <a:prstGeom prst="rect">
            <a:avLst/>
          </a:prstGeom>
          <a:ln>
            <a:noFill/>
          </a:ln>
        </p:spPr>
      </p:pic>
      <p:pic>
        <p:nvPicPr>
          <p:cNvPr id="286" name="Рисунок 285"/>
          <p:cNvPicPr/>
          <p:nvPr/>
        </p:nvPicPr>
        <p:blipFill>
          <a:blip r:embed="rId6"/>
          <a:stretch/>
        </p:blipFill>
        <p:spPr>
          <a:xfrm>
            <a:off x="1368000" y="648000"/>
            <a:ext cx="823680" cy="1079640"/>
          </a:xfrm>
          <a:prstGeom prst="rect">
            <a:avLst/>
          </a:prstGeom>
          <a:ln>
            <a:noFill/>
          </a:ln>
        </p:spPr>
      </p:pic>
      <p:pic>
        <p:nvPicPr>
          <p:cNvPr id="287" name="Рисунок 286"/>
          <p:cNvPicPr/>
          <p:nvPr/>
        </p:nvPicPr>
        <p:blipFill>
          <a:blip r:embed="rId7"/>
          <a:stretch/>
        </p:blipFill>
        <p:spPr>
          <a:xfrm>
            <a:off x="2286720" y="599400"/>
            <a:ext cx="910800" cy="1200240"/>
          </a:xfrm>
          <a:prstGeom prst="rect">
            <a:avLst/>
          </a:prstGeom>
          <a:ln>
            <a:noFill/>
          </a:ln>
        </p:spPr>
      </p:pic>
      <p:pic>
        <p:nvPicPr>
          <p:cNvPr id="288" name="Рисунок 287"/>
          <p:cNvPicPr/>
          <p:nvPr/>
        </p:nvPicPr>
        <p:blipFill>
          <a:blip r:embed="rId8"/>
          <a:stretch/>
        </p:blipFill>
        <p:spPr>
          <a:xfrm>
            <a:off x="3288960" y="599400"/>
            <a:ext cx="863640" cy="1128240"/>
          </a:xfrm>
          <a:prstGeom prst="rect">
            <a:avLst/>
          </a:prstGeom>
          <a:ln>
            <a:noFill/>
          </a:ln>
        </p:spPr>
      </p:pic>
      <p:pic>
        <p:nvPicPr>
          <p:cNvPr id="289" name="Рисунок 288"/>
          <p:cNvPicPr/>
          <p:nvPr/>
        </p:nvPicPr>
        <p:blipFill>
          <a:blip r:embed="rId9"/>
          <a:stretch/>
        </p:blipFill>
        <p:spPr>
          <a:xfrm>
            <a:off x="4166280" y="648000"/>
            <a:ext cx="909360" cy="1151640"/>
          </a:xfrm>
          <a:prstGeom prst="rect">
            <a:avLst/>
          </a:prstGeom>
          <a:ln>
            <a:noFill/>
          </a:ln>
        </p:spPr>
      </p:pic>
      <p:pic>
        <p:nvPicPr>
          <p:cNvPr id="290" name="Рисунок 289"/>
          <p:cNvPicPr/>
          <p:nvPr/>
        </p:nvPicPr>
        <p:blipFill>
          <a:blip r:embed="rId10"/>
          <a:stretch/>
        </p:blipFill>
        <p:spPr>
          <a:xfrm>
            <a:off x="6070680" y="650520"/>
            <a:ext cx="876960" cy="1149120"/>
          </a:xfrm>
          <a:prstGeom prst="rect">
            <a:avLst/>
          </a:prstGeom>
          <a:ln>
            <a:noFill/>
          </a:ln>
        </p:spPr>
      </p:pic>
      <p:pic>
        <p:nvPicPr>
          <p:cNvPr id="291" name="Рисунок 290"/>
          <p:cNvPicPr/>
          <p:nvPr/>
        </p:nvPicPr>
        <p:blipFill>
          <a:blip r:embed="rId11"/>
          <a:stretch/>
        </p:blipFill>
        <p:spPr>
          <a:xfrm>
            <a:off x="7076880" y="617040"/>
            <a:ext cx="842760" cy="1110600"/>
          </a:xfrm>
          <a:prstGeom prst="rect">
            <a:avLst/>
          </a:prstGeom>
          <a:ln>
            <a:noFill/>
          </a:ln>
        </p:spPr>
      </p:pic>
      <p:pic>
        <p:nvPicPr>
          <p:cNvPr id="292" name="Рисунок 291"/>
          <p:cNvPicPr/>
          <p:nvPr/>
        </p:nvPicPr>
        <p:blipFill>
          <a:blip r:embed="rId12"/>
          <a:stretch/>
        </p:blipFill>
        <p:spPr>
          <a:xfrm>
            <a:off x="358200" y="1872000"/>
            <a:ext cx="937440" cy="1223640"/>
          </a:xfrm>
          <a:prstGeom prst="rect">
            <a:avLst/>
          </a:prstGeom>
          <a:ln>
            <a:noFill/>
          </a:ln>
        </p:spPr>
      </p:pic>
      <p:pic>
        <p:nvPicPr>
          <p:cNvPr id="293" name="Рисунок 292"/>
          <p:cNvPicPr/>
          <p:nvPr/>
        </p:nvPicPr>
        <p:blipFill>
          <a:blip r:embed="rId13"/>
          <a:stretch/>
        </p:blipFill>
        <p:spPr>
          <a:xfrm>
            <a:off x="1296000" y="1872000"/>
            <a:ext cx="937080" cy="1223640"/>
          </a:xfrm>
          <a:prstGeom prst="rect">
            <a:avLst/>
          </a:prstGeom>
          <a:ln>
            <a:noFill/>
          </a:ln>
        </p:spPr>
      </p:pic>
      <p:pic>
        <p:nvPicPr>
          <p:cNvPr id="294" name="Рисунок 293"/>
          <p:cNvPicPr/>
          <p:nvPr/>
        </p:nvPicPr>
        <p:blipFill>
          <a:blip r:embed="rId14"/>
          <a:stretch/>
        </p:blipFill>
        <p:spPr>
          <a:xfrm>
            <a:off x="2304000" y="1881720"/>
            <a:ext cx="899640" cy="1176840"/>
          </a:xfrm>
          <a:prstGeom prst="rect">
            <a:avLst/>
          </a:prstGeom>
          <a:ln>
            <a:noFill/>
          </a:ln>
        </p:spPr>
      </p:pic>
      <p:pic>
        <p:nvPicPr>
          <p:cNvPr id="295" name="Рисунок 294"/>
          <p:cNvPicPr/>
          <p:nvPr/>
        </p:nvPicPr>
        <p:blipFill>
          <a:blip r:embed="rId15"/>
          <a:stretch/>
        </p:blipFill>
        <p:spPr>
          <a:xfrm>
            <a:off x="5103360" y="650520"/>
            <a:ext cx="936720" cy="1149120"/>
          </a:xfrm>
          <a:prstGeom prst="rect">
            <a:avLst/>
          </a:prstGeom>
          <a:ln>
            <a:noFill/>
          </a:ln>
        </p:spPr>
      </p:pic>
      <p:pic>
        <p:nvPicPr>
          <p:cNvPr id="296" name="Рисунок 295"/>
          <p:cNvPicPr/>
          <p:nvPr/>
        </p:nvPicPr>
        <p:blipFill>
          <a:blip r:embed="rId16"/>
          <a:stretch/>
        </p:blipFill>
        <p:spPr>
          <a:xfrm>
            <a:off x="3234240" y="1897200"/>
            <a:ext cx="905400" cy="1198440"/>
          </a:xfrm>
          <a:prstGeom prst="rect">
            <a:avLst/>
          </a:prstGeom>
          <a:ln>
            <a:noFill/>
          </a:ln>
        </p:spPr>
      </p:pic>
      <p:pic>
        <p:nvPicPr>
          <p:cNvPr id="297" name="Рисунок 296"/>
          <p:cNvPicPr/>
          <p:nvPr/>
        </p:nvPicPr>
        <p:blipFill>
          <a:blip r:embed="rId17"/>
          <a:stretch/>
        </p:blipFill>
        <p:spPr>
          <a:xfrm>
            <a:off x="4212000" y="1872000"/>
            <a:ext cx="935640" cy="1219320"/>
          </a:xfrm>
          <a:prstGeom prst="rect">
            <a:avLst/>
          </a:prstGeom>
          <a:ln>
            <a:noFill/>
          </a:ln>
        </p:spPr>
      </p:pic>
      <p:pic>
        <p:nvPicPr>
          <p:cNvPr id="298" name="Рисунок 297"/>
          <p:cNvPicPr/>
          <p:nvPr/>
        </p:nvPicPr>
        <p:blipFill>
          <a:blip r:embed="rId18"/>
          <a:stretch/>
        </p:blipFill>
        <p:spPr>
          <a:xfrm>
            <a:off x="7992000" y="617040"/>
            <a:ext cx="863640" cy="1149120"/>
          </a:xfrm>
          <a:prstGeom prst="rect">
            <a:avLst/>
          </a:prstGeom>
          <a:ln>
            <a:noFill/>
          </a:ln>
        </p:spPr>
      </p:pic>
      <p:pic>
        <p:nvPicPr>
          <p:cNvPr id="299" name="Рисунок 298"/>
          <p:cNvPicPr/>
          <p:nvPr/>
        </p:nvPicPr>
        <p:blipFill>
          <a:blip r:embed="rId19"/>
          <a:stretch/>
        </p:blipFill>
        <p:spPr>
          <a:xfrm>
            <a:off x="5314680" y="1769040"/>
            <a:ext cx="660960" cy="1542600"/>
          </a:xfrm>
          <a:prstGeom prst="rect">
            <a:avLst/>
          </a:prstGeom>
          <a:ln>
            <a:noFill/>
          </a:ln>
        </p:spPr>
      </p:pic>
      <p:pic>
        <p:nvPicPr>
          <p:cNvPr id="300" name="Рисунок 299"/>
          <p:cNvPicPr/>
          <p:nvPr/>
        </p:nvPicPr>
        <p:blipFill>
          <a:blip r:embed="rId20"/>
          <a:stretch/>
        </p:blipFill>
        <p:spPr>
          <a:xfrm>
            <a:off x="6830640" y="1766520"/>
            <a:ext cx="1953000" cy="1953000"/>
          </a:xfrm>
          <a:prstGeom prst="rect">
            <a:avLst/>
          </a:prstGeom>
          <a:ln>
            <a:noFill/>
          </a:ln>
        </p:spPr>
      </p:pic>
      <p:sp>
        <p:nvSpPr>
          <p:cNvPr id="301" name="CustomShape 4"/>
          <p:cNvSpPr/>
          <p:nvPr/>
        </p:nvSpPr>
        <p:spPr>
          <a:xfrm>
            <a:off x="1944000" y="792000"/>
            <a:ext cx="359640" cy="359640"/>
          </a:xfrm>
          <a:prstGeom prst="ellipse">
            <a:avLst/>
          </a:prstGeom>
          <a:solidFill>
            <a:srgbClr val="FFFFFF"/>
          </a:solidFill>
          <a:ln w="18000">
            <a:solidFill>
              <a:srgbClr val="18A303"/>
            </a:solidFill>
            <a:round/>
          </a:ln>
        </p:spPr>
        <p:style>
          <a:lnRef idx="0">
            <a:scrgbClr r="0" g="0" b="0"/>
          </a:lnRef>
          <a:fillRef idx="0">
            <a:scrgbClr r="0" g="0" b="0"/>
          </a:fillRef>
          <a:effectRef idx="0">
            <a:scrgbClr r="0" g="0" b="0"/>
          </a:effectRef>
          <a:fontRef idx="minor"/>
        </p:style>
        <p:txBody>
          <a:bodyPr wrap="none" lIns="99000" tIns="54000" rIns="99000" bIns="54000" anchor="ctr"/>
          <a:lstStyle/>
          <a:p>
            <a:pPr algn="ctr">
              <a:lnSpc>
                <a:spcPct val="100000"/>
              </a:lnSpc>
            </a:pPr>
            <a:r>
              <a:rPr lang="ru-RU" sz="1600" b="0" strike="noStrike" spc="-1">
                <a:solidFill>
                  <a:srgbClr val="18A303"/>
                </a:solidFill>
                <a:latin typeface="Arial"/>
                <a:ea typeface="DejaVu Sans"/>
              </a:rPr>
              <a:t>х2</a:t>
            </a:r>
            <a:endParaRPr lang="ru-RU" sz="1600" b="0" strike="noStrike" spc="-1">
              <a:latin typeface="Arial"/>
            </a:endParaRPr>
          </a:p>
        </p:txBody>
      </p:sp>
      <p:sp>
        <p:nvSpPr>
          <p:cNvPr id="302" name="CustomShape 5"/>
          <p:cNvSpPr/>
          <p:nvPr/>
        </p:nvSpPr>
        <p:spPr>
          <a:xfrm>
            <a:off x="3852360" y="2124360"/>
            <a:ext cx="359640" cy="359640"/>
          </a:xfrm>
          <a:prstGeom prst="ellipse">
            <a:avLst/>
          </a:prstGeom>
          <a:solidFill>
            <a:srgbClr val="FFFFFF"/>
          </a:solidFill>
          <a:ln w="18000">
            <a:solidFill>
              <a:srgbClr val="18A303"/>
            </a:solidFill>
            <a:round/>
          </a:ln>
        </p:spPr>
        <p:style>
          <a:lnRef idx="0">
            <a:scrgbClr r="0" g="0" b="0"/>
          </a:lnRef>
          <a:fillRef idx="0">
            <a:scrgbClr r="0" g="0" b="0"/>
          </a:fillRef>
          <a:effectRef idx="0">
            <a:scrgbClr r="0" g="0" b="0"/>
          </a:effectRef>
          <a:fontRef idx="minor"/>
        </p:style>
        <p:txBody>
          <a:bodyPr wrap="none" lIns="99000" tIns="54000" rIns="99000" bIns="54000" anchor="ctr"/>
          <a:lstStyle/>
          <a:p>
            <a:pPr algn="ctr">
              <a:lnSpc>
                <a:spcPct val="100000"/>
              </a:lnSpc>
            </a:pPr>
            <a:r>
              <a:rPr lang="ru-RU" sz="1600" b="0" strike="noStrike" spc="-1">
                <a:solidFill>
                  <a:srgbClr val="18A303"/>
                </a:solidFill>
                <a:latin typeface="Arial"/>
                <a:ea typeface="DejaVu Sans"/>
              </a:rPr>
              <a:t>х2</a:t>
            </a:r>
            <a:endParaRPr lang="ru-RU" sz="1600" b="0" strike="noStrike" spc="-1">
              <a:latin typeface="Arial"/>
            </a:endParaRPr>
          </a:p>
        </p:txBody>
      </p:sp>
      <p:sp>
        <p:nvSpPr>
          <p:cNvPr id="303" name="CustomShape 6"/>
          <p:cNvSpPr/>
          <p:nvPr/>
        </p:nvSpPr>
        <p:spPr>
          <a:xfrm>
            <a:off x="4824360" y="828360"/>
            <a:ext cx="359640" cy="359640"/>
          </a:xfrm>
          <a:prstGeom prst="ellipse">
            <a:avLst/>
          </a:prstGeom>
          <a:solidFill>
            <a:srgbClr val="FFFFFF"/>
          </a:solidFill>
          <a:ln w="18000">
            <a:solidFill>
              <a:srgbClr val="18A303"/>
            </a:solidFill>
            <a:round/>
          </a:ln>
        </p:spPr>
        <p:style>
          <a:lnRef idx="0">
            <a:scrgbClr r="0" g="0" b="0"/>
          </a:lnRef>
          <a:fillRef idx="0">
            <a:scrgbClr r="0" g="0" b="0"/>
          </a:fillRef>
          <a:effectRef idx="0">
            <a:scrgbClr r="0" g="0" b="0"/>
          </a:effectRef>
          <a:fontRef idx="minor"/>
        </p:style>
        <p:txBody>
          <a:bodyPr wrap="none" lIns="99000" tIns="54000" rIns="99000" bIns="54000" anchor="ctr"/>
          <a:lstStyle/>
          <a:p>
            <a:pPr algn="ctr">
              <a:lnSpc>
                <a:spcPct val="100000"/>
              </a:lnSpc>
            </a:pPr>
            <a:r>
              <a:rPr lang="ru-RU" sz="1600" b="0" strike="noStrike" spc="-1">
                <a:solidFill>
                  <a:srgbClr val="18A303"/>
                </a:solidFill>
                <a:latin typeface="Arial"/>
                <a:ea typeface="DejaVu Sans"/>
              </a:rPr>
              <a:t>х2</a:t>
            </a:r>
            <a:endParaRPr lang="ru-RU" sz="1600" b="0" strike="noStrike" spc="-1">
              <a:latin typeface="Arial"/>
            </a:endParaRPr>
          </a:p>
        </p:txBody>
      </p:sp>
      <p:sp>
        <p:nvSpPr>
          <p:cNvPr id="304" name="CustomShape 7"/>
          <p:cNvSpPr/>
          <p:nvPr/>
        </p:nvSpPr>
        <p:spPr>
          <a:xfrm>
            <a:off x="6696720" y="828720"/>
            <a:ext cx="359640" cy="359640"/>
          </a:xfrm>
          <a:prstGeom prst="ellipse">
            <a:avLst/>
          </a:prstGeom>
          <a:solidFill>
            <a:srgbClr val="FFFFFF"/>
          </a:solidFill>
          <a:ln w="18000">
            <a:solidFill>
              <a:srgbClr val="18A303"/>
            </a:solidFill>
            <a:round/>
          </a:ln>
        </p:spPr>
        <p:style>
          <a:lnRef idx="0">
            <a:scrgbClr r="0" g="0" b="0"/>
          </a:lnRef>
          <a:fillRef idx="0">
            <a:scrgbClr r="0" g="0" b="0"/>
          </a:fillRef>
          <a:effectRef idx="0">
            <a:scrgbClr r="0" g="0" b="0"/>
          </a:effectRef>
          <a:fontRef idx="minor"/>
        </p:style>
        <p:txBody>
          <a:bodyPr wrap="none" lIns="99000" tIns="54000" rIns="99000" bIns="54000" anchor="ctr"/>
          <a:lstStyle/>
          <a:p>
            <a:pPr algn="ctr">
              <a:lnSpc>
                <a:spcPct val="100000"/>
              </a:lnSpc>
            </a:pPr>
            <a:r>
              <a:rPr lang="ru-RU" sz="1600" b="0" strike="noStrike" spc="-1">
                <a:solidFill>
                  <a:srgbClr val="18A303"/>
                </a:solidFill>
                <a:latin typeface="Arial"/>
                <a:ea typeface="DejaVu Sans"/>
              </a:rPr>
              <a:t>х2</a:t>
            </a:r>
            <a:endParaRPr lang="ru-RU" sz="1600" b="0" strike="noStrike" spc="-1">
              <a:latin typeface="Arial"/>
            </a:endParaRPr>
          </a:p>
        </p:txBody>
      </p:sp>
      <p:sp>
        <p:nvSpPr>
          <p:cNvPr id="305" name="CustomShape 8"/>
          <p:cNvSpPr/>
          <p:nvPr/>
        </p:nvSpPr>
        <p:spPr>
          <a:xfrm>
            <a:off x="8173080" y="1945080"/>
            <a:ext cx="359640" cy="359640"/>
          </a:xfrm>
          <a:prstGeom prst="ellipse">
            <a:avLst/>
          </a:prstGeom>
          <a:solidFill>
            <a:srgbClr val="FFFFFF"/>
          </a:solidFill>
          <a:ln w="18000">
            <a:solidFill>
              <a:srgbClr val="18A303"/>
            </a:solidFill>
            <a:round/>
          </a:ln>
        </p:spPr>
        <p:style>
          <a:lnRef idx="0">
            <a:scrgbClr r="0" g="0" b="0"/>
          </a:lnRef>
          <a:fillRef idx="0">
            <a:scrgbClr r="0" g="0" b="0"/>
          </a:fillRef>
          <a:effectRef idx="0">
            <a:scrgbClr r="0" g="0" b="0"/>
          </a:effectRef>
          <a:fontRef idx="minor"/>
        </p:style>
        <p:txBody>
          <a:bodyPr wrap="none" lIns="99000" tIns="54000" rIns="99000" bIns="54000" anchor="ctr"/>
          <a:lstStyle/>
          <a:p>
            <a:pPr algn="ctr">
              <a:lnSpc>
                <a:spcPct val="100000"/>
              </a:lnSpc>
            </a:pPr>
            <a:r>
              <a:rPr lang="ru-RU" sz="1600" b="0" strike="noStrike" spc="-1">
                <a:solidFill>
                  <a:srgbClr val="18A303"/>
                </a:solidFill>
                <a:latin typeface="Arial"/>
                <a:ea typeface="DejaVu Sans"/>
              </a:rPr>
              <a:t>х3</a:t>
            </a:r>
            <a:endParaRPr lang="ru-RU" sz="1600" b="0" strike="noStrike" spc="-1">
              <a:latin typeface="Arial"/>
            </a:endParaRPr>
          </a:p>
        </p:txBody>
      </p:sp>
      <p:sp>
        <p:nvSpPr>
          <p:cNvPr id="306" name="CustomShape 9"/>
          <p:cNvSpPr/>
          <p:nvPr/>
        </p:nvSpPr>
        <p:spPr>
          <a:xfrm>
            <a:off x="2952360" y="828360"/>
            <a:ext cx="359640" cy="359640"/>
          </a:xfrm>
          <a:prstGeom prst="ellipse">
            <a:avLst/>
          </a:prstGeom>
          <a:solidFill>
            <a:srgbClr val="FFFFFF"/>
          </a:solidFill>
          <a:ln w="18000">
            <a:solidFill>
              <a:srgbClr val="18A303"/>
            </a:solidFill>
            <a:round/>
          </a:ln>
        </p:spPr>
        <p:style>
          <a:lnRef idx="0">
            <a:scrgbClr r="0" g="0" b="0"/>
          </a:lnRef>
          <a:fillRef idx="0">
            <a:scrgbClr r="0" g="0" b="0"/>
          </a:fillRef>
          <a:effectRef idx="0">
            <a:scrgbClr r="0" g="0" b="0"/>
          </a:effectRef>
          <a:fontRef idx="minor"/>
        </p:style>
        <p:txBody>
          <a:bodyPr wrap="none" lIns="99000" tIns="54000" rIns="99000" bIns="54000" anchor="ctr"/>
          <a:lstStyle/>
          <a:p>
            <a:pPr algn="ctr">
              <a:lnSpc>
                <a:spcPct val="100000"/>
              </a:lnSpc>
            </a:pPr>
            <a:r>
              <a:rPr lang="ru-RU" sz="1600" b="0" strike="noStrike" spc="-1">
                <a:solidFill>
                  <a:srgbClr val="18A303"/>
                </a:solidFill>
                <a:latin typeface="Arial"/>
                <a:ea typeface="DejaVu Sans"/>
              </a:rPr>
              <a:t>х2</a:t>
            </a:r>
            <a:endParaRPr lang="ru-RU" sz="1600" b="0" strike="noStrike" spc="-1">
              <a:latin typeface="Arial"/>
            </a:endParaRPr>
          </a:p>
        </p:txBody>
      </p:sp>
      <p:sp>
        <p:nvSpPr>
          <p:cNvPr id="307" name="CustomShape 10"/>
          <p:cNvSpPr/>
          <p:nvPr/>
        </p:nvSpPr>
        <p:spPr>
          <a:xfrm>
            <a:off x="6588720" y="2124720"/>
            <a:ext cx="359640" cy="359640"/>
          </a:xfrm>
          <a:prstGeom prst="ellipse">
            <a:avLst/>
          </a:prstGeom>
          <a:solidFill>
            <a:srgbClr val="FFFFFF"/>
          </a:solidFill>
          <a:ln w="18000">
            <a:solidFill>
              <a:srgbClr val="18A303"/>
            </a:solidFill>
            <a:round/>
          </a:ln>
        </p:spPr>
        <p:style>
          <a:lnRef idx="0">
            <a:scrgbClr r="0" g="0" b="0"/>
          </a:lnRef>
          <a:fillRef idx="0">
            <a:scrgbClr r="0" g="0" b="0"/>
          </a:fillRef>
          <a:effectRef idx="0">
            <a:scrgbClr r="0" g="0" b="0"/>
          </a:effectRef>
          <a:fontRef idx="minor"/>
        </p:style>
        <p:txBody>
          <a:bodyPr wrap="none" lIns="99000" tIns="54000" rIns="99000" bIns="54000" anchor="ctr"/>
          <a:lstStyle/>
          <a:p>
            <a:pPr algn="ctr">
              <a:lnSpc>
                <a:spcPct val="100000"/>
              </a:lnSpc>
            </a:pPr>
            <a:r>
              <a:rPr lang="ru-RU" sz="1600" b="0" strike="noStrike" spc="-1">
                <a:solidFill>
                  <a:srgbClr val="18A303"/>
                </a:solidFill>
                <a:latin typeface="Arial"/>
                <a:ea typeface="DejaVu Sans"/>
              </a:rPr>
              <a:t>х2</a:t>
            </a:r>
            <a:endParaRPr lang="ru-RU" sz="1600" b="0" strike="noStrike" spc="-1">
              <a:latin typeface="Arial"/>
            </a:endParaRPr>
          </a:p>
        </p:txBody>
      </p:sp>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Line 1"/>
          <p:cNvSpPr/>
          <p:nvPr/>
        </p:nvSpPr>
        <p:spPr>
          <a:xfrm>
            <a:off x="560160" y="-655560"/>
            <a:ext cx="360" cy="360"/>
          </a:xfrm>
          <a:prstGeom prst="line">
            <a:avLst/>
          </a:prstGeom>
          <a:ln>
            <a:noFill/>
          </a:ln>
        </p:spPr>
        <p:style>
          <a:lnRef idx="0">
            <a:scrgbClr r="0" g="0" b="0"/>
          </a:lnRef>
          <a:fillRef idx="0">
            <a:scrgbClr r="0" g="0" b="0"/>
          </a:fillRef>
          <a:effectRef idx="0">
            <a:scrgbClr r="0" g="0" b="0"/>
          </a:effectRef>
          <a:fontRef idx="minor"/>
        </p:style>
      </p:sp>
      <p:sp>
        <p:nvSpPr>
          <p:cNvPr id="309" name="Line 2"/>
          <p:cNvSpPr/>
          <p:nvPr/>
        </p:nvSpPr>
        <p:spPr>
          <a:xfrm>
            <a:off x="560160" y="-655560"/>
            <a:ext cx="360" cy="360"/>
          </a:xfrm>
          <a:prstGeom prst="line">
            <a:avLst/>
          </a:prstGeom>
          <a:ln>
            <a:noFill/>
          </a:ln>
        </p:spPr>
        <p:style>
          <a:lnRef idx="0">
            <a:scrgbClr r="0" g="0" b="0"/>
          </a:lnRef>
          <a:fillRef idx="0">
            <a:scrgbClr r="0" g="0" b="0"/>
          </a:fillRef>
          <a:effectRef idx="0">
            <a:scrgbClr r="0" g="0" b="0"/>
          </a:effectRef>
          <a:fontRef idx="minor"/>
        </p:style>
      </p:sp>
      <p:pic>
        <p:nvPicPr>
          <p:cNvPr id="310" name="Изображение 22"/>
          <p:cNvPicPr/>
          <p:nvPr/>
        </p:nvPicPr>
        <p:blipFill>
          <a:blip r:embed="rId3"/>
          <a:stretch/>
        </p:blipFill>
        <p:spPr>
          <a:xfrm>
            <a:off x="8143920" y="352440"/>
            <a:ext cx="465840" cy="307800"/>
          </a:xfrm>
          <a:prstGeom prst="rect">
            <a:avLst/>
          </a:prstGeom>
          <a:ln>
            <a:noFill/>
          </a:ln>
        </p:spPr>
      </p:pic>
      <p:sp>
        <p:nvSpPr>
          <p:cNvPr id="311" name="CustomShape 3"/>
          <p:cNvSpPr/>
          <p:nvPr/>
        </p:nvSpPr>
        <p:spPr>
          <a:xfrm>
            <a:off x="2233800" y="660960"/>
            <a:ext cx="4675680" cy="76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4400" b="1" strike="noStrike" spc="-1">
                <a:solidFill>
                  <a:srgbClr val="008000"/>
                </a:solidFill>
                <a:latin typeface="Calibri"/>
                <a:ea typeface="DejaVu Sans"/>
              </a:rPr>
              <a:t>ВСЕ ВКЛЮЧЕНО</a:t>
            </a:r>
            <a:endParaRPr lang="ru-RU" sz="4400" b="0" strike="noStrike" spc="-1">
              <a:latin typeface="Arial"/>
            </a:endParaRPr>
          </a:p>
        </p:txBody>
      </p:sp>
      <p:grpSp>
        <p:nvGrpSpPr>
          <p:cNvPr id="312" name="Group 4"/>
          <p:cNvGrpSpPr/>
          <p:nvPr/>
        </p:nvGrpSpPr>
        <p:grpSpPr>
          <a:xfrm>
            <a:off x="2235960" y="1792440"/>
            <a:ext cx="4675680" cy="2455200"/>
            <a:chOff x="2235960" y="1792440"/>
            <a:chExt cx="4675680" cy="2455200"/>
          </a:xfrm>
        </p:grpSpPr>
        <p:grpSp>
          <p:nvGrpSpPr>
            <p:cNvPr id="313" name="Group 5"/>
            <p:cNvGrpSpPr/>
            <p:nvPr/>
          </p:nvGrpSpPr>
          <p:grpSpPr>
            <a:xfrm>
              <a:off x="2235960" y="1792440"/>
              <a:ext cx="4675680" cy="2455200"/>
              <a:chOff x="2235960" y="1792440"/>
              <a:chExt cx="4675680" cy="2455200"/>
            </a:xfrm>
          </p:grpSpPr>
          <p:pic>
            <p:nvPicPr>
              <p:cNvPr id="314" name="Picture 2"/>
              <p:cNvPicPr/>
              <p:nvPr/>
            </p:nvPicPr>
            <p:blipFill>
              <a:blip r:embed="rId4"/>
              <a:stretch/>
            </p:blipFill>
            <p:spPr>
              <a:xfrm>
                <a:off x="2235960" y="1792440"/>
                <a:ext cx="4675680" cy="2455200"/>
              </a:xfrm>
              <a:prstGeom prst="rect">
                <a:avLst/>
              </a:prstGeom>
              <a:ln>
                <a:noFill/>
              </a:ln>
            </p:spPr>
          </p:pic>
          <p:sp>
            <p:nvSpPr>
              <p:cNvPr id="315" name="CustomShape 6"/>
              <p:cNvSpPr/>
              <p:nvPr/>
            </p:nvSpPr>
            <p:spPr>
              <a:xfrm>
                <a:off x="2268000" y="1828800"/>
                <a:ext cx="1349640" cy="993240"/>
              </a:xfrm>
              <a:prstGeom prst="rect">
                <a:avLst/>
              </a:prstGeom>
              <a:solidFill>
                <a:srgbClr val="FC5C00"/>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ru-RU" sz="2400" b="1" strike="noStrike" spc="-1">
                    <a:solidFill>
                      <a:srgbClr val="FFFFFF"/>
                    </a:solidFill>
                    <a:latin typeface="Arial"/>
                    <a:ea typeface="DejaVu Sans"/>
                  </a:rPr>
                  <a:t>17</a:t>
                </a:r>
                <a:r>
                  <a:rPr lang="ru-RU" sz="1800" b="1" strike="noStrike" spc="-1">
                    <a:solidFill>
                      <a:srgbClr val="FFFFFF"/>
                    </a:solidFill>
                    <a:latin typeface="Arial"/>
                    <a:ea typeface="DejaVu Sans"/>
                  </a:rPr>
                  <a:t> </a:t>
                </a:r>
                <a:endParaRPr lang="ru-RU" sz="1800" b="0" strike="noStrike" spc="-1">
                  <a:latin typeface="Arial"/>
                </a:endParaRPr>
              </a:p>
              <a:p>
                <a:pPr algn="ctr">
                  <a:lnSpc>
                    <a:spcPct val="100000"/>
                  </a:lnSpc>
                </a:pPr>
                <a:r>
                  <a:rPr lang="ru-RU" sz="1500" b="1" strike="noStrike" spc="-1">
                    <a:solidFill>
                      <a:srgbClr val="FFFFFF"/>
                    </a:solidFill>
                    <a:latin typeface="Arial"/>
                    <a:ea typeface="DejaVu Sans"/>
                  </a:rPr>
                  <a:t>ПРОДУКТОВ</a:t>
                </a:r>
                <a:endParaRPr lang="ru-RU" sz="1500" b="0" strike="noStrike" spc="-1">
                  <a:latin typeface="Arial"/>
                </a:endParaRPr>
              </a:p>
            </p:txBody>
          </p:sp>
        </p:grpSp>
        <p:sp>
          <p:nvSpPr>
            <p:cNvPr id="316" name="CustomShape 7"/>
            <p:cNvSpPr/>
            <p:nvPr/>
          </p:nvSpPr>
          <p:spPr>
            <a:xfrm>
              <a:off x="4500000" y="2862000"/>
              <a:ext cx="2357640" cy="899640"/>
            </a:xfrm>
            <a:prstGeom prst="rect">
              <a:avLst/>
            </a:prstGeom>
            <a:solidFill>
              <a:srgbClr val="F5CD53"/>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ru-RU" sz="1800" b="1" strike="noStrike" spc="-1">
                  <a:solidFill>
                    <a:srgbClr val="FFFFFF"/>
                  </a:solidFill>
                  <a:latin typeface="Arial"/>
                  <a:ea typeface="DejaVu Sans"/>
                </a:rPr>
                <a:t>ВИТАМИНЫ</a:t>
              </a:r>
              <a:endParaRPr lang="ru-RU" sz="1800" b="0" strike="noStrike" spc="-1">
                <a:latin typeface="Arial"/>
              </a:endParaRPr>
            </a:p>
            <a:p>
              <a:pPr algn="ctr">
                <a:lnSpc>
                  <a:spcPct val="100000"/>
                </a:lnSpc>
              </a:pPr>
              <a:r>
                <a:rPr lang="ru-RU" sz="1800" b="1" strike="noStrike" spc="-1">
                  <a:solidFill>
                    <a:srgbClr val="FFFFFF"/>
                  </a:solidFill>
                  <a:latin typeface="Arial"/>
                  <a:ea typeface="DejaVu Sans"/>
                </a:rPr>
                <a:t> И МИНЕРАЛЫ</a:t>
              </a:r>
              <a:endParaRPr lang="ru-RU" sz="1800" b="0" strike="noStrike" spc="-1">
                <a:latin typeface="Arial"/>
              </a:endParaRPr>
            </a:p>
          </p:txBody>
        </p:sp>
      </p:grpSp>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Line 1"/>
          <p:cNvSpPr/>
          <p:nvPr/>
        </p:nvSpPr>
        <p:spPr>
          <a:xfrm>
            <a:off x="560160" y="-655560"/>
            <a:ext cx="360" cy="360"/>
          </a:xfrm>
          <a:prstGeom prst="line">
            <a:avLst/>
          </a:prstGeom>
          <a:ln>
            <a:noFill/>
          </a:ln>
        </p:spPr>
        <p:style>
          <a:lnRef idx="0">
            <a:scrgbClr r="0" g="0" b="0"/>
          </a:lnRef>
          <a:fillRef idx="0">
            <a:scrgbClr r="0" g="0" b="0"/>
          </a:fillRef>
          <a:effectRef idx="0">
            <a:scrgbClr r="0" g="0" b="0"/>
          </a:effectRef>
          <a:fontRef idx="minor"/>
        </p:style>
      </p:sp>
      <p:sp>
        <p:nvSpPr>
          <p:cNvPr id="318" name="Line 2"/>
          <p:cNvSpPr/>
          <p:nvPr/>
        </p:nvSpPr>
        <p:spPr>
          <a:xfrm>
            <a:off x="560160" y="-655560"/>
            <a:ext cx="360" cy="360"/>
          </a:xfrm>
          <a:prstGeom prst="line">
            <a:avLst/>
          </a:prstGeom>
          <a:ln>
            <a:noFill/>
          </a:ln>
        </p:spPr>
        <p:style>
          <a:lnRef idx="0">
            <a:scrgbClr r="0" g="0" b="0"/>
          </a:lnRef>
          <a:fillRef idx="0">
            <a:scrgbClr r="0" g="0" b="0"/>
          </a:fillRef>
          <a:effectRef idx="0">
            <a:scrgbClr r="0" g="0" b="0"/>
          </a:effectRef>
          <a:fontRef idx="minor"/>
        </p:style>
      </p:sp>
      <p:pic>
        <p:nvPicPr>
          <p:cNvPr id="319" name="Изображение 22"/>
          <p:cNvPicPr/>
          <p:nvPr/>
        </p:nvPicPr>
        <p:blipFill>
          <a:blip r:embed="rId3"/>
          <a:stretch/>
        </p:blipFill>
        <p:spPr>
          <a:xfrm>
            <a:off x="8143920" y="352440"/>
            <a:ext cx="465840" cy="307800"/>
          </a:xfrm>
          <a:prstGeom prst="rect">
            <a:avLst/>
          </a:prstGeom>
          <a:ln>
            <a:noFill/>
          </a:ln>
        </p:spPr>
      </p:pic>
      <p:sp>
        <p:nvSpPr>
          <p:cNvPr id="320" name="CustomShape 3"/>
          <p:cNvSpPr/>
          <p:nvPr/>
        </p:nvSpPr>
        <p:spPr>
          <a:xfrm>
            <a:off x="428760" y="3658680"/>
            <a:ext cx="8257320" cy="549360"/>
          </a:xfrm>
          <a:prstGeom prst="rect">
            <a:avLst/>
          </a:prstGeom>
          <a:noFill/>
          <a:ln w="64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50000"/>
              </a:lnSpc>
            </a:pPr>
            <a:r>
              <a:t/>
            </a:r>
            <a:br/>
            <a:r>
              <a:rPr lang="ru-RU" sz="1800" b="1" strike="noStrike" spc="-1">
                <a:solidFill>
                  <a:srgbClr val="008000"/>
                </a:solidFill>
                <a:latin typeface="Raleway"/>
                <a:ea typeface="DejaVu Sans"/>
              </a:rPr>
              <a:t>РАСТИТЕЛЬНЫХ КОМПОНЕНТОВ, В ТОМ ЧИСЛЕ: </a:t>
            </a:r>
            <a:endParaRPr lang="ru-RU" sz="1800" b="0" strike="noStrike" spc="-1">
              <a:latin typeface="Arial"/>
            </a:endParaRPr>
          </a:p>
          <a:p>
            <a:pPr algn="ctr">
              <a:lnSpc>
                <a:spcPct val="150000"/>
              </a:lnSpc>
            </a:pPr>
            <a:r>
              <a:rPr lang="ru-RU" sz="1200" b="1" strike="noStrike" spc="-1">
                <a:solidFill>
                  <a:srgbClr val="008000"/>
                </a:solidFill>
                <a:latin typeface="Raleway"/>
                <a:ea typeface="DejaVu Sans"/>
              </a:rPr>
              <a:t>ЧЕРНЫЙ ОРЕХ, АЛОЭ, СПИРУЛИНА, ЖЕНЬШЕНЬ, ЛЮЦЕРНА, АСАИ, ГРАНАТ, КУРКУМА, РОДИОЛА</a:t>
            </a:r>
            <a:endParaRPr lang="ru-RU" sz="1200" b="0" strike="noStrike" spc="-1">
              <a:latin typeface="Arial"/>
            </a:endParaRPr>
          </a:p>
          <a:p>
            <a:pPr algn="ctr">
              <a:lnSpc>
                <a:spcPct val="100000"/>
              </a:lnSpc>
            </a:pPr>
            <a:endParaRPr lang="ru-RU" sz="1200" b="0" strike="noStrike" spc="-1">
              <a:latin typeface="Arial"/>
            </a:endParaRPr>
          </a:p>
        </p:txBody>
      </p:sp>
      <p:pic>
        <p:nvPicPr>
          <p:cNvPr id="321" name="Рисунок 19"/>
          <p:cNvPicPr/>
          <p:nvPr/>
        </p:nvPicPr>
        <p:blipFill>
          <a:blip r:embed="rId4"/>
          <a:stretch/>
        </p:blipFill>
        <p:spPr>
          <a:xfrm rot="10800000">
            <a:off x="4179600" y="995400"/>
            <a:ext cx="2115360" cy="2115360"/>
          </a:xfrm>
          <a:prstGeom prst="rect">
            <a:avLst/>
          </a:prstGeom>
          <a:ln>
            <a:noFill/>
          </a:ln>
        </p:spPr>
      </p:pic>
      <p:pic>
        <p:nvPicPr>
          <p:cNvPr id="322" name="Рисунок 21"/>
          <p:cNvPicPr/>
          <p:nvPr/>
        </p:nvPicPr>
        <p:blipFill>
          <a:blip r:embed="rId5"/>
          <a:stretch/>
        </p:blipFill>
        <p:spPr>
          <a:xfrm>
            <a:off x="2376360" y="994320"/>
            <a:ext cx="2115360" cy="2115360"/>
          </a:xfrm>
          <a:prstGeom prst="rect">
            <a:avLst/>
          </a:prstGeom>
          <a:ln>
            <a:noFill/>
          </a:ln>
        </p:spPr>
      </p:pic>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Line 1"/>
          <p:cNvSpPr/>
          <p:nvPr/>
        </p:nvSpPr>
        <p:spPr>
          <a:xfrm>
            <a:off x="560160" y="-655560"/>
            <a:ext cx="360" cy="360"/>
          </a:xfrm>
          <a:prstGeom prst="line">
            <a:avLst/>
          </a:prstGeom>
          <a:ln>
            <a:noFill/>
          </a:ln>
        </p:spPr>
        <p:style>
          <a:lnRef idx="0">
            <a:scrgbClr r="0" g="0" b="0"/>
          </a:lnRef>
          <a:fillRef idx="0">
            <a:scrgbClr r="0" g="0" b="0"/>
          </a:fillRef>
          <a:effectRef idx="0">
            <a:scrgbClr r="0" g="0" b="0"/>
          </a:effectRef>
          <a:fontRef idx="minor"/>
        </p:style>
      </p:sp>
      <p:sp>
        <p:nvSpPr>
          <p:cNvPr id="324" name="Line 2"/>
          <p:cNvSpPr/>
          <p:nvPr/>
        </p:nvSpPr>
        <p:spPr>
          <a:xfrm>
            <a:off x="560160" y="-655560"/>
            <a:ext cx="360" cy="360"/>
          </a:xfrm>
          <a:prstGeom prst="line">
            <a:avLst/>
          </a:prstGeom>
          <a:ln>
            <a:noFill/>
          </a:ln>
        </p:spPr>
        <p:style>
          <a:lnRef idx="0">
            <a:scrgbClr r="0" g="0" b="0"/>
          </a:lnRef>
          <a:fillRef idx="0">
            <a:scrgbClr r="0" g="0" b="0"/>
          </a:fillRef>
          <a:effectRef idx="0">
            <a:scrgbClr r="0" g="0" b="0"/>
          </a:effectRef>
          <a:fontRef idx="minor"/>
        </p:style>
      </p:sp>
      <p:pic>
        <p:nvPicPr>
          <p:cNvPr id="325" name="Изображение 22"/>
          <p:cNvPicPr/>
          <p:nvPr/>
        </p:nvPicPr>
        <p:blipFill>
          <a:blip r:embed="rId3"/>
          <a:stretch/>
        </p:blipFill>
        <p:spPr>
          <a:xfrm>
            <a:off x="8143920" y="352440"/>
            <a:ext cx="465840" cy="307800"/>
          </a:xfrm>
          <a:prstGeom prst="rect">
            <a:avLst/>
          </a:prstGeom>
          <a:ln>
            <a:noFill/>
          </a:ln>
        </p:spPr>
      </p:pic>
      <p:sp>
        <p:nvSpPr>
          <p:cNvPr id="326" name="CustomShape 3"/>
          <p:cNvSpPr/>
          <p:nvPr/>
        </p:nvSpPr>
        <p:spPr>
          <a:xfrm>
            <a:off x="1075320" y="3805200"/>
            <a:ext cx="7277400" cy="549360"/>
          </a:xfrm>
          <a:prstGeom prst="rect">
            <a:avLst/>
          </a:prstGeom>
          <a:noFill/>
          <a:ln w="64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50000"/>
              </a:lnSpc>
            </a:pPr>
            <a:r>
              <a:t/>
            </a:r>
            <a:br/>
            <a:r>
              <a:rPr lang="ru-RU" sz="1800" b="1" strike="noStrike" spc="-1">
                <a:solidFill>
                  <a:srgbClr val="FF0000"/>
                </a:solidFill>
                <a:latin typeface="Raleway"/>
                <a:ea typeface="DejaVu Sans"/>
              </a:rPr>
              <a:t>8 ФЕРМЕНТОВ: </a:t>
            </a:r>
            <a:endParaRPr lang="ru-RU" sz="1800" b="0" strike="noStrike" spc="-1">
              <a:latin typeface="Arial"/>
            </a:endParaRPr>
          </a:p>
          <a:p>
            <a:pPr algn="ctr">
              <a:lnSpc>
                <a:spcPct val="150000"/>
              </a:lnSpc>
            </a:pPr>
            <a:r>
              <a:rPr lang="ru-RU" sz="1200" b="1" strike="noStrike" spc="-1">
                <a:solidFill>
                  <a:srgbClr val="FF0000"/>
                </a:solidFill>
                <a:latin typeface="Raleway"/>
                <a:ea typeface="DejaVu Sans"/>
              </a:rPr>
              <a:t>ПРОТЕАЗА, АМИЛАЗА, ЛАКТАЗА, ЦЕЛЛЮЛАЗА, МАЛЬТАЗА, ЛИПАЗА, ПАПАИН, БРОМЕЛАЙН</a:t>
            </a:r>
            <a:endParaRPr lang="ru-RU" sz="1200" b="0" strike="noStrike" spc="-1">
              <a:latin typeface="Arial"/>
            </a:endParaRPr>
          </a:p>
          <a:p>
            <a:pPr algn="ctr">
              <a:lnSpc>
                <a:spcPct val="100000"/>
              </a:lnSpc>
            </a:pPr>
            <a:endParaRPr lang="ru-RU" sz="1200" b="0" strike="noStrike" spc="-1">
              <a:latin typeface="Arial"/>
            </a:endParaRPr>
          </a:p>
        </p:txBody>
      </p:sp>
      <p:pic>
        <p:nvPicPr>
          <p:cNvPr id="327" name="Рисунок 3"/>
          <p:cNvPicPr/>
          <p:nvPr/>
        </p:nvPicPr>
        <p:blipFill>
          <a:blip r:embed="rId4"/>
          <a:stretch/>
        </p:blipFill>
        <p:spPr>
          <a:xfrm>
            <a:off x="4613400" y="660960"/>
            <a:ext cx="3249720" cy="3249720"/>
          </a:xfrm>
          <a:prstGeom prst="rect">
            <a:avLst/>
          </a:prstGeom>
          <a:ln>
            <a:noFill/>
          </a:ln>
        </p:spPr>
      </p:pic>
      <p:pic>
        <p:nvPicPr>
          <p:cNvPr id="328" name="Рисунок 4"/>
          <p:cNvPicPr/>
          <p:nvPr/>
        </p:nvPicPr>
        <p:blipFill>
          <a:blip r:embed="rId5"/>
          <a:stretch/>
        </p:blipFill>
        <p:spPr>
          <a:xfrm>
            <a:off x="974880" y="2358720"/>
            <a:ext cx="1680480" cy="1445760"/>
          </a:xfrm>
          <a:prstGeom prst="rect">
            <a:avLst/>
          </a:prstGeom>
          <a:ln>
            <a:noFill/>
          </a:ln>
        </p:spPr>
      </p:pic>
      <p:pic>
        <p:nvPicPr>
          <p:cNvPr id="329" name="Рисунок 5"/>
          <p:cNvPicPr/>
          <p:nvPr/>
        </p:nvPicPr>
        <p:blipFill>
          <a:blip r:embed="rId6"/>
          <a:stretch/>
        </p:blipFill>
        <p:spPr>
          <a:xfrm>
            <a:off x="974880" y="749160"/>
            <a:ext cx="1608840" cy="1608840"/>
          </a:xfrm>
          <a:prstGeom prst="rect">
            <a:avLst/>
          </a:prstGeom>
          <a:ln>
            <a:noFill/>
          </a:ln>
        </p:spPr>
      </p:pic>
      <p:pic>
        <p:nvPicPr>
          <p:cNvPr id="330" name="Picture 2"/>
          <p:cNvPicPr/>
          <p:nvPr/>
        </p:nvPicPr>
        <p:blipFill>
          <a:blip r:embed="rId7"/>
          <a:stretch/>
        </p:blipFill>
        <p:spPr>
          <a:xfrm>
            <a:off x="3058200" y="1853280"/>
            <a:ext cx="1353240" cy="718560"/>
          </a:xfrm>
          <a:prstGeom prst="rect">
            <a:avLst/>
          </a:prstGeom>
          <a:ln>
            <a:noFill/>
          </a:ln>
        </p:spPr>
      </p:pic>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Line 1"/>
          <p:cNvSpPr/>
          <p:nvPr/>
        </p:nvSpPr>
        <p:spPr>
          <a:xfrm>
            <a:off x="560160" y="-655560"/>
            <a:ext cx="360" cy="360"/>
          </a:xfrm>
          <a:prstGeom prst="line">
            <a:avLst/>
          </a:prstGeom>
          <a:ln>
            <a:noFill/>
          </a:ln>
        </p:spPr>
        <p:style>
          <a:lnRef idx="0">
            <a:scrgbClr r="0" g="0" b="0"/>
          </a:lnRef>
          <a:fillRef idx="0">
            <a:scrgbClr r="0" g="0" b="0"/>
          </a:fillRef>
          <a:effectRef idx="0">
            <a:scrgbClr r="0" g="0" b="0"/>
          </a:effectRef>
          <a:fontRef idx="minor"/>
        </p:style>
      </p:sp>
      <p:sp>
        <p:nvSpPr>
          <p:cNvPr id="332" name="Line 2"/>
          <p:cNvSpPr/>
          <p:nvPr/>
        </p:nvSpPr>
        <p:spPr>
          <a:xfrm>
            <a:off x="560160" y="-655560"/>
            <a:ext cx="360" cy="360"/>
          </a:xfrm>
          <a:prstGeom prst="line">
            <a:avLst/>
          </a:prstGeom>
          <a:ln>
            <a:noFill/>
          </a:ln>
        </p:spPr>
        <p:style>
          <a:lnRef idx="0">
            <a:scrgbClr r="0" g="0" b="0"/>
          </a:lnRef>
          <a:fillRef idx="0">
            <a:scrgbClr r="0" g="0" b="0"/>
          </a:fillRef>
          <a:effectRef idx="0">
            <a:scrgbClr r="0" g="0" b="0"/>
          </a:effectRef>
          <a:fontRef idx="minor"/>
        </p:style>
      </p:sp>
      <p:pic>
        <p:nvPicPr>
          <p:cNvPr id="333" name="Изображение 22"/>
          <p:cNvPicPr/>
          <p:nvPr/>
        </p:nvPicPr>
        <p:blipFill>
          <a:blip r:embed="rId3"/>
          <a:stretch/>
        </p:blipFill>
        <p:spPr>
          <a:xfrm>
            <a:off x="8143920" y="352440"/>
            <a:ext cx="465840" cy="307800"/>
          </a:xfrm>
          <a:prstGeom prst="rect">
            <a:avLst/>
          </a:prstGeom>
          <a:ln>
            <a:noFill/>
          </a:ln>
        </p:spPr>
      </p:pic>
      <p:sp>
        <p:nvSpPr>
          <p:cNvPr id="334" name="CustomShape 3"/>
          <p:cNvSpPr/>
          <p:nvPr/>
        </p:nvSpPr>
        <p:spPr>
          <a:xfrm>
            <a:off x="428760" y="3933720"/>
            <a:ext cx="8257320" cy="549360"/>
          </a:xfrm>
          <a:prstGeom prst="rect">
            <a:avLst/>
          </a:prstGeom>
          <a:noFill/>
          <a:ln w="64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50000"/>
              </a:lnSpc>
            </a:pPr>
            <a:r>
              <a:t/>
            </a:r>
            <a:br/>
            <a:r>
              <a:rPr lang="ru-RU" sz="1800" b="1" strike="noStrike" spc="-1">
                <a:solidFill>
                  <a:srgbClr val="0070C0"/>
                </a:solidFill>
                <a:latin typeface="Raleway"/>
                <a:ea typeface="DejaVu Sans"/>
              </a:rPr>
              <a:t>ПОДДЕРЖКА ПОЛЕЗНОЙ МИКРОФЛОРЫ: </a:t>
            </a:r>
            <a:endParaRPr lang="ru-RU" sz="1800" b="0" strike="noStrike" spc="-1">
              <a:latin typeface="Arial"/>
            </a:endParaRPr>
          </a:p>
          <a:p>
            <a:pPr algn="ctr">
              <a:lnSpc>
                <a:spcPct val="150000"/>
              </a:lnSpc>
            </a:pPr>
            <a:r>
              <a:rPr lang="ru-RU" sz="1200" b="1" strike="noStrike" spc="-1">
                <a:solidFill>
                  <a:srgbClr val="0070C0"/>
                </a:solidFill>
                <a:latin typeface="Raleway"/>
                <a:ea typeface="DejaVu Sans"/>
              </a:rPr>
              <a:t>ЛАКТОБАКТЕРИИ, БИФИДОБАКТЕРИИ, ИНУЛИН</a:t>
            </a:r>
            <a:endParaRPr lang="ru-RU" sz="1200" b="0" strike="noStrike" spc="-1">
              <a:latin typeface="Arial"/>
            </a:endParaRPr>
          </a:p>
          <a:p>
            <a:pPr algn="ctr">
              <a:lnSpc>
                <a:spcPct val="100000"/>
              </a:lnSpc>
            </a:pPr>
            <a:endParaRPr lang="ru-RU" sz="1200" b="0" strike="noStrike" spc="-1">
              <a:latin typeface="Arial"/>
            </a:endParaRPr>
          </a:p>
        </p:txBody>
      </p:sp>
      <p:pic>
        <p:nvPicPr>
          <p:cNvPr id="335" name="Рисунок 2"/>
          <p:cNvPicPr/>
          <p:nvPr/>
        </p:nvPicPr>
        <p:blipFill>
          <a:blip r:embed="rId4"/>
          <a:stretch/>
        </p:blipFill>
        <p:spPr>
          <a:xfrm>
            <a:off x="5863320" y="1150200"/>
            <a:ext cx="3005640" cy="2576880"/>
          </a:xfrm>
          <a:prstGeom prst="rect">
            <a:avLst/>
          </a:prstGeom>
          <a:ln>
            <a:solidFill>
              <a:schemeClr val="accent1"/>
            </a:solidFill>
          </a:ln>
        </p:spPr>
      </p:pic>
      <p:pic>
        <p:nvPicPr>
          <p:cNvPr id="336" name="Рисунок 1"/>
          <p:cNvPicPr/>
          <p:nvPr/>
        </p:nvPicPr>
        <p:blipFill>
          <a:blip r:embed="rId5"/>
          <a:stretch/>
        </p:blipFill>
        <p:spPr>
          <a:xfrm>
            <a:off x="428760" y="1150200"/>
            <a:ext cx="2975400" cy="2485800"/>
          </a:xfrm>
          <a:prstGeom prst="rect">
            <a:avLst/>
          </a:prstGeom>
          <a:ln>
            <a:noFill/>
          </a:ln>
        </p:spPr>
      </p:pic>
      <p:pic>
        <p:nvPicPr>
          <p:cNvPr id="337" name="Picture 2"/>
          <p:cNvPicPr/>
          <p:nvPr/>
        </p:nvPicPr>
        <p:blipFill>
          <a:blip r:embed="rId6"/>
          <a:stretch/>
        </p:blipFill>
        <p:spPr>
          <a:xfrm>
            <a:off x="3814920" y="2079360"/>
            <a:ext cx="1353240" cy="718560"/>
          </a:xfrm>
          <a:prstGeom prst="rect">
            <a:avLst/>
          </a:prstGeom>
          <a:ln>
            <a:noFill/>
          </a:ln>
        </p:spPr>
      </p:pic>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Line 1"/>
          <p:cNvSpPr/>
          <p:nvPr/>
        </p:nvSpPr>
        <p:spPr>
          <a:xfrm>
            <a:off x="560160" y="-655560"/>
            <a:ext cx="360" cy="360"/>
          </a:xfrm>
          <a:prstGeom prst="line">
            <a:avLst/>
          </a:prstGeom>
          <a:ln>
            <a:noFill/>
          </a:ln>
        </p:spPr>
        <p:style>
          <a:lnRef idx="0">
            <a:scrgbClr r="0" g="0" b="0"/>
          </a:lnRef>
          <a:fillRef idx="0">
            <a:scrgbClr r="0" g="0" b="0"/>
          </a:fillRef>
          <a:effectRef idx="0">
            <a:scrgbClr r="0" g="0" b="0"/>
          </a:effectRef>
          <a:fontRef idx="minor"/>
        </p:style>
      </p:sp>
      <p:sp>
        <p:nvSpPr>
          <p:cNvPr id="339" name="Line 2"/>
          <p:cNvSpPr/>
          <p:nvPr/>
        </p:nvSpPr>
        <p:spPr>
          <a:xfrm>
            <a:off x="560160" y="-655560"/>
            <a:ext cx="360" cy="360"/>
          </a:xfrm>
          <a:prstGeom prst="line">
            <a:avLst/>
          </a:prstGeom>
          <a:ln>
            <a:noFill/>
          </a:ln>
        </p:spPr>
        <p:style>
          <a:lnRef idx="0">
            <a:scrgbClr r="0" g="0" b="0"/>
          </a:lnRef>
          <a:fillRef idx="0">
            <a:scrgbClr r="0" g="0" b="0"/>
          </a:fillRef>
          <a:effectRef idx="0">
            <a:scrgbClr r="0" g="0" b="0"/>
          </a:effectRef>
          <a:fontRef idx="minor"/>
        </p:style>
      </p:sp>
      <p:pic>
        <p:nvPicPr>
          <p:cNvPr id="340" name="Изображение 22"/>
          <p:cNvPicPr/>
          <p:nvPr/>
        </p:nvPicPr>
        <p:blipFill>
          <a:blip r:embed="rId3"/>
          <a:stretch/>
        </p:blipFill>
        <p:spPr>
          <a:xfrm>
            <a:off x="8143920" y="352440"/>
            <a:ext cx="465840" cy="307800"/>
          </a:xfrm>
          <a:prstGeom prst="rect">
            <a:avLst/>
          </a:prstGeom>
          <a:ln>
            <a:noFill/>
          </a:ln>
        </p:spPr>
      </p:pic>
      <p:sp>
        <p:nvSpPr>
          <p:cNvPr id="341" name="CustomShape 3"/>
          <p:cNvSpPr/>
          <p:nvPr/>
        </p:nvSpPr>
        <p:spPr>
          <a:xfrm>
            <a:off x="428760" y="3933720"/>
            <a:ext cx="8257320" cy="549360"/>
          </a:xfrm>
          <a:prstGeom prst="rect">
            <a:avLst/>
          </a:prstGeom>
          <a:noFill/>
          <a:ln w="64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50000"/>
              </a:lnSpc>
            </a:pPr>
            <a:r>
              <a:t/>
            </a:r>
            <a:br/>
            <a:r>
              <a:rPr lang="ru-RU" sz="1800" b="1" strike="noStrike" spc="-1">
                <a:solidFill>
                  <a:srgbClr val="FF9900"/>
                </a:solidFill>
                <a:latin typeface="Raleway"/>
                <a:ea typeface="DejaVu Sans"/>
              </a:rPr>
              <a:t>А ТАКЖЕ: </a:t>
            </a:r>
            <a:endParaRPr lang="ru-RU" sz="1800" b="0" strike="noStrike" spc="-1">
              <a:latin typeface="Arial"/>
            </a:endParaRPr>
          </a:p>
          <a:p>
            <a:pPr algn="ctr">
              <a:lnSpc>
                <a:spcPct val="150000"/>
              </a:lnSpc>
            </a:pPr>
            <a:r>
              <a:rPr lang="ru-RU" sz="1200" b="1" strike="noStrike" spc="-1">
                <a:solidFill>
                  <a:srgbClr val="FF9900"/>
                </a:solidFill>
                <a:latin typeface="Raleway"/>
                <a:ea typeface="DejaVu Sans"/>
              </a:rPr>
              <a:t>ПНЖК ОМЕГА 3, ТАУРИН, КАРНИТИН, ЛЕЦИТИН</a:t>
            </a:r>
            <a:endParaRPr lang="ru-RU" sz="1200" b="0" strike="noStrike" spc="-1">
              <a:latin typeface="Arial"/>
            </a:endParaRPr>
          </a:p>
          <a:p>
            <a:pPr algn="ctr">
              <a:lnSpc>
                <a:spcPct val="100000"/>
              </a:lnSpc>
            </a:pPr>
            <a:endParaRPr lang="ru-RU" sz="1200" b="0" strike="noStrike" spc="-1">
              <a:latin typeface="Arial"/>
            </a:endParaRPr>
          </a:p>
        </p:txBody>
      </p:sp>
      <p:pic>
        <p:nvPicPr>
          <p:cNvPr id="342" name="Рисунок 3"/>
          <p:cNvPicPr/>
          <p:nvPr/>
        </p:nvPicPr>
        <p:blipFill>
          <a:blip r:embed="rId4"/>
          <a:stretch/>
        </p:blipFill>
        <p:spPr>
          <a:xfrm>
            <a:off x="4703040" y="1680480"/>
            <a:ext cx="1956600" cy="1705320"/>
          </a:xfrm>
          <a:prstGeom prst="rect">
            <a:avLst/>
          </a:prstGeom>
          <a:ln>
            <a:noFill/>
          </a:ln>
        </p:spPr>
      </p:pic>
      <p:pic>
        <p:nvPicPr>
          <p:cNvPr id="343" name="Рисунок 4"/>
          <p:cNvPicPr/>
          <p:nvPr/>
        </p:nvPicPr>
        <p:blipFill>
          <a:blip r:embed="rId5"/>
          <a:stretch/>
        </p:blipFill>
        <p:spPr>
          <a:xfrm>
            <a:off x="6768000" y="1680480"/>
            <a:ext cx="1930320" cy="1789920"/>
          </a:xfrm>
          <a:prstGeom prst="rect">
            <a:avLst/>
          </a:prstGeom>
          <a:ln>
            <a:noFill/>
          </a:ln>
        </p:spPr>
      </p:pic>
      <p:pic>
        <p:nvPicPr>
          <p:cNvPr id="344" name="Рисунок 6"/>
          <p:cNvPicPr/>
          <p:nvPr/>
        </p:nvPicPr>
        <p:blipFill>
          <a:blip r:embed="rId6"/>
          <a:stretch/>
        </p:blipFill>
        <p:spPr>
          <a:xfrm>
            <a:off x="560520" y="1744560"/>
            <a:ext cx="1943280" cy="1652760"/>
          </a:xfrm>
          <a:prstGeom prst="rect">
            <a:avLst/>
          </a:prstGeom>
          <a:ln>
            <a:noFill/>
          </a:ln>
        </p:spPr>
      </p:pic>
      <p:pic>
        <p:nvPicPr>
          <p:cNvPr id="345" name="Рисунок 5"/>
          <p:cNvPicPr/>
          <p:nvPr/>
        </p:nvPicPr>
        <p:blipFill>
          <a:blip r:embed="rId7"/>
          <a:stretch/>
        </p:blipFill>
        <p:spPr>
          <a:xfrm>
            <a:off x="2504160" y="1680480"/>
            <a:ext cx="2052720" cy="1703160"/>
          </a:xfrm>
          <a:prstGeom prst="rect">
            <a:avLst/>
          </a:prstGeom>
          <a:ln>
            <a:noFill/>
          </a:ln>
        </p:spPr>
      </p:pic>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CustomShape 1"/>
          <p:cNvSpPr/>
          <p:nvPr/>
        </p:nvSpPr>
        <p:spPr>
          <a:xfrm>
            <a:off x="3328200" y="4461120"/>
            <a:ext cx="2486520" cy="301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12600" algn="ctr">
              <a:lnSpc>
                <a:spcPts val="2375"/>
              </a:lnSpc>
            </a:pPr>
            <a:r>
              <a:rPr lang="ru-RU" sz="1200" b="0" strike="noStrike" spc="49">
                <a:solidFill>
                  <a:srgbClr val="F2F2F2"/>
                </a:solidFill>
                <a:latin typeface="Calibri"/>
                <a:ea typeface="DejaVu Sans"/>
              </a:rPr>
              <a:t>CORAL-CLUB.COM</a:t>
            </a:r>
            <a:endParaRPr lang="ru-RU" sz="1200" b="0" strike="noStrike" spc="-1">
              <a:latin typeface="Arial"/>
            </a:endParaRPr>
          </a:p>
        </p:txBody>
      </p:sp>
      <p:pic>
        <p:nvPicPr>
          <p:cNvPr id="347" name="Picture 3"/>
          <p:cNvPicPr/>
          <p:nvPr/>
        </p:nvPicPr>
        <p:blipFill>
          <a:blip r:embed="rId3"/>
          <a:stretch/>
        </p:blipFill>
        <p:spPr>
          <a:xfrm>
            <a:off x="5156280" y="1374120"/>
            <a:ext cx="3085920" cy="3085920"/>
          </a:xfrm>
          <a:prstGeom prst="rect">
            <a:avLst/>
          </a:prstGeom>
          <a:ln>
            <a:noFill/>
          </a:ln>
        </p:spPr>
      </p:pic>
      <p:pic>
        <p:nvPicPr>
          <p:cNvPr id="348" name="Изображение 17"/>
          <p:cNvPicPr/>
          <p:nvPr/>
        </p:nvPicPr>
        <p:blipFill>
          <a:blip r:embed="rId4"/>
          <a:stretch/>
        </p:blipFill>
        <p:spPr>
          <a:xfrm>
            <a:off x="8072280" y="145080"/>
            <a:ext cx="514440" cy="339840"/>
          </a:xfrm>
          <a:prstGeom prst="rect">
            <a:avLst/>
          </a:prstGeom>
          <a:ln>
            <a:noFill/>
          </a:ln>
        </p:spPr>
      </p:pic>
      <p:pic>
        <p:nvPicPr>
          <p:cNvPr id="349" name="Picture 3"/>
          <p:cNvPicPr/>
          <p:nvPr/>
        </p:nvPicPr>
        <p:blipFill>
          <a:blip r:embed="rId5"/>
          <a:stretch/>
        </p:blipFill>
        <p:spPr>
          <a:xfrm>
            <a:off x="78480" y="1841040"/>
            <a:ext cx="3445920" cy="2435040"/>
          </a:xfrm>
          <a:prstGeom prst="rect">
            <a:avLst/>
          </a:prstGeom>
          <a:ln>
            <a:noFill/>
          </a:ln>
        </p:spPr>
      </p:pic>
      <p:sp>
        <p:nvSpPr>
          <p:cNvPr id="350" name="CustomShape 2"/>
          <p:cNvSpPr/>
          <p:nvPr/>
        </p:nvSpPr>
        <p:spPr>
          <a:xfrm>
            <a:off x="4033080" y="1918080"/>
            <a:ext cx="1616400" cy="1323000"/>
          </a:xfrm>
          <a:prstGeom prst="rect">
            <a:avLst/>
          </a:prstGeom>
          <a:noFill/>
          <a:ln>
            <a:noFill/>
          </a:ln>
        </p:spPr>
        <p:style>
          <a:lnRef idx="0">
            <a:scrgbClr r="0" g="0" b="0"/>
          </a:lnRef>
          <a:fillRef idx="0">
            <a:scrgbClr r="0" g="0" b="0"/>
          </a:fillRef>
          <a:effectRef idx="0">
            <a:scrgbClr r="0" g="0" b="0"/>
          </a:effectRef>
          <a:fontRef idx="minor"/>
        </p:style>
      </p:sp>
      <p:sp>
        <p:nvSpPr>
          <p:cNvPr id="351" name="CustomShape 3"/>
          <p:cNvSpPr/>
          <p:nvPr/>
        </p:nvSpPr>
        <p:spPr>
          <a:xfrm>
            <a:off x="281880" y="775080"/>
            <a:ext cx="857988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400" b="1" strike="noStrike" spc="-35">
                <a:solidFill>
                  <a:srgbClr val="55A839"/>
                </a:solidFill>
                <a:latin typeface="Calibri"/>
                <a:ea typeface="DejaVu Sans"/>
              </a:rPr>
              <a:t>Прекрасно сочетается </a:t>
            </a:r>
            <a:r>
              <a:rPr lang="ru-RU" sz="2400" b="1" strike="noStrike" spc="-35">
                <a:solidFill>
                  <a:srgbClr val="00B050"/>
                </a:solidFill>
                <a:latin typeface="Calibri"/>
                <a:ea typeface="DejaVu Sans"/>
              </a:rPr>
              <a:t>c </a:t>
            </a:r>
            <a:r>
              <a:rPr lang="ru-RU" sz="2400" b="1" strike="noStrike" spc="-35">
                <a:solidFill>
                  <a:srgbClr val="7030A0"/>
                </a:solidFill>
                <a:latin typeface="Calibri"/>
                <a:ea typeface="DejaVu Sans"/>
              </a:rPr>
              <a:t>Программой 2 Коло-Вада Плюс!</a:t>
            </a:r>
            <a:endParaRPr lang="ru-RU" sz="2400" b="0" strike="noStrike" spc="-1">
              <a:latin typeface="Arial"/>
            </a:endParaRPr>
          </a:p>
        </p:txBody>
      </p:sp>
      <p:sp>
        <p:nvSpPr>
          <p:cNvPr id="352" name="CustomShape 4"/>
          <p:cNvSpPr/>
          <p:nvPr/>
        </p:nvSpPr>
        <p:spPr>
          <a:xfrm>
            <a:off x="3187440" y="1918080"/>
            <a:ext cx="1935360" cy="1634400"/>
          </a:xfrm>
          <a:prstGeom prst="rightArrow">
            <a:avLst>
              <a:gd name="adj1" fmla="val 50000"/>
              <a:gd name="adj2" fmla="val 50000"/>
            </a:avLst>
          </a:prstGeom>
          <a:solidFill>
            <a:schemeClr val="accent6"/>
          </a:solidFill>
          <a:ln>
            <a:solidFill>
              <a:srgbClr val="0A6CC5"/>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CustomShape 1"/>
          <p:cNvSpPr/>
          <p:nvPr/>
        </p:nvSpPr>
        <p:spPr>
          <a:xfrm>
            <a:off x="4423320" y="439560"/>
            <a:ext cx="4238640" cy="5484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400" b="1" strike="noStrike" spc="-1">
                <a:solidFill>
                  <a:srgbClr val="55A839"/>
                </a:solidFill>
                <a:latin typeface="Calibri"/>
                <a:ea typeface="DejaVu Sans"/>
              </a:rPr>
              <a:t>4 причины приобрести </a:t>
            </a:r>
            <a:r>
              <a:t/>
            </a:r>
            <a:br/>
            <a:r>
              <a:rPr lang="ru-RU" sz="2400" b="1" strike="noStrike" spc="-1">
                <a:solidFill>
                  <a:srgbClr val="55A839"/>
                </a:solidFill>
                <a:latin typeface="Calibri"/>
                <a:ea typeface="DejaVu Sans"/>
              </a:rPr>
              <a:t>ЦП «Здоровый кишечник»</a:t>
            </a:r>
            <a:endParaRPr lang="ru-RU" sz="2400" b="0" strike="noStrike" spc="-1">
              <a:latin typeface="Arial"/>
            </a:endParaRPr>
          </a:p>
          <a:p>
            <a:pPr>
              <a:lnSpc>
                <a:spcPct val="100000"/>
              </a:lnSpc>
            </a:pPr>
            <a:endParaRPr lang="ru-RU" sz="2400" b="0" strike="noStrike" spc="-1">
              <a:latin typeface="Arial"/>
            </a:endParaRPr>
          </a:p>
          <a:p>
            <a:pPr>
              <a:lnSpc>
                <a:spcPct val="100000"/>
              </a:lnSpc>
            </a:pPr>
            <a:r>
              <a:rPr lang="ru-RU" sz="1800" b="1" u="sng" strike="noStrike" spc="-1">
                <a:solidFill>
                  <a:srgbClr val="55A839"/>
                </a:solidFill>
                <a:uFillTx/>
                <a:latin typeface="Calibri"/>
                <a:ea typeface="DejaVu Sans"/>
              </a:rPr>
              <a:t>Полноценное и эффективное решение</a:t>
            </a:r>
            <a:r>
              <a:rPr lang="ru-RU" sz="1800" b="1" strike="noStrike" spc="-1">
                <a:solidFill>
                  <a:srgbClr val="55A839"/>
                </a:solidFill>
                <a:latin typeface="Calibri"/>
                <a:ea typeface="DejaVu Sans"/>
              </a:rPr>
              <a:t> </a:t>
            </a:r>
            <a:r>
              <a:rPr lang="ru-RU" sz="1800" b="0" strike="noStrike" spc="-1">
                <a:solidFill>
                  <a:srgbClr val="000000"/>
                </a:solidFill>
                <a:latin typeface="Calibri"/>
                <a:ea typeface="DejaVu Sans"/>
              </a:rPr>
              <a:t>важнейшей проблемы </a:t>
            </a:r>
            <a:endParaRPr lang="ru-RU" sz="1800" b="0" strike="noStrike" spc="-1">
              <a:latin typeface="Arial"/>
            </a:endParaRPr>
          </a:p>
          <a:p>
            <a:pPr>
              <a:lnSpc>
                <a:spcPct val="100000"/>
              </a:lnSpc>
            </a:pPr>
            <a:endParaRPr lang="ru-RU" sz="1800" b="0" strike="noStrike" spc="-1">
              <a:latin typeface="Arial"/>
            </a:endParaRPr>
          </a:p>
          <a:p>
            <a:pPr>
              <a:lnSpc>
                <a:spcPct val="100000"/>
              </a:lnSpc>
            </a:pPr>
            <a:r>
              <a:rPr lang="ru-RU" sz="1800" b="1" u="sng" strike="noStrike" spc="-1">
                <a:solidFill>
                  <a:srgbClr val="55A839"/>
                </a:solidFill>
                <a:uFillTx/>
                <a:latin typeface="Calibri"/>
                <a:ea typeface="DejaVu Sans"/>
              </a:rPr>
              <a:t>Удобство применения: </a:t>
            </a:r>
            <a:r>
              <a:rPr lang="ru-RU" sz="1800" b="0" strike="noStrike" spc="-1">
                <a:solidFill>
                  <a:srgbClr val="000000"/>
                </a:solidFill>
                <a:latin typeface="Calibri"/>
                <a:ea typeface="DejaVu Sans"/>
              </a:rPr>
              <a:t>рекомендации по питанию, оптимальная дозировка</a:t>
            </a:r>
            <a:endParaRPr lang="ru-RU" sz="1800" b="0" strike="noStrike" spc="-1">
              <a:latin typeface="Arial"/>
            </a:endParaRPr>
          </a:p>
          <a:p>
            <a:pPr>
              <a:lnSpc>
                <a:spcPct val="100000"/>
              </a:lnSpc>
            </a:pPr>
            <a:endParaRPr lang="ru-RU" sz="1800" b="0" strike="noStrike" spc="-1">
              <a:latin typeface="Arial"/>
            </a:endParaRPr>
          </a:p>
          <a:p>
            <a:pPr>
              <a:lnSpc>
                <a:spcPct val="100000"/>
              </a:lnSpc>
            </a:pPr>
            <a:r>
              <a:rPr lang="ru-RU" sz="1800" b="1" u="sng" strike="noStrike" spc="-1">
                <a:solidFill>
                  <a:srgbClr val="55A839"/>
                </a:solidFill>
                <a:uFillTx/>
                <a:latin typeface="Calibri"/>
                <a:ea typeface="DejaVu Sans"/>
              </a:rPr>
              <a:t>Синергия активных компонентов: </a:t>
            </a:r>
            <a:r>
              <a:rPr lang="ru-RU" sz="1800" b="0" strike="noStrike" spc="-1">
                <a:solidFill>
                  <a:srgbClr val="000000"/>
                </a:solidFill>
                <a:latin typeface="Calibri"/>
                <a:ea typeface="DejaVu Sans"/>
              </a:rPr>
              <a:t>фитонутриентов, ферментов, пробиотиков, клетчатки, аминокислот, витаминов и проч.</a:t>
            </a:r>
            <a:endParaRPr lang="ru-RU" sz="1800" b="0" strike="noStrike" spc="-1">
              <a:latin typeface="Arial"/>
            </a:endParaRPr>
          </a:p>
          <a:p>
            <a:pPr>
              <a:lnSpc>
                <a:spcPct val="100000"/>
              </a:lnSpc>
            </a:pPr>
            <a:endParaRPr lang="ru-RU" sz="1800" b="0" strike="noStrike" spc="-1">
              <a:latin typeface="Arial"/>
            </a:endParaRPr>
          </a:p>
          <a:p>
            <a:pPr>
              <a:lnSpc>
                <a:spcPct val="100000"/>
              </a:lnSpc>
            </a:pPr>
            <a:r>
              <a:rPr lang="ru-RU" sz="1800" b="1" u="sng" strike="noStrike" spc="-1">
                <a:solidFill>
                  <a:srgbClr val="55A839"/>
                </a:solidFill>
                <a:uFillTx/>
                <a:latin typeface="Calibri"/>
                <a:ea typeface="DejaVu Sans"/>
              </a:rPr>
              <a:t>Выгодная цена: </a:t>
            </a:r>
            <a:r>
              <a:rPr lang="ru-RU" sz="1800" b="0" strike="noStrike" spc="-1">
                <a:solidFill>
                  <a:srgbClr val="000000"/>
                </a:solidFill>
                <a:latin typeface="Calibri"/>
                <a:ea typeface="DejaVu Sans"/>
              </a:rPr>
              <a:t>вместе – дешевле!</a:t>
            </a:r>
            <a:endParaRPr lang="ru-RU" sz="1800" b="0" strike="noStrike" spc="-1">
              <a:latin typeface="Arial"/>
            </a:endParaRPr>
          </a:p>
          <a:p>
            <a:pPr>
              <a:lnSpc>
                <a:spcPct val="100000"/>
              </a:lnSpc>
            </a:pPr>
            <a:endParaRPr lang="ru-RU" sz="1800" b="0" strike="noStrike" spc="-1">
              <a:latin typeface="Arial"/>
            </a:endParaRPr>
          </a:p>
          <a:p>
            <a:pPr>
              <a:lnSpc>
                <a:spcPct val="100000"/>
              </a:lnSpc>
            </a:pPr>
            <a:endParaRPr lang="ru-RU" sz="1800" b="0" strike="noStrike" spc="-1">
              <a:latin typeface="Arial"/>
            </a:endParaRPr>
          </a:p>
          <a:p>
            <a:pPr>
              <a:lnSpc>
                <a:spcPct val="100000"/>
              </a:lnSpc>
            </a:pPr>
            <a:endParaRPr lang="ru-RU" sz="1800" b="0" strike="noStrike" spc="-1">
              <a:latin typeface="Arial"/>
            </a:endParaRPr>
          </a:p>
          <a:p>
            <a:pPr>
              <a:lnSpc>
                <a:spcPct val="100000"/>
              </a:lnSpc>
            </a:pPr>
            <a:endParaRPr lang="ru-RU" sz="1800" b="0" strike="noStrike" spc="-1">
              <a:latin typeface="Arial"/>
            </a:endParaRPr>
          </a:p>
        </p:txBody>
      </p:sp>
      <p:pic>
        <p:nvPicPr>
          <p:cNvPr id="354" name="Picture 2"/>
          <p:cNvPicPr/>
          <p:nvPr/>
        </p:nvPicPr>
        <p:blipFill>
          <a:blip r:embed="rId3"/>
          <a:stretch/>
        </p:blipFill>
        <p:spPr>
          <a:xfrm>
            <a:off x="574920" y="287280"/>
            <a:ext cx="3733920" cy="4636440"/>
          </a:xfrm>
          <a:prstGeom prst="rect">
            <a:avLst/>
          </a:prstGeom>
          <a:ln>
            <a:noFill/>
          </a:ln>
        </p:spPr>
      </p:pic>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CustomShape 1"/>
          <p:cNvSpPr/>
          <p:nvPr/>
        </p:nvSpPr>
        <p:spPr>
          <a:xfrm>
            <a:off x="3328200" y="4461120"/>
            <a:ext cx="2486520" cy="301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12600" algn="ctr">
              <a:lnSpc>
                <a:spcPts val="2375"/>
              </a:lnSpc>
            </a:pPr>
            <a:r>
              <a:rPr lang="ru-RU" sz="1200" b="0" strike="noStrike" spc="49">
                <a:solidFill>
                  <a:srgbClr val="F2F2F2"/>
                </a:solidFill>
                <a:latin typeface="Calibri"/>
                <a:ea typeface="DejaVu Sans"/>
              </a:rPr>
              <a:t>CORAL-CLUB.COM</a:t>
            </a:r>
            <a:endParaRPr lang="ru-RU" sz="1200" b="0" strike="noStrike" spc="-1">
              <a:latin typeface="Arial"/>
            </a:endParaRPr>
          </a:p>
        </p:txBody>
      </p:sp>
      <p:pic>
        <p:nvPicPr>
          <p:cNvPr id="356" name="Picture 2"/>
          <p:cNvPicPr/>
          <p:nvPr/>
        </p:nvPicPr>
        <p:blipFill>
          <a:blip r:embed="rId3"/>
          <a:stretch/>
        </p:blipFill>
        <p:spPr>
          <a:xfrm>
            <a:off x="1056960" y="-14400"/>
            <a:ext cx="7219440" cy="5106240"/>
          </a:xfrm>
          <a:prstGeom prst="rect">
            <a:avLst/>
          </a:prstGeom>
          <a:ln>
            <a:noFill/>
          </a:ln>
        </p:spPr>
      </p:pic>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Рисунок 3"/>
          <p:cNvPicPr/>
          <p:nvPr/>
        </p:nvPicPr>
        <p:blipFill>
          <a:blip r:embed="rId3"/>
          <a:stretch/>
        </p:blipFill>
        <p:spPr>
          <a:xfrm>
            <a:off x="3635640" y="1866240"/>
            <a:ext cx="2015640" cy="2015640"/>
          </a:xfrm>
          <a:prstGeom prst="rect">
            <a:avLst/>
          </a:prstGeom>
          <a:ln>
            <a:noFill/>
          </a:ln>
        </p:spPr>
      </p:pic>
      <p:sp>
        <p:nvSpPr>
          <p:cNvPr id="130" name="CustomShape 1"/>
          <p:cNvSpPr/>
          <p:nvPr/>
        </p:nvSpPr>
        <p:spPr>
          <a:xfrm>
            <a:off x="331200" y="1032840"/>
            <a:ext cx="86371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1800" b="1" strike="noStrike" spc="-1">
                <a:solidFill>
                  <a:srgbClr val="C00000"/>
                </a:solidFill>
                <a:latin typeface="Raleway"/>
                <a:ea typeface="DejaVu Sans"/>
              </a:rPr>
              <a:t>Нарушения</a:t>
            </a:r>
            <a:r>
              <a:rPr lang="ru-RU" sz="1600" b="1" strike="noStrike" spc="-1">
                <a:solidFill>
                  <a:srgbClr val="C00000"/>
                </a:solidFill>
                <a:latin typeface="Raleway"/>
                <a:ea typeface="DejaVu Sans"/>
              </a:rPr>
              <a:t> в работе кишечника = ослабление иммунитета = проблемы со здоровьем</a:t>
            </a:r>
            <a:endParaRPr lang="ru-RU" sz="1600" b="0" strike="noStrike" spc="-1">
              <a:latin typeface="Arial"/>
            </a:endParaRPr>
          </a:p>
        </p:txBody>
      </p:sp>
      <p:sp>
        <p:nvSpPr>
          <p:cNvPr id="131" name="CustomShape 2"/>
          <p:cNvSpPr/>
          <p:nvPr/>
        </p:nvSpPr>
        <p:spPr>
          <a:xfrm>
            <a:off x="8969400" y="4651200"/>
            <a:ext cx="173880" cy="22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04927FC3-6D86-4E1C-8C39-3CEDAD4B2E73}" type="slidenum">
              <a:rPr lang="ru-RU" sz="1400" b="0" strike="noStrike" spc="32">
                <a:solidFill>
                  <a:srgbClr val="8B8B8B"/>
                </a:solidFill>
                <a:latin typeface="Calibri Light"/>
              </a:rPr>
              <a:t>3</a:t>
            </a:fld>
            <a:endParaRPr lang="ru-RU" sz="1400" b="0" strike="noStrike" spc="-1">
              <a:latin typeface="Arial"/>
            </a:endParaRPr>
          </a:p>
        </p:txBody>
      </p:sp>
      <p:pic>
        <p:nvPicPr>
          <p:cNvPr id="132" name="Изображение 17"/>
          <p:cNvPicPr/>
          <p:nvPr/>
        </p:nvPicPr>
        <p:blipFill>
          <a:blip r:embed="rId4"/>
          <a:stretch/>
        </p:blipFill>
        <p:spPr>
          <a:xfrm>
            <a:off x="8072280" y="145080"/>
            <a:ext cx="514440" cy="339840"/>
          </a:xfrm>
          <a:prstGeom prst="rect">
            <a:avLst/>
          </a:prstGeom>
          <a:ln>
            <a:noFill/>
          </a:ln>
        </p:spPr>
      </p:pic>
      <p:pic>
        <p:nvPicPr>
          <p:cNvPr id="133" name="Рисунок 7"/>
          <p:cNvPicPr/>
          <p:nvPr/>
        </p:nvPicPr>
        <p:blipFill>
          <a:blip r:embed="rId5"/>
          <a:stretch/>
        </p:blipFill>
        <p:spPr>
          <a:xfrm>
            <a:off x="3141000" y="1424880"/>
            <a:ext cx="810720" cy="810720"/>
          </a:xfrm>
          <a:prstGeom prst="rect">
            <a:avLst/>
          </a:prstGeom>
          <a:ln>
            <a:noFill/>
          </a:ln>
        </p:spPr>
      </p:pic>
      <p:pic>
        <p:nvPicPr>
          <p:cNvPr id="134" name="Рисунок 9"/>
          <p:cNvPicPr/>
          <p:nvPr/>
        </p:nvPicPr>
        <p:blipFill>
          <a:blip r:embed="rId6"/>
          <a:stretch/>
        </p:blipFill>
        <p:spPr>
          <a:xfrm>
            <a:off x="6344280" y="2401200"/>
            <a:ext cx="642240" cy="642240"/>
          </a:xfrm>
          <a:prstGeom prst="rect">
            <a:avLst/>
          </a:prstGeom>
          <a:ln>
            <a:noFill/>
          </a:ln>
        </p:spPr>
      </p:pic>
      <p:pic>
        <p:nvPicPr>
          <p:cNvPr id="135" name="Рисунок 2"/>
          <p:cNvPicPr/>
          <p:nvPr/>
        </p:nvPicPr>
        <p:blipFill>
          <a:blip r:embed="rId7"/>
          <a:stretch/>
        </p:blipFill>
        <p:spPr>
          <a:xfrm>
            <a:off x="3456360" y="3882600"/>
            <a:ext cx="768240" cy="768240"/>
          </a:xfrm>
          <a:prstGeom prst="rect">
            <a:avLst/>
          </a:prstGeom>
          <a:ln>
            <a:noFill/>
          </a:ln>
        </p:spPr>
      </p:pic>
      <p:pic>
        <p:nvPicPr>
          <p:cNvPr id="136" name="Рисунок 12"/>
          <p:cNvPicPr/>
          <p:nvPr/>
        </p:nvPicPr>
        <p:blipFill>
          <a:blip r:embed="rId8"/>
          <a:stretch/>
        </p:blipFill>
        <p:spPr>
          <a:xfrm>
            <a:off x="2277720" y="2228040"/>
            <a:ext cx="726120" cy="726120"/>
          </a:xfrm>
          <a:prstGeom prst="rect">
            <a:avLst/>
          </a:prstGeom>
          <a:ln>
            <a:noFill/>
          </a:ln>
        </p:spPr>
      </p:pic>
      <p:pic>
        <p:nvPicPr>
          <p:cNvPr id="137" name="Рисунок 13"/>
          <p:cNvPicPr/>
          <p:nvPr/>
        </p:nvPicPr>
        <p:blipFill>
          <a:blip r:embed="rId9"/>
          <a:stretch/>
        </p:blipFill>
        <p:spPr>
          <a:xfrm>
            <a:off x="5412600" y="1424880"/>
            <a:ext cx="692280" cy="692280"/>
          </a:xfrm>
          <a:prstGeom prst="rect">
            <a:avLst/>
          </a:prstGeom>
          <a:ln>
            <a:noFill/>
          </a:ln>
        </p:spPr>
      </p:pic>
      <p:pic>
        <p:nvPicPr>
          <p:cNvPr id="138" name="Рисунок 14"/>
          <p:cNvPicPr/>
          <p:nvPr/>
        </p:nvPicPr>
        <p:blipFill>
          <a:blip r:embed="rId10"/>
          <a:stretch/>
        </p:blipFill>
        <p:spPr>
          <a:xfrm>
            <a:off x="5142960" y="4023720"/>
            <a:ext cx="538560" cy="626760"/>
          </a:xfrm>
          <a:prstGeom prst="rect">
            <a:avLst/>
          </a:prstGeom>
          <a:ln>
            <a:noFill/>
          </a:ln>
        </p:spPr>
      </p:pic>
      <p:pic>
        <p:nvPicPr>
          <p:cNvPr id="139" name="Рисунок 10"/>
          <p:cNvPicPr/>
          <p:nvPr/>
        </p:nvPicPr>
        <p:blipFill>
          <a:blip r:embed="rId11"/>
          <a:stretch/>
        </p:blipFill>
        <p:spPr>
          <a:xfrm>
            <a:off x="6234840" y="3377520"/>
            <a:ext cx="584280" cy="592200"/>
          </a:xfrm>
          <a:prstGeom prst="rect">
            <a:avLst/>
          </a:prstGeom>
          <a:ln>
            <a:noFill/>
          </a:ln>
        </p:spPr>
      </p:pic>
      <p:pic>
        <p:nvPicPr>
          <p:cNvPr id="140" name="Рисунок 11"/>
          <p:cNvPicPr/>
          <p:nvPr/>
        </p:nvPicPr>
        <p:blipFill>
          <a:blip r:embed="rId12"/>
          <a:stretch/>
        </p:blipFill>
        <p:spPr>
          <a:xfrm>
            <a:off x="2458800" y="3187080"/>
            <a:ext cx="363600" cy="851040"/>
          </a:xfrm>
          <a:prstGeom prst="rect">
            <a:avLst/>
          </a:prstGeom>
          <a:ln>
            <a:noFill/>
          </a:ln>
        </p:spPr>
      </p:pic>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CustomShape 1"/>
          <p:cNvSpPr/>
          <p:nvPr/>
        </p:nvSpPr>
        <p:spPr>
          <a:xfrm>
            <a:off x="3328200" y="4461120"/>
            <a:ext cx="2486520" cy="301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12600" algn="ctr">
              <a:lnSpc>
                <a:spcPts val="2375"/>
              </a:lnSpc>
            </a:pPr>
            <a:r>
              <a:rPr lang="ru-RU" sz="1200" b="0" strike="noStrike" spc="49">
                <a:solidFill>
                  <a:srgbClr val="F2F2F2"/>
                </a:solidFill>
                <a:latin typeface="Calibri"/>
                <a:ea typeface="DejaVu Sans"/>
              </a:rPr>
              <a:t>CORAL-CLUB.COM</a:t>
            </a:r>
            <a:endParaRPr lang="ru-RU" sz="1200" b="0" strike="noStrike" spc="-1">
              <a:latin typeface="Arial"/>
            </a:endParaRPr>
          </a:p>
        </p:txBody>
      </p:sp>
      <p:pic>
        <p:nvPicPr>
          <p:cNvPr id="358" name="Изображение 17"/>
          <p:cNvPicPr/>
          <p:nvPr/>
        </p:nvPicPr>
        <p:blipFill>
          <a:blip r:embed="rId3"/>
          <a:stretch/>
        </p:blipFill>
        <p:spPr>
          <a:xfrm>
            <a:off x="8072280" y="145080"/>
            <a:ext cx="514440" cy="339840"/>
          </a:xfrm>
          <a:prstGeom prst="rect">
            <a:avLst/>
          </a:prstGeom>
          <a:ln>
            <a:noFill/>
          </a:ln>
        </p:spPr>
      </p:pic>
      <p:sp>
        <p:nvSpPr>
          <p:cNvPr id="359" name="CustomShape 2"/>
          <p:cNvSpPr/>
          <p:nvPr/>
        </p:nvSpPr>
        <p:spPr>
          <a:xfrm>
            <a:off x="4033080" y="1918080"/>
            <a:ext cx="1616400" cy="1323000"/>
          </a:xfrm>
          <a:prstGeom prst="rect">
            <a:avLst/>
          </a:prstGeom>
          <a:noFill/>
          <a:ln>
            <a:noFill/>
          </a:ln>
        </p:spPr>
        <p:style>
          <a:lnRef idx="0">
            <a:scrgbClr r="0" g="0" b="0"/>
          </a:lnRef>
          <a:fillRef idx="0">
            <a:scrgbClr r="0" g="0" b="0"/>
          </a:fillRef>
          <a:effectRef idx="0">
            <a:scrgbClr r="0" g="0" b="0"/>
          </a:effectRef>
          <a:fontRef idx="minor"/>
        </p:style>
      </p:sp>
      <p:pic>
        <p:nvPicPr>
          <p:cNvPr id="360" name="Picture 2"/>
          <p:cNvPicPr/>
          <p:nvPr/>
        </p:nvPicPr>
        <p:blipFill>
          <a:blip r:embed="rId4"/>
          <a:stretch/>
        </p:blipFill>
        <p:spPr>
          <a:xfrm>
            <a:off x="0" y="0"/>
            <a:ext cx="5211360" cy="5162040"/>
          </a:xfrm>
          <a:prstGeom prst="rect">
            <a:avLst/>
          </a:prstGeom>
          <a:ln>
            <a:noFill/>
          </a:ln>
        </p:spPr>
      </p:pic>
      <p:pic>
        <p:nvPicPr>
          <p:cNvPr id="361" name="Picture 3"/>
          <p:cNvPicPr/>
          <p:nvPr/>
        </p:nvPicPr>
        <p:blipFill>
          <a:blip r:embed="rId5"/>
          <a:stretch/>
        </p:blipFill>
        <p:spPr>
          <a:xfrm>
            <a:off x="1283400" y="3936600"/>
            <a:ext cx="2451600" cy="1206000"/>
          </a:xfrm>
          <a:prstGeom prst="rect">
            <a:avLst/>
          </a:prstGeom>
          <a:ln>
            <a:noFill/>
          </a:ln>
        </p:spPr>
      </p:pic>
      <p:sp>
        <p:nvSpPr>
          <p:cNvPr id="362" name="CustomShape 3"/>
          <p:cNvSpPr/>
          <p:nvPr/>
        </p:nvSpPr>
        <p:spPr>
          <a:xfrm>
            <a:off x="4572000" y="2780280"/>
            <a:ext cx="4571280" cy="91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1800" b="0" i="1" strike="noStrike" spc="-1">
                <a:solidFill>
                  <a:srgbClr val="55A839"/>
                </a:solidFill>
                <a:latin typeface="Calibri"/>
                <a:ea typeface="DejaVu Sans"/>
              </a:rPr>
              <a:t>ЦП «Здоровый кишечник» –</a:t>
            </a:r>
            <a:endParaRPr lang="ru-RU" sz="1800" b="0" strike="noStrike" spc="-1">
              <a:latin typeface="Arial"/>
            </a:endParaRPr>
          </a:p>
          <a:p>
            <a:pPr algn="ctr">
              <a:lnSpc>
                <a:spcPct val="100000"/>
              </a:lnSpc>
            </a:pPr>
            <a:r>
              <a:rPr lang="ru-RU" sz="1800" b="0" i="1" strike="noStrike" spc="-1">
                <a:solidFill>
                  <a:srgbClr val="55A839"/>
                </a:solidFill>
                <a:latin typeface="Calibri"/>
                <a:ea typeface="DejaVu Sans"/>
              </a:rPr>
              <a:t>прекрасное начало карьеры, дающее возможности для дальнейшего роста</a:t>
            </a:r>
            <a:endParaRPr lang="ru-RU" sz="1800" b="0" strike="noStrike" spc="-1">
              <a:latin typeface="Arial"/>
            </a:endParaRPr>
          </a:p>
        </p:txBody>
      </p:sp>
      <p:sp>
        <p:nvSpPr>
          <p:cNvPr id="363" name="CustomShape 4"/>
          <p:cNvSpPr/>
          <p:nvPr/>
        </p:nvSpPr>
        <p:spPr>
          <a:xfrm>
            <a:off x="3899160" y="793440"/>
            <a:ext cx="5244120" cy="173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3600" b="1" strike="noStrike" spc="-1">
                <a:solidFill>
                  <a:srgbClr val="55A839"/>
                </a:solidFill>
                <a:latin typeface="Calibri"/>
                <a:ea typeface="DejaVu Sans"/>
              </a:rPr>
              <a:t>Отличный старт </a:t>
            </a:r>
            <a:r>
              <a:t/>
            </a:r>
            <a:br/>
            <a:r>
              <a:rPr lang="ru-RU" sz="3600" b="1" strike="noStrike" spc="-1">
                <a:solidFill>
                  <a:srgbClr val="55A839"/>
                </a:solidFill>
                <a:latin typeface="Calibri"/>
                <a:ea typeface="DejaVu Sans"/>
              </a:rPr>
              <a:t>для нового дистрибьютора!</a:t>
            </a:r>
            <a:endParaRPr lang="ru-RU" sz="3600" b="0" strike="noStrike" spc="-1">
              <a:latin typeface="Arial"/>
            </a:endParaRPr>
          </a:p>
        </p:txBody>
      </p:sp>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CustomShape 1"/>
          <p:cNvSpPr/>
          <p:nvPr/>
        </p:nvSpPr>
        <p:spPr>
          <a:xfrm>
            <a:off x="8969400" y="4651200"/>
            <a:ext cx="173880" cy="22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A3617A3E-130F-418F-A5EF-60A6B4DFBDC8}" type="slidenum">
              <a:rPr lang="ru-RU" sz="1400" b="0" strike="noStrike" spc="32">
                <a:solidFill>
                  <a:srgbClr val="8B8B8B"/>
                </a:solidFill>
                <a:latin typeface="Calibri Light"/>
              </a:rPr>
              <a:t>4</a:t>
            </a:fld>
            <a:endParaRPr lang="ru-RU" sz="1400" b="0" strike="noStrike" spc="-1">
              <a:latin typeface="Arial"/>
            </a:endParaRPr>
          </a:p>
        </p:txBody>
      </p:sp>
      <p:pic>
        <p:nvPicPr>
          <p:cNvPr id="143" name="Изображение 17"/>
          <p:cNvPicPr/>
          <p:nvPr/>
        </p:nvPicPr>
        <p:blipFill>
          <a:blip r:embed="rId3"/>
          <a:stretch/>
        </p:blipFill>
        <p:spPr>
          <a:xfrm>
            <a:off x="8072280" y="145080"/>
            <a:ext cx="514440" cy="339840"/>
          </a:xfrm>
          <a:prstGeom prst="rect">
            <a:avLst/>
          </a:prstGeom>
          <a:ln>
            <a:noFill/>
          </a:ln>
        </p:spPr>
      </p:pic>
      <p:pic>
        <p:nvPicPr>
          <p:cNvPr id="144" name="Рисунок 1"/>
          <p:cNvPicPr/>
          <p:nvPr/>
        </p:nvPicPr>
        <p:blipFill>
          <a:blip r:embed="rId4"/>
          <a:stretch/>
        </p:blipFill>
        <p:spPr>
          <a:xfrm>
            <a:off x="2395440" y="1236960"/>
            <a:ext cx="4505760" cy="2945880"/>
          </a:xfrm>
          <a:prstGeom prst="rect">
            <a:avLst/>
          </a:prstGeom>
          <a:ln>
            <a:noFill/>
          </a:ln>
        </p:spPr>
      </p:pic>
      <p:sp>
        <p:nvSpPr>
          <p:cNvPr id="145" name="CustomShape 2"/>
          <p:cNvSpPr/>
          <p:nvPr/>
        </p:nvSpPr>
        <p:spPr>
          <a:xfrm>
            <a:off x="723240" y="1098720"/>
            <a:ext cx="1890000" cy="1063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1600" b="1" strike="noStrike" spc="-1">
                <a:solidFill>
                  <a:srgbClr val="C00000"/>
                </a:solidFill>
                <a:latin typeface="Raleway"/>
                <a:ea typeface="DejaVu Sans"/>
              </a:rPr>
              <a:t>Вредная микрофлора любит быстрые углеводы</a:t>
            </a:r>
            <a:endParaRPr lang="ru-RU" sz="1600" b="0" strike="noStrike" spc="-1">
              <a:latin typeface="Arial"/>
            </a:endParaRPr>
          </a:p>
        </p:txBody>
      </p:sp>
      <p:sp>
        <p:nvSpPr>
          <p:cNvPr id="146" name="CustomShape 3"/>
          <p:cNvSpPr/>
          <p:nvPr/>
        </p:nvSpPr>
        <p:spPr>
          <a:xfrm>
            <a:off x="6522120" y="1096920"/>
            <a:ext cx="2399400" cy="1063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1600" b="1" strike="noStrike" spc="-1">
                <a:solidFill>
                  <a:srgbClr val="C00000"/>
                </a:solidFill>
                <a:latin typeface="Raleway"/>
                <a:ea typeface="DejaVu Sans"/>
              </a:rPr>
              <a:t>Полезная микрофлора нуждается в клетчатке и кисломолочных продуктах</a:t>
            </a:r>
            <a:endParaRPr lang="ru-RU" sz="1600" b="0" strike="noStrike" spc="-1">
              <a:latin typeface="Arial"/>
            </a:endParaRPr>
          </a:p>
        </p:txBody>
      </p:sp>
      <p:pic>
        <p:nvPicPr>
          <p:cNvPr id="147" name="Рисунок 3"/>
          <p:cNvPicPr/>
          <p:nvPr/>
        </p:nvPicPr>
        <p:blipFill>
          <a:blip r:embed="rId5"/>
          <a:stretch/>
        </p:blipFill>
        <p:spPr>
          <a:xfrm>
            <a:off x="2033280" y="3240720"/>
            <a:ext cx="957960" cy="957960"/>
          </a:xfrm>
          <a:prstGeom prst="rect">
            <a:avLst/>
          </a:prstGeom>
          <a:ln>
            <a:noFill/>
          </a:ln>
        </p:spPr>
      </p:pic>
      <p:pic>
        <p:nvPicPr>
          <p:cNvPr id="148" name="Рисунок 6"/>
          <p:cNvPicPr/>
          <p:nvPr/>
        </p:nvPicPr>
        <p:blipFill>
          <a:blip r:embed="rId6"/>
          <a:stretch/>
        </p:blipFill>
        <p:spPr>
          <a:xfrm>
            <a:off x="6386760" y="3204720"/>
            <a:ext cx="1029600" cy="1029600"/>
          </a:xfrm>
          <a:prstGeom prst="rect">
            <a:avLst/>
          </a:prstGeom>
          <a:ln>
            <a:noFill/>
          </a:ln>
        </p:spPr>
      </p:pic>
      <p:pic>
        <p:nvPicPr>
          <p:cNvPr id="149" name="Рисунок 5"/>
          <p:cNvPicPr/>
          <p:nvPr/>
        </p:nvPicPr>
        <p:blipFill>
          <a:blip r:embed="rId7"/>
          <a:stretch/>
        </p:blipFill>
        <p:spPr>
          <a:xfrm>
            <a:off x="6108480" y="3460680"/>
            <a:ext cx="826200" cy="826200"/>
          </a:xfrm>
          <a:prstGeom prst="rect">
            <a:avLst/>
          </a:prstGeom>
          <a:ln>
            <a:noFill/>
          </a:ln>
        </p:spPr>
      </p:pic>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 name="Group 1"/>
          <p:cNvGrpSpPr/>
          <p:nvPr/>
        </p:nvGrpSpPr>
        <p:grpSpPr>
          <a:xfrm>
            <a:off x="360" y="4380480"/>
            <a:ext cx="9143280" cy="762480"/>
            <a:chOff x="360" y="4380480"/>
            <a:chExt cx="9143280" cy="762480"/>
          </a:xfrm>
        </p:grpSpPr>
        <p:pic>
          <p:nvPicPr>
            <p:cNvPr id="152" name="Рисунок 9"/>
            <p:cNvPicPr/>
            <p:nvPr/>
          </p:nvPicPr>
          <p:blipFill>
            <a:blip r:embed="rId3"/>
            <a:stretch/>
          </p:blipFill>
          <p:spPr>
            <a:xfrm>
              <a:off x="360" y="4988520"/>
              <a:ext cx="9143280" cy="154440"/>
            </a:xfrm>
            <a:prstGeom prst="rect">
              <a:avLst/>
            </a:prstGeom>
            <a:ln>
              <a:noFill/>
            </a:ln>
          </p:spPr>
        </p:pic>
        <p:pic>
          <p:nvPicPr>
            <p:cNvPr id="153" name="Рисунок 10"/>
            <p:cNvPicPr/>
            <p:nvPr/>
          </p:nvPicPr>
          <p:blipFill>
            <a:blip r:embed="rId3"/>
            <a:stretch/>
          </p:blipFill>
          <p:spPr>
            <a:xfrm>
              <a:off x="360" y="4833360"/>
              <a:ext cx="9143280" cy="154440"/>
            </a:xfrm>
            <a:prstGeom prst="rect">
              <a:avLst/>
            </a:prstGeom>
            <a:ln>
              <a:noFill/>
            </a:ln>
          </p:spPr>
        </p:pic>
        <p:pic>
          <p:nvPicPr>
            <p:cNvPr id="154" name="Рисунок 11"/>
            <p:cNvPicPr/>
            <p:nvPr/>
          </p:nvPicPr>
          <p:blipFill>
            <a:blip r:embed="rId3"/>
            <a:stretch/>
          </p:blipFill>
          <p:spPr>
            <a:xfrm>
              <a:off x="360" y="4678200"/>
              <a:ext cx="9143280" cy="154440"/>
            </a:xfrm>
            <a:prstGeom prst="rect">
              <a:avLst/>
            </a:prstGeom>
            <a:ln>
              <a:noFill/>
            </a:ln>
          </p:spPr>
        </p:pic>
        <p:pic>
          <p:nvPicPr>
            <p:cNvPr id="155" name="Рисунок 12"/>
            <p:cNvPicPr/>
            <p:nvPr/>
          </p:nvPicPr>
          <p:blipFill>
            <a:blip r:embed="rId3"/>
            <a:stretch/>
          </p:blipFill>
          <p:spPr>
            <a:xfrm>
              <a:off x="360" y="4529160"/>
              <a:ext cx="9143280" cy="154440"/>
            </a:xfrm>
            <a:prstGeom prst="rect">
              <a:avLst/>
            </a:prstGeom>
            <a:ln>
              <a:noFill/>
            </a:ln>
          </p:spPr>
        </p:pic>
        <p:pic>
          <p:nvPicPr>
            <p:cNvPr id="156" name="Рисунок 13"/>
            <p:cNvPicPr/>
            <p:nvPr/>
          </p:nvPicPr>
          <p:blipFill>
            <a:blip r:embed="rId3"/>
            <a:stretch/>
          </p:blipFill>
          <p:spPr>
            <a:xfrm>
              <a:off x="360" y="4380480"/>
              <a:ext cx="9143280" cy="154440"/>
            </a:xfrm>
            <a:prstGeom prst="rect">
              <a:avLst/>
            </a:prstGeom>
            <a:ln>
              <a:noFill/>
            </a:ln>
          </p:spPr>
        </p:pic>
      </p:grpSp>
      <p:pic>
        <p:nvPicPr>
          <p:cNvPr id="157" name="Изображение 17"/>
          <p:cNvPicPr/>
          <p:nvPr/>
        </p:nvPicPr>
        <p:blipFill>
          <a:blip r:embed="rId4"/>
          <a:stretch/>
        </p:blipFill>
        <p:spPr>
          <a:xfrm>
            <a:off x="8072280" y="145080"/>
            <a:ext cx="514440" cy="339840"/>
          </a:xfrm>
          <a:prstGeom prst="rect">
            <a:avLst/>
          </a:prstGeom>
          <a:ln>
            <a:noFill/>
          </a:ln>
        </p:spPr>
      </p:pic>
      <p:sp>
        <p:nvSpPr>
          <p:cNvPr id="158" name="CustomShape 2"/>
          <p:cNvSpPr/>
          <p:nvPr/>
        </p:nvSpPr>
        <p:spPr>
          <a:xfrm>
            <a:off x="5353200" y="295560"/>
            <a:ext cx="3615480" cy="91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ru-RU" sz="1800" b="0" strike="noStrike" spc="-1">
              <a:latin typeface="Arial"/>
            </a:endParaRPr>
          </a:p>
          <a:p>
            <a:pPr>
              <a:lnSpc>
                <a:spcPct val="100000"/>
              </a:lnSpc>
            </a:pPr>
            <a:endParaRPr lang="ru-RU" sz="1800" b="0" strike="noStrike" spc="-1">
              <a:latin typeface="Arial"/>
            </a:endParaRPr>
          </a:p>
          <a:p>
            <a:pPr>
              <a:lnSpc>
                <a:spcPct val="100000"/>
              </a:lnSpc>
            </a:pPr>
            <a:endParaRPr lang="ru-RU" sz="1800" b="0" strike="noStrike" spc="-1">
              <a:latin typeface="Arial"/>
            </a:endParaRPr>
          </a:p>
        </p:txBody>
      </p:sp>
      <p:sp>
        <p:nvSpPr>
          <p:cNvPr id="159" name="CustomShape 3"/>
          <p:cNvSpPr/>
          <p:nvPr/>
        </p:nvSpPr>
        <p:spPr>
          <a:xfrm>
            <a:off x="0" y="4524840"/>
            <a:ext cx="9143280"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000" b="1" strike="noStrike" spc="-1">
                <a:solidFill>
                  <a:srgbClr val="0070C0"/>
                </a:solidFill>
                <a:latin typeface="Raleway"/>
                <a:ea typeface="DejaVu Sans"/>
              </a:rPr>
              <a:t>Баланс микробиома = здоровье всего организма!</a:t>
            </a:r>
            <a:endParaRPr lang="ru-RU" sz="2000" b="0" strike="noStrike" spc="-1">
              <a:latin typeface="Arial"/>
            </a:endParaRPr>
          </a:p>
        </p:txBody>
      </p:sp>
      <p:sp>
        <p:nvSpPr>
          <p:cNvPr id="160" name="CustomShape 4"/>
          <p:cNvSpPr/>
          <p:nvPr/>
        </p:nvSpPr>
        <p:spPr>
          <a:xfrm>
            <a:off x="5304240" y="2654280"/>
            <a:ext cx="3351960" cy="94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1400" b="0" i="1" strike="noStrike" spc="-1">
                <a:solidFill>
                  <a:srgbClr val="C00000"/>
                </a:solidFill>
                <a:latin typeface="Calibri"/>
                <a:ea typeface="DejaVu Sans"/>
              </a:rPr>
              <a:t>Общий вес бактерий в кишечнике среднего человека – 1,5 кг. </a:t>
            </a:r>
            <a:endParaRPr lang="ru-RU" sz="1400" b="0" strike="noStrike" spc="-1">
              <a:latin typeface="Arial"/>
            </a:endParaRPr>
          </a:p>
          <a:p>
            <a:pPr algn="ctr">
              <a:lnSpc>
                <a:spcPct val="100000"/>
              </a:lnSpc>
            </a:pPr>
            <a:r>
              <a:rPr lang="ru-RU" sz="1400" b="0" i="1" strike="noStrike" spc="-1">
                <a:solidFill>
                  <a:srgbClr val="C00000"/>
                </a:solidFill>
                <a:latin typeface="Calibri"/>
                <a:ea typeface="DejaVu Sans"/>
              </a:rPr>
              <a:t>Важно, чтобы это «сообщество» находилось в гармонии!</a:t>
            </a:r>
            <a:endParaRPr lang="ru-RU" sz="1400" b="0" strike="noStrike" spc="-1">
              <a:latin typeface="Arial"/>
            </a:endParaRPr>
          </a:p>
        </p:txBody>
      </p:sp>
      <p:sp>
        <p:nvSpPr>
          <p:cNvPr id="161" name="CustomShape 5"/>
          <p:cNvSpPr/>
          <p:nvPr/>
        </p:nvSpPr>
        <p:spPr>
          <a:xfrm>
            <a:off x="5473080" y="1079280"/>
            <a:ext cx="2985120" cy="277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8000" b="1" strike="noStrike" spc="-1" dirty="0">
                <a:solidFill>
                  <a:srgbClr val="C00000"/>
                </a:solidFill>
                <a:latin typeface="Raleway"/>
                <a:ea typeface="DejaVu Sans"/>
              </a:rPr>
              <a:t>1.5 кг</a:t>
            </a:r>
            <a:endParaRPr lang="ru-RU" sz="8000" b="0" strike="noStrike" spc="-1" dirty="0">
              <a:latin typeface="Arial"/>
            </a:endParaRPr>
          </a:p>
        </p:txBody>
      </p:sp>
      <p:pic>
        <p:nvPicPr>
          <p:cNvPr id="162" name="Рисунок 1"/>
          <p:cNvPicPr/>
          <p:nvPr/>
        </p:nvPicPr>
        <p:blipFill>
          <a:blip r:embed="rId5"/>
          <a:stretch/>
        </p:blipFill>
        <p:spPr>
          <a:xfrm>
            <a:off x="1089360" y="757080"/>
            <a:ext cx="3183840" cy="2551320"/>
          </a:xfrm>
          <a:prstGeom prst="rect">
            <a:avLst/>
          </a:prstGeom>
          <a:ln>
            <a:noFill/>
          </a:ln>
        </p:spPr>
      </p:pic>
      <p:sp>
        <p:nvSpPr>
          <p:cNvPr id="163" name="CustomShape 6"/>
          <p:cNvSpPr/>
          <p:nvPr/>
        </p:nvSpPr>
        <p:spPr>
          <a:xfrm>
            <a:off x="992160" y="817560"/>
            <a:ext cx="3336120" cy="2430720"/>
          </a:xfrm>
          <a:prstGeom prst="rect">
            <a:avLst/>
          </a:prstGeom>
          <a:noFill/>
          <a:ln w="190440">
            <a:solidFill>
              <a:srgbClr val="58B46A"/>
            </a:solidFill>
            <a:miter/>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Изображение 17"/>
          <p:cNvPicPr/>
          <p:nvPr/>
        </p:nvPicPr>
        <p:blipFill>
          <a:blip r:embed="rId3"/>
          <a:stretch/>
        </p:blipFill>
        <p:spPr>
          <a:xfrm>
            <a:off x="8072280" y="145080"/>
            <a:ext cx="514440" cy="339840"/>
          </a:xfrm>
          <a:prstGeom prst="rect">
            <a:avLst/>
          </a:prstGeom>
          <a:ln>
            <a:noFill/>
          </a:ln>
        </p:spPr>
      </p:pic>
      <p:pic>
        <p:nvPicPr>
          <p:cNvPr id="165" name="Рисунок 2"/>
          <p:cNvPicPr/>
          <p:nvPr/>
        </p:nvPicPr>
        <p:blipFill>
          <a:blip r:embed="rId4"/>
          <a:stretch/>
        </p:blipFill>
        <p:spPr>
          <a:xfrm>
            <a:off x="295200" y="464400"/>
            <a:ext cx="3769200" cy="3404160"/>
          </a:xfrm>
          <a:prstGeom prst="rect">
            <a:avLst/>
          </a:prstGeom>
          <a:ln w="76320">
            <a:solidFill>
              <a:schemeClr val="accent1"/>
            </a:solidFill>
            <a:round/>
          </a:ln>
        </p:spPr>
      </p:pic>
      <p:sp>
        <p:nvSpPr>
          <p:cNvPr id="166" name="CustomShape 1"/>
          <p:cNvSpPr/>
          <p:nvPr/>
        </p:nvSpPr>
        <p:spPr>
          <a:xfrm>
            <a:off x="5473080" y="1079280"/>
            <a:ext cx="2985120" cy="1430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8800" b="1" strike="noStrike" spc="-1">
                <a:solidFill>
                  <a:srgbClr val="C00000"/>
                </a:solidFill>
                <a:latin typeface="Raleway"/>
                <a:ea typeface="DejaVu Sans"/>
              </a:rPr>
              <a:t>70%</a:t>
            </a:r>
            <a:endParaRPr lang="ru-RU" sz="8800" b="0" strike="noStrike" spc="-1">
              <a:latin typeface="Arial"/>
            </a:endParaRPr>
          </a:p>
        </p:txBody>
      </p:sp>
      <p:sp>
        <p:nvSpPr>
          <p:cNvPr id="167" name="CustomShape 2"/>
          <p:cNvSpPr/>
          <p:nvPr/>
        </p:nvSpPr>
        <p:spPr>
          <a:xfrm>
            <a:off x="5304240" y="2654280"/>
            <a:ext cx="3351960" cy="729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1400" b="0" i="1" strike="noStrike" spc="-1">
                <a:solidFill>
                  <a:srgbClr val="C00000"/>
                </a:solidFill>
                <a:latin typeface="Calibri"/>
                <a:ea typeface="DejaVu Sans"/>
              </a:rPr>
              <a:t>70% всех иммунокомпетентных клеток организма находятся в слизистой кишечника</a:t>
            </a:r>
            <a:endParaRPr lang="ru-RU" sz="1400" b="0" strike="noStrike" spc="-1">
              <a:latin typeface="Arial"/>
            </a:endParaRPr>
          </a:p>
        </p:txBody>
      </p:sp>
      <p:sp>
        <p:nvSpPr>
          <p:cNvPr id="168" name="CustomShape 3"/>
          <p:cNvSpPr/>
          <p:nvPr/>
        </p:nvSpPr>
        <p:spPr>
          <a:xfrm>
            <a:off x="0" y="4145040"/>
            <a:ext cx="9143280" cy="997560"/>
          </a:xfrm>
          <a:prstGeom prst="rect">
            <a:avLst/>
          </a:prstGeom>
          <a:solidFill>
            <a:srgbClr val="C00000"/>
          </a:solidFill>
          <a:ln>
            <a:solidFill>
              <a:srgbClr val="0A6CC5"/>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69" name="CustomShape 4"/>
          <p:cNvSpPr/>
          <p:nvPr/>
        </p:nvSpPr>
        <p:spPr>
          <a:xfrm>
            <a:off x="295200" y="4261680"/>
            <a:ext cx="8281080" cy="76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200" b="1" strike="noStrike" spc="-1">
                <a:solidFill>
                  <a:srgbClr val="FFFFFF"/>
                </a:solidFill>
                <a:latin typeface="Calibri"/>
                <a:ea typeface="DejaVu Sans"/>
              </a:rPr>
              <a:t>Нарушения в работе кишечника = снижение иммунитета = проблемы со здоровьем</a:t>
            </a:r>
            <a:endParaRPr lang="ru-RU" sz="2200" b="0" strike="noStrike" spc="-1">
              <a:latin typeface="Arial"/>
            </a:endParaRPr>
          </a:p>
        </p:txBody>
      </p:sp>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Изображение 17"/>
          <p:cNvPicPr/>
          <p:nvPr/>
        </p:nvPicPr>
        <p:blipFill>
          <a:blip r:embed="rId3"/>
          <a:stretch/>
        </p:blipFill>
        <p:spPr>
          <a:xfrm>
            <a:off x="8072280" y="145080"/>
            <a:ext cx="514440" cy="339840"/>
          </a:xfrm>
          <a:prstGeom prst="rect">
            <a:avLst/>
          </a:prstGeom>
          <a:ln>
            <a:noFill/>
          </a:ln>
        </p:spPr>
      </p:pic>
      <p:pic>
        <p:nvPicPr>
          <p:cNvPr id="171" name="Рисунок 2"/>
          <p:cNvPicPr/>
          <p:nvPr/>
        </p:nvPicPr>
        <p:blipFill>
          <a:blip r:embed="rId4"/>
          <a:stretch/>
        </p:blipFill>
        <p:spPr>
          <a:xfrm>
            <a:off x="252720" y="298080"/>
            <a:ext cx="4087800" cy="3594960"/>
          </a:xfrm>
          <a:prstGeom prst="rect">
            <a:avLst/>
          </a:prstGeom>
          <a:ln w="76320">
            <a:solidFill>
              <a:srgbClr val="C00000"/>
            </a:solidFill>
            <a:round/>
          </a:ln>
        </p:spPr>
      </p:pic>
      <p:sp>
        <p:nvSpPr>
          <p:cNvPr id="172" name="CustomShape 1"/>
          <p:cNvSpPr/>
          <p:nvPr/>
        </p:nvSpPr>
        <p:spPr>
          <a:xfrm>
            <a:off x="4493520" y="1079280"/>
            <a:ext cx="3964680" cy="1430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8800" b="1" strike="noStrike" spc="-1">
                <a:solidFill>
                  <a:srgbClr val="C00000"/>
                </a:solidFill>
                <a:latin typeface="Raleway"/>
                <a:ea typeface="DejaVu Sans"/>
              </a:rPr>
              <a:t>100 </a:t>
            </a:r>
            <a:r>
              <a:rPr lang="ru-RU" sz="5400" b="1" strike="noStrike" spc="-1">
                <a:solidFill>
                  <a:srgbClr val="C00000"/>
                </a:solidFill>
                <a:latin typeface="Raleway"/>
                <a:ea typeface="DejaVu Sans"/>
              </a:rPr>
              <a:t>млн</a:t>
            </a:r>
            <a:endParaRPr lang="ru-RU" sz="5400" b="0" strike="noStrike" spc="-1">
              <a:latin typeface="Arial"/>
            </a:endParaRPr>
          </a:p>
        </p:txBody>
      </p:sp>
      <p:sp>
        <p:nvSpPr>
          <p:cNvPr id="173" name="CustomShape 2"/>
          <p:cNvSpPr/>
          <p:nvPr/>
        </p:nvSpPr>
        <p:spPr>
          <a:xfrm>
            <a:off x="4799880" y="2490120"/>
            <a:ext cx="3351960" cy="729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1400" b="0" i="1" strike="noStrike" spc="-1">
                <a:solidFill>
                  <a:srgbClr val="C00000"/>
                </a:solidFill>
                <a:latin typeface="Calibri"/>
                <a:ea typeface="DejaVu Sans"/>
              </a:rPr>
              <a:t>100 000 000 нервных клеток составляют кишечную нервную систему</a:t>
            </a:r>
            <a:endParaRPr lang="ru-RU" sz="1400" b="0" strike="noStrike" spc="-1">
              <a:latin typeface="Arial"/>
            </a:endParaRPr>
          </a:p>
        </p:txBody>
      </p:sp>
      <p:pic>
        <p:nvPicPr>
          <p:cNvPr id="174" name="Picture 3"/>
          <p:cNvPicPr/>
          <p:nvPr/>
        </p:nvPicPr>
        <p:blipFill>
          <a:blip r:embed="rId5"/>
          <a:stretch/>
        </p:blipFill>
        <p:spPr>
          <a:xfrm>
            <a:off x="-49320" y="4111920"/>
            <a:ext cx="9241560" cy="1096200"/>
          </a:xfrm>
          <a:prstGeom prst="rect">
            <a:avLst/>
          </a:prstGeom>
          <a:ln>
            <a:noFill/>
          </a:ln>
        </p:spPr>
      </p:pic>
      <p:sp>
        <p:nvSpPr>
          <p:cNvPr id="175" name="CustomShape 3"/>
          <p:cNvSpPr/>
          <p:nvPr/>
        </p:nvSpPr>
        <p:spPr>
          <a:xfrm>
            <a:off x="223920" y="4275720"/>
            <a:ext cx="8233920" cy="76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200" b="1" strike="noStrike" spc="-1">
                <a:solidFill>
                  <a:srgbClr val="FFFFFF"/>
                </a:solidFill>
                <a:latin typeface="Calibri"/>
                <a:ea typeface="DejaVu Sans"/>
              </a:rPr>
              <a:t>Нарушения в работе кишечника = </a:t>
            </a:r>
            <a:r>
              <a:t/>
            </a:r>
            <a:br/>
            <a:r>
              <a:rPr lang="ru-RU" sz="2200" b="1" strike="noStrike" spc="-1">
                <a:solidFill>
                  <a:srgbClr val="FFFFFF"/>
                </a:solidFill>
                <a:latin typeface="Calibri"/>
                <a:ea typeface="DejaVu Sans"/>
              </a:rPr>
              <a:t>ухудшение работы головного мозга и депрессивное настроение</a:t>
            </a:r>
            <a:endParaRPr lang="ru-RU" sz="2200" b="0" strike="noStrike" spc="-1">
              <a:latin typeface="Arial"/>
            </a:endParaRPr>
          </a:p>
        </p:txBody>
      </p:sp>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Изображение 17"/>
          <p:cNvPicPr/>
          <p:nvPr/>
        </p:nvPicPr>
        <p:blipFill>
          <a:blip r:embed="rId3"/>
          <a:stretch/>
        </p:blipFill>
        <p:spPr>
          <a:xfrm>
            <a:off x="8072280" y="145080"/>
            <a:ext cx="514440" cy="339840"/>
          </a:xfrm>
          <a:prstGeom prst="rect">
            <a:avLst/>
          </a:prstGeom>
          <a:ln>
            <a:noFill/>
          </a:ln>
        </p:spPr>
      </p:pic>
      <p:pic>
        <p:nvPicPr>
          <p:cNvPr id="177" name="Рисунок 2"/>
          <p:cNvPicPr/>
          <p:nvPr/>
        </p:nvPicPr>
        <p:blipFill>
          <a:blip r:embed="rId4"/>
          <a:srcRect b="-391"/>
          <a:stretch/>
        </p:blipFill>
        <p:spPr>
          <a:xfrm>
            <a:off x="287280" y="315360"/>
            <a:ext cx="3947040" cy="3602520"/>
          </a:xfrm>
          <a:prstGeom prst="rect">
            <a:avLst/>
          </a:prstGeom>
          <a:ln w="76320">
            <a:solidFill>
              <a:srgbClr val="0070C0"/>
            </a:solidFill>
            <a:round/>
          </a:ln>
        </p:spPr>
      </p:pic>
      <p:pic>
        <p:nvPicPr>
          <p:cNvPr id="178" name="Picture 2"/>
          <p:cNvPicPr/>
          <p:nvPr/>
        </p:nvPicPr>
        <p:blipFill>
          <a:blip r:embed="rId5"/>
          <a:stretch/>
        </p:blipFill>
        <p:spPr>
          <a:xfrm>
            <a:off x="5436720" y="185040"/>
            <a:ext cx="2634840" cy="1849680"/>
          </a:xfrm>
          <a:prstGeom prst="rect">
            <a:avLst/>
          </a:prstGeom>
          <a:ln>
            <a:noFill/>
          </a:ln>
        </p:spPr>
      </p:pic>
      <p:sp>
        <p:nvSpPr>
          <p:cNvPr id="179" name="CustomShape 1"/>
          <p:cNvSpPr/>
          <p:nvPr/>
        </p:nvSpPr>
        <p:spPr>
          <a:xfrm>
            <a:off x="6387840" y="694800"/>
            <a:ext cx="1083600" cy="82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4800" b="1" strike="noStrike" spc="-1">
                <a:solidFill>
                  <a:srgbClr val="000000"/>
                </a:solidFill>
                <a:latin typeface="Calibri"/>
                <a:ea typeface="DejaVu Sans"/>
              </a:rPr>
              <a:t>0%</a:t>
            </a:r>
            <a:endParaRPr lang="ru-RU" sz="4800" b="0" strike="noStrike" spc="-1">
              <a:latin typeface="Arial"/>
            </a:endParaRPr>
          </a:p>
        </p:txBody>
      </p:sp>
      <p:sp>
        <p:nvSpPr>
          <p:cNvPr id="180" name="CustomShape 2"/>
          <p:cNvSpPr/>
          <p:nvPr/>
        </p:nvSpPr>
        <p:spPr>
          <a:xfrm>
            <a:off x="5253480" y="2141280"/>
            <a:ext cx="3351960" cy="729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1400" b="0" i="1" strike="noStrike" spc="-1">
                <a:solidFill>
                  <a:srgbClr val="C00000"/>
                </a:solidFill>
                <a:latin typeface="Calibri"/>
                <a:ea typeface="DejaVu Sans"/>
              </a:rPr>
              <a:t>Если нарушена работа кишечника, нутриенты не усваиваются, и мы страдаем от недостатка энергии</a:t>
            </a:r>
            <a:endParaRPr lang="ru-RU" sz="1400" b="0" strike="noStrike" spc="-1">
              <a:latin typeface="Arial"/>
            </a:endParaRPr>
          </a:p>
        </p:txBody>
      </p:sp>
      <p:pic>
        <p:nvPicPr>
          <p:cNvPr id="181" name="Picture 2"/>
          <p:cNvPicPr/>
          <p:nvPr/>
        </p:nvPicPr>
        <p:blipFill>
          <a:blip r:embed="rId6"/>
          <a:stretch/>
        </p:blipFill>
        <p:spPr>
          <a:xfrm>
            <a:off x="-49320" y="4136040"/>
            <a:ext cx="9241560" cy="1096200"/>
          </a:xfrm>
          <a:prstGeom prst="rect">
            <a:avLst/>
          </a:prstGeom>
          <a:ln>
            <a:noFill/>
          </a:ln>
        </p:spPr>
      </p:pic>
      <p:sp>
        <p:nvSpPr>
          <p:cNvPr id="182" name="CustomShape 3"/>
          <p:cNvSpPr/>
          <p:nvPr/>
        </p:nvSpPr>
        <p:spPr>
          <a:xfrm>
            <a:off x="483480" y="4323960"/>
            <a:ext cx="8424720" cy="118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200" b="1" strike="noStrike" spc="-1">
                <a:solidFill>
                  <a:srgbClr val="FFFFFF"/>
                </a:solidFill>
                <a:latin typeface="Calibri"/>
                <a:ea typeface="DejaVu Sans"/>
              </a:rPr>
              <a:t>Нарушения в работе кишечника = </a:t>
            </a:r>
            <a:r>
              <a:t/>
            </a:r>
            <a:br/>
            <a:r>
              <a:rPr lang="ru-RU" sz="2200" b="1" strike="noStrike" spc="-1">
                <a:solidFill>
                  <a:srgbClr val="FFFFFF"/>
                </a:solidFill>
                <a:latin typeface="Calibri"/>
                <a:ea typeface="DejaVu Sans"/>
              </a:rPr>
              <a:t>хроническая усталость и низкая работоспособность</a:t>
            </a:r>
            <a:endParaRPr lang="ru-RU" sz="2200" b="0" strike="noStrike" spc="-1">
              <a:latin typeface="Arial"/>
            </a:endParaRPr>
          </a:p>
          <a:p>
            <a:pPr>
              <a:lnSpc>
                <a:spcPct val="100000"/>
              </a:lnSpc>
            </a:pPr>
            <a:endParaRPr lang="ru-RU" sz="2200" b="0" strike="noStrike" spc="-1">
              <a:latin typeface="Arial"/>
            </a:endParaRPr>
          </a:p>
        </p:txBody>
      </p:sp>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Изображение 17"/>
          <p:cNvPicPr/>
          <p:nvPr/>
        </p:nvPicPr>
        <p:blipFill>
          <a:blip r:embed="rId3"/>
          <a:stretch/>
        </p:blipFill>
        <p:spPr>
          <a:xfrm>
            <a:off x="8072280" y="145080"/>
            <a:ext cx="514440" cy="339840"/>
          </a:xfrm>
          <a:prstGeom prst="rect">
            <a:avLst/>
          </a:prstGeom>
          <a:ln>
            <a:noFill/>
          </a:ln>
        </p:spPr>
      </p:pic>
      <p:pic>
        <p:nvPicPr>
          <p:cNvPr id="184" name="Рисунок 2"/>
          <p:cNvPicPr/>
          <p:nvPr/>
        </p:nvPicPr>
        <p:blipFill>
          <a:blip r:embed="rId4"/>
          <a:stretch/>
        </p:blipFill>
        <p:spPr>
          <a:xfrm>
            <a:off x="313560" y="236880"/>
            <a:ext cx="4022640" cy="3647520"/>
          </a:xfrm>
          <a:prstGeom prst="rect">
            <a:avLst/>
          </a:prstGeom>
          <a:ln w="76320">
            <a:solidFill>
              <a:srgbClr val="C00000"/>
            </a:solidFill>
            <a:round/>
          </a:ln>
        </p:spPr>
      </p:pic>
      <p:pic>
        <p:nvPicPr>
          <p:cNvPr id="185" name="Picture 2"/>
          <p:cNvPicPr/>
          <p:nvPr/>
        </p:nvPicPr>
        <p:blipFill>
          <a:blip r:embed="rId5"/>
          <a:stretch/>
        </p:blipFill>
        <p:spPr>
          <a:xfrm>
            <a:off x="5690880" y="299520"/>
            <a:ext cx="2380680" cy="2380680"/>
          </a:xfrm>
          <a:prstGeom prst="rect">
            <a:avLst/>
          </a:prstGeom>
          <a:ln>
            <a:noFill/>
          </a:ln>
        </p:spPr>
      </p:pic>
      <p:sp>
        <p:nvSpPr>
          <p:cNvPr id="186" name="CustomShape 1"/>
          <p:cNvSpPr/>
          <p:nvPr/>
        </p:nvSpPr>
        <p:spPr>
          <a:xfrm>
            <a:off x="5258520" y="2681280"/>
            <a:ext cx="3351960" cy="729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1400" b="0" i="1" strike="noStrike" spc="-1">
                <a:solidFill>
                  <a:srgbClr val="C00000"/>
                </a:solidFill>
                <a:latin typeface="Calibri"/>
                <a:ea typeface="DejaVu Sans"/>
              </a:rPr>
              <a:t>При нормальной активности полезной микрофлоры углеводы быстрее сжигаются, вес под контролем </a:t>
            </a:r>
            <a:endParaRPr lang="ru-RU" sz="1400" b="0" strike="noStrike" spc="-1">
              <a:latin typeface="Arial"/>
            </a:endParaRPr>
          </a:p>
        </p:txBody>
      </p:sp>
      <p:sp>
        <p:nvSpPr>
          <p:cNvPr id="187" name="CustomShape 2"/>
          <p:cNvSpPr/>
          <p:nvPr/>
        </p:nvSpPr>
        <p:spPr>
          <a:xfrm>
            <a:off x="6165720" y="1572840"/>
            <a:ext cx="144936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3600" b="1" strike="noStrike" spc="-1">
                <a:solidFill>
                  <a:srgbClr val="C00000"/>
                </a:solidFill>
                <a:latin typeface="Calibri"/>
                <a:ea typeface="DejaVu Sans"/>
              </a:rPr>
              <a:t>100 кг</a:t>
            </a:r>
            <a:endParaRPr lang="ru-RU" sz="3600" b="0" strike="noStrike" spc="-1">
              <a:latin typeface="Arial"/>
            </a:endParaRPr>
          </a:p>
        </p:txBody>
      </p:sp>
      <p:pic>
        <p:nvPicPr>
          <p:cNvPr id="188" name="Picture 2"/>
          <p:cNvPicPr/>
          <p:nvPr/>
        </p:nvPicPr>
        <p:blipFill>
          <a:blip r:embed="rId6"/>
          <a:stretch/>
        </p:blipFill>
        <p:spPr>
          <a:xfrm>
            <a:off x="-49320" y="4124160"/>
            <a:ext cx="9241560" cy="1096200"/>
          </a:xfrm>
          <a:prstGeom prst="rect">
            <a:avLst/>
          </a:prstGeom>
          <a:ln>
            <a:noFill/>
          </a:ln>
        </p:spPr>
      </p:pic>
      <p:sp>
        <p:nvSpPr>
          <p:cNvPr id="189" name="CustomShape 3"/>
          <p:cNvSpPr/>
          <p:nvPr/>
        </p:nvSpPr>
        <p:spPr>
          <a:xfrm>
            <a:off x="313560" y="4457160"/>
            <a:ext cx="8516160" cy="42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200" b="1" strike="noStrike" spc="-1">
                <a:solidFill>
                  <a:srgbClr val="FFFFFF"/>
                </a:solidFill>
                <a:latin typeface="Calibri"/>
                <a:ea typeface="DejaVu Sans"/>
              </a:rPr>
              <a:t>Нарушения в работе кишечника = лишний вес</a:t>
            </a:r>
            <a:endParaRPr lang="ru-RU" sz="2200" b="0" strike="noStrike" spc="-1">
              <a:latin typeface="Arial"/>
            </a:endParaRPr>
          </a:p>
        </p:txBody>
      </p:sp>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54532</TotalTime>
  <Words>3108</Words>
  <Application>Microsoft Office PowerPoint</Application>
  <PresentationFormat>Экран (16:9)</PresentationFormat>
  <Paragraphs>368</Paragraphs>
  <Slides>30</Slides>
  <Notes>30</Notes>
  <HiddenSlides>0</HiddenSlides>
  <MMClips>0</MMClips>
  <ScaleCrop>false</ScaleCrop>
  <HeadingPairs>
    <vt:vector size="4" baseType="variant">
      <vt:variant>
        <vt:lpstr>Тема</vt:lpstr>
      </vt:variant>
      <vt:variant>
        <vt:i4>2</vt:i4>
      </vt:variant>
      <vt:variant>
        <vt:lpstr>Заголовки слайдов</vt:lpstr>
      </vt:variant>
      <vt:variant>
        <vt:i4>30</vt:i4>
      </vt:variant>
    </vt:vector>
  </HeadingPairs>
  <TitlesOfParts>
    <vt:vector size="32" baseType="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Ergun Kayis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Mirije Shefiti</dc:creator>
  <cp:lastModifiedBy>Admin</cp:lastModifiedBy>
  <cp:revision>1847</cp:revision>
  <cp:lastPrinted>2015-03-02T20:38:25Z</cp:lastPrinted>
  <dcterms:created xsi:type="dcterms:W3CDTF">2014-07-08T04:55:45Z</dcterms:created>
  <dcterms:modified xsi:type="dcterms:W3CDTF">2021-06-12T05:08:48Z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Ergun Kayis</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33</vt:i4>
  </property>
  <property fmtid="{D5CDD505-2E9C-101B-9397-08002B2CF9AE}" pid="9" name="PresentationFormat">
    <vt:lpwstr>Экран (16:9)</vt:lpwstr>
  </property>
  <property fmtid="{D5CDD505-2E9C-101B-9397-08002B2CF9AE}" pid="10" name="ScaleCrop">
    <vt:bool>false</vt:bool>
  </property>
  <property fmtid="{D5CDD505-2E9C-101B-9397-08002B2CF9AE}" pid="11" name="ShareDoc">
    <vt:bool>false</vt:bool>
  </property>
  <property fmtid="{D5CDD505-2E9C-101B-9397-08002B2CF9AE}" pid="12" name="Slides">
    <vt:i4>33</vt:i4>
  </property>
</Properties>
</file>