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60" r:id="rId4"/>
    <p:sldId id="297" r:id="rId5"/>
    <p:sldId id="259" r:id="rId6"/>
    <p:sldId id="299" r:id="rId7"/>
    <p:sldId id="302" r:id="rId8"/>
    <p:sldId id="303" r:id="rId9"/>
    <p:sldId id="300" r:id="rId10"/>
    <p:sldId id="293" r:id="rId11"/>
    <p:sldId id="294" r:id="rId12"/>
    <p:sldId id="284" r:id="rId13"/>
    <p:sldId id="288" r:id="rId14"/>
    <p:sldId id="295" r:id="rId15"/>
    <p:sldId id="301" r:id="rId16"/>
    <p:sldId id="276" r:id="rId17"/>
    <p:sldId id="291" r:id="rId18"/>
    <p:sldId id="281" r:id="rId19"/>
    <p:sldId id="28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BC7"/>
    <a:srgbClr val="A7C31E"/>
    <a:srgbClr val="73B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2" autoAdjust="0"/>
    <p:restoredTop sz="50183" autoAdjust="0"/>
  </p:normalViewPr>
  <p:slideViewPr>
    <p:cSldViewPr>
      <p:cViewPr>
        <p:scale>
          <a:sx n="50" d="100"/>
          <a:sy n="50" d="100"/>
        </p:scale>
        <p:origin x="-222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4611F-C79A-4C07-9133-5CABC354CA43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BA5AC-70D4-437C-875F-1DD8C30E5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Уважаемый спикер.</a:t>
            </a:r>
          </a:p>
          <a:p>
            <a:r>
              <a:rPr lang="ru-RU" dirty="0" smtClean="0"/>
              <a:t>Для</a:t>
            </a:r>
            <a:r>
              <a:rPr lang="ru-RU" baseline="0" dirty="0" smtClean="0"/>
              <a:t> вашего удобства презентация построена следующим образом:</a:t>
            </a:r>
          </a:p>
          <a:p>
            <a:endParaRPr lang="ru-RU" baseline="0" dirty="0" smtClean="0"/>
          </a:p>
          <a:p>
            <a:r>
              <a:rPr lang="ru-RU" baseline="0" dirty="0" smtClean="0"/>
              <a:t>1. Каждый слайд снабжен комментариями, которые вы сможете использовать при подготовке и проведении презентации;</a:t>
            </a:r>
          </a:p>
          <a:p>
            <a:r>
              <a:rPr lang="ru-RU" baseline="0" dirty="0" smtClean="0"/>
              <a:t>2. Жирным шрифтом выделены ваши действия: </a:t>
            </a:r>
            <a:r>
              <a:rPr lang="ru-RU" b="1" baseline="0" dirty="0" smtClean="0"/>
              <a:t>Задайте вопрос </a:t>
            </a:r>
            <a:r>
              <a:rPr lang="ru-RU" baseline="0" dirty="0" smtClean="0"/>
              <a:t>(например);</a:t>
            </a:r>
          </a:p>
          <a:p>
            <a:r>
              <a:rPr lang="ru-RU" baseline="0" dirty="0" smtClean="0"/>
              <a:t>3. </a:t>
            </a:r>
            <a:r>
              <a:rPr lang="ru-RU" i="1" baseline="0" dirty="0" smtClean="0"/>
              <a:t>Курсивом выделена </a:t>
            </a:r>
            <a:r>
              <a:rPr lang="ru-RU" baseline="0" dirty="0" smtClean="0"/>
              <a:t>дополнительная информация. Она вам пригодится при подготовке, для аудитории ее озвучивать не надо, но для вашей уверенности в свойствах продукта (например) она есть</a:t>
            </a:r>
            <a:r>
              <a:rPr lang="ru-RU" baseline="0" dirty="0" smtClean="0">
                <a:sym typeface="Wingdings" panose="05000000000000000000" pitchFamily="2" charset="2"/>
              </a:rPr>
              <a:t>; </a:t>
            </a:r>
          </a:p>
          <a:p>
            <a:r>
              <a:rPr lang="ru-RU" baseline="0" dirty="0" smtClean="0">
                <a:sym typeface="Wingdings" panose="05000000000000000000" pitchFamily="2" charset="2"/>
              </a:rPr>
              <a:t>4. Все слайды без анимации и выводятся на экран целиком по щелчку мыши;</a:t>
            </a:r>
          </a:p>
          <a:p>
            <a:r>
              <a:rPr lang="ru-RU" baseline="0" dirty="0" smtClean="0">
                <a:sym typeface="Wingdings" panose="05000000000000000000" pitchFamily="2" charset="2"/>
              </a:rPr>
              <a:t>5. Комментарии вы сможете распечатать отдельно, использовав функции: Вид / Образцы заметок / Печать.</a:t>
            </a:r>
          </a:p>
          <a:p>
            <a:endParaRPr lang="ru-RU" baseline="0" dirty="0" smtClean="0">
              <a:sym typeface="Wingdings" panose="05000000000000000000" pitchFamily="2" charset="2"/>
            </a:endParaRPr>
          </a:p>
          <a:p>
            <a:r>
              <a:rPr lang="ru-RU" baseline="0" dirty="0" smtClean="0">
                <a:sym typeface="Wingdings" panose="05000000000000000000" pitchFamily="2" charset="2"/>
              </a:rPr>
              <a:t>Удачных вам презентаций!</a:t>
            </a:r>
          </a:p>
          <a:p>
            <a:endParaRPr lang="ru-RU" baseline="0" dirty="0" smtClean="0">
              <a:sym typeface="Wingdings" panose="05000000000000000000" pitchFamily="2" charset="2"/>
            </a:endParaRPr>
          </a:p>
          <a:p>
            <a:r>
              <a:rPr lang="ru-RU" baseline="0" dirty="0" smtClean="0">
                <a:sym typeface="Wingdings" panose="05000000000000000000" pitchFamily="2" charset="2"/>
              </a:rPr>
              <a:t>Пока на экране представлен данный слайд, самое время представиться аудитории и сказать несколько слов о себе.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23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Мощный антиоксидант, препятствующий разрушительному действию свободных радикалов и увеличивающий энергетический потенциал организма за счет стимулирования выработки клеточной энергии.</a:t>
            </a:r>
          </a:p>
          <a:p>
            <a:r>
              <a:rPr lang="ru-RU" dirty="0" smtClean="0"/>
              <a:t>Повышает активность, улучшает питание клеток, защищает от раннего</a:t>
            </a:r>
            <a:r>
              <a:rPr lang="ru-RU" baseline="0" dirty="0" smtClean="0"/>
              <a:t> старения.</a:t>
            </a:r>
            <a:endParaRPr lang="ru-RU" dirty="0" smtClean="0"/>
          </a:p>
          <a:p>
            <a:r>
              <a:rPr lang="ru-RU" dirty="0" smtClean="0"/>
              <a:t>Полезен всем, особенно необходим спортсменам и любителям активного отдыха.</a:t>
            </a:r>
          </a:p>
          <a:p>
            <a:endParaRPr lang="ru-RU" dirty="0" smtClean="0"/>
          </a:p>
          <a:p>
            <a:r>
              <a:rPr lang="ru-RU" dirty="0" smtClean="0"/>
              <a:t>Действие: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Увеличивает умственную и физическую работоспособность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Ускоряет процесс восстановления после нагрузок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Предупреждает раннее старение организма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7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«</a:t>
            </a:r>
            <a:r>
              <a:rPr lang="ru-RU" dirty="0" err="1" smtClean="0">
                <a:effectLst/>
              </a:rPr>
              <a:t>Алтимейт</a:t>
            </a:r>
            <a:r>
              <a:rPr lang="ru-RU" dirty="0" smtClean="0">
                <a:effectLst/>
              </a:rPr>
              <a:t>» – идеально сбалансированный комплекс витаминов, минералов и растительных компонентов, который позволяет компенсировать недостаток полезных веществ, предотвратить развитие гиповитаминоза, нормализовать работу жизненно важных органов и систем. А также предотвратить развитие гиповитаминоза, повысить работоспособность и жизненный тонус.</a:t>
            </a:r>
          </a:p>
          <a:p>
            <a:endParaRPr lang="ru-RU" dirty="0" smtClean="0"/>
          </a:p>
          <a:p>
            <a:r>
              <a:rPr lang="ru-RU" dirty="0" smtClean="0"/>
              <a:t>Действие: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Оказывает общеукрепляющее действие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Помогает снять усталость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Заботиться о здоровье кожи и красоте волос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 smtClean="0">
                <a:effectLst/>
              </a:rPr>
              <a:t>Источник</a:t>
            </a:r>
            <a:r>
              <a:rPr lang="ru-RU" baseline="0" dirty="0" smtClean="0">
                <a:effectLst/>
              </a:rPr>
              <a:t> полиненасыщенных жирных кислот, необходимых каждому человеку для правильного функционирования сердечно-сосудистой, иммунной и нервной систем.</a:t>
            </a:r>
            <a:endParaRPr lang="ru-RU" dirty="0" smtClean="0">
              <a:effectLst/>
            </a:endParaRPr>
          </a:p>
          <a:p>
            <a:pPr lvl="1"/>
            <a:endParaRPr lang="ru-RU" dirty="0" smtClean="0">
              <a:effectLst/>
            </a:endParaRPr>
          </a:p>
          <a:p>
            <a:pPr lvl="1"/>
            <a:r>
              <a:rPr lang="ru-RU" dirty="0" smtClean="0">
                <a:effectLst/>
              </a:rPr>
              <a:t>«Омега 3/60» содержит натуральный жир морских рыб, богатый источник жирных кислот омега-3, а также витамин Е, которые играют первостепенную роль в профилактике атеросклероза и связанных с ним болезней сердца.</a:t>
            </a:r>
          </a:p>
          <a:p>
            <a:pPr lvl="1"/>
            <a:r>
              <a:rPr lang="ru-RU" dirty="0" smtClean="0">
                <a:effectLst/>
              </a:rPr>
              <a:t>Продукт отвечает высоким требованиям качества, тщательно очищен и не имеет специфического запаха и вкуса рыбы.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Действие: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Способствует здоровью сердца и сосудов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Снижает уровень холестерина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Стимулирует активность мозга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7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Помимо грамотно подобранных продуктов для ежедневного клеточного питания в </a:t>
            </a:r>
            <a:r>
              <a:rPr lang="en-US" dirty="0" smtClean="0"/>
              <a:t>Daily health pack</a:t>
            </a:r>
            <a:r>
              <a:rPr lang="ru-RU" dirty="0" smtClean="0"/>
              <a:t> входят:</a:t>
            </a:r>
          </a:p>
          <a:p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GoBox</a:t>
            </a:r>
            <a:r>
              <a:rPr lang="ru-RU" dirty="0" smtClean="0"/>
              <a:t> – это удобный способ хранения и транспортировки продуктов </a:t>
            </a:r>
            <a:r>
              <a:rPr lang="en-US" dirty="0" smtClean="0"/>
              <a:t>Coral Club</a:t>
            </a:r>
            <a:r>
              <a:rPr lang="ru-RU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</a:rPr>
              <a:t>Компактный,</a:t>
            </a:r>
            <a:r>
              <a:rPr lang="ru-RU" baseline="0" dirty="0" smtClean="0">
                <a:effectLst/>
              </a:rPr>
              <a:t> с</a:t>
            </a:r>
            <a:r>
              <a:rPr lang="ru-RU" dirty="0" smtClean="0">
                <a:effectLst/>
              </a:rPr>
              <a:t>тильный, он легко поместится в сумку или карман и станет незаменимым спутником</a:t>
            </a:r>
            <a:r>
              <a:rPr lang="ru-RU" baseline="0" dirty="0" smtClean="0">
                <a:effectLst/>
              </a:rPr>
              <a:t> здорового образа жизни.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Z</a:t>
            </a:r>
            <a:r>
              <a:rPr lang="ru-RU" dirty="0" smtClean="0"/>
              <a:t>-карта – всегда</a:t>
            </a:r>
            <a:r>
              <a:rPr lang="ru-RU" baseline="0" dirty="0" smtClean="0"/>
              <a:t> расскажет о продуктах, о цели их применения и будет отличным источником информации для каждого владельца </a:t>
            </a:r>
            <a:r>
              <a:rPr lang="en-US" baseline="0" dirty="0" smtClean="0"/>
              <a:t>DHP</a:t>
            </a:r>
            <a:r>
              <a:rPr lang="ru-RU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Стильная и удобная упаковка!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7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Чем удобен </a:t>
            </a:r>
            <a:r>
              <a:rPr lang="en-US" dirty="0" smtClean="0"/>
              <a:t>Daily health pack</a:t>
            </a:r>
            <a:r>
              <a:rPr lang="ru-RU" dirty="0" smtClean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Можно рекомендовать всем;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Стильный, удобный;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Помогает рекрутировать</a:t>
            </a:r>
            <a:r>
              <a:rPr lang="ru-RU" baseline="0" dirty="0" smtClean="0"/>
              <a:t> – привлекает внимание;</a:t>
            </a: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Обеспечивает</a:t>
            </a:r>
            <a:r>
              <a:rPr lang="ru-RU" baseline="0" dirty="0" smtClean="0"/>
              <a:t> л</a:t>
            </a:r>
            <a:r>
              <a:rPr lang="ru-RU" dirty="0" smtClean="0"/>
              <a:t>егкий</a:t>
            </a:r>
            <a:r>
              <a:rPr lang="ru-RU" baseline="0" dirty="0" smtClean="0"/>
              <a:t> вход в Компанию!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716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53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вас уже он есть?</a:t>
            </a:r>
          </a:p>
          <a:p>
            <a:r>
              <a:rPr lang="ru-RU" dirty="0" smtClean="0"/>
              <a:t>Теперь вы сможете пополнять набор необходимыми продуктами еще выгоднее:</a:t>
            </a:r>
          </a:p>
          <a:p>
            <a:endParaRPr lang="ru-RU" dirty="0" smtClean="0"/>
          </a:p>
          <a:p>
            <a:r>
              <a:rPr lang="ru-RU" dirty="0" smtClean="0"/>
              <a:t>Потому что </a:t>
            </a:r>
            <a:r>
              <a:rPr lang="ru-RU" baseline="0" dirty="0" smtClean="0"/>
              <a:t>в</a:t>
            </a:r>
            <a:r>
              <a:rPr lang="ru-RU" dirty="0" smtClean="0"/>
              <a:t>аш любимый набор Daily </a:t>
            </a:r>
            <a:r>
              <a:rPr lang="ru-RU" dirty="0" err="1" smtClean="0"/>
              <a:t>Health</a:t>
            </a:r>
            <a:r>
              <a:rPr lang="ru-RU" dirty="0" smtClean="0"/>
              <a:t> </a:t>
            </a:r>
            <a:r>
              <a:rPr lang="ru-RU" dirty="0" err="1" smtClean="0"/>
              <a:t>Pack</a:t>
            </a:r>
            <a:r>
              <a:rPr lang="ru-RU" dirty="0" smtClean="0"/>
              <a:t> стал еще доступнее!</a:t>
            </a:r>
          </a:p>
          <a:p>
            <a:endParaRPr lang="ru-RU" dirty="0" smtClean="0"/>
          </a:p>
          <a:p>
            <a:r>
              <a:rPr lang="ru-RU" dirty="0" smtClean="0"/>
              <a:t>•</a:t>
            </a:r>
            <a:r>
              <a:rPr lang="ru-RU" baseline="0" dirty="0" smtClean="0"/>
              <a:t> </a:t>
            </a:r>
            <a:r>
              <a:rPr lang="ru-RU" dirty="0" smtClean="0"/>
              <a:t>Экономия более</a:t>
            </a:r>
            <a:r>
              <a:rPr lang="ru-RU" baseline="0" dirty="0" smtClean="0"/>
              <a:t> 400 рублей </a:t>
            </a:r>
            <a:r>
              <a:rPr lang="ru-RU" dirty="0" smtClean="0"/>
              <a:t>ежемесячно!</a:t>
            </a:r>
          </a:p>
          <a:p>
            <a:endParaRPr lang="ru-RU" dirty="0" smtClean="0"/>
          </a:p>
          <a:p>
            <a:r>
              <a:rPr lang="ru-RU" dirty="0" smtClean="0"/>
              <a:t>В его комплектации те же: Coral-</a:t>
            </a:r>
            <a:r>
              <a:rPr lang="ru-RU" dirty="0" err="1" smtClean="0"/>
              <a:t>Mine</a:t>
            </a:r>
            <a:r>
              <a:rPr lang="ru-RU" dirty="0" smtClean="0"/>
              <a:t> (30 саше), H-500 (60 капсул), Омега 3/60 (30 капсул), </a:t>
            </a:r>
            <a:r>
              <a:rPr lang="ru-RU" dirty="0" err="1" smtClean="0"/>
              <a:t>Ultimate</a:t>
            </a:r>
            <a:r>
              <a:rPr lang="ru-RU" dirty="0" smtClean="0"/>
              <a:t> (30 капсул), но только не в «нарядной», а в более экономичной упаковке (без Z-карты и </a:t>
            </a:r>
            <a:r>
              <a:rPr lang="ru-RU" dirty="0" err="1" smtClean="0"/>
              <a:t>GoBox</a:t>
            </a:r>
            <a:r>
              <a:rPr lang="ru-RU" dirty="0" smtClean="0"/>
              <a:t>). </a:t>
            </a:r>
          </a:p>
          <a:p>
            <a:endParaRPr lang="ru-RU" dirty="0" smtClean="0"/>
          </a:p>
          <a:p>
            <a:r>
              <a:rPr lang="ru-RU" dirty="0" smtClean="0"/>
              <a:t>Проще говоря, если у вас есть Daily </a:t>
            </a:r>
            <a:r>
              <a:rPr lang="ru-RU" dirty="0" err="1" smtClean="0"/>
              <a:t>Health</a:t>
            </a:r>
            <a:r>
              <a:rPr lang="ru-RU" dirty="0" smtClean="0"/>
              <a:t> </a:t>
            </a:r>
            <a:r>
              <a:rPr lang="ru-RU" dirty="0" err="1" smtClean="0"/>
              <a:t>Pack</a:t>
            </a:r>
            <a:r>
              <a:rPr lang="ru-RU" dirty="0" smtClean="0"/>
              <a:t> в подарочной упаковке (с Z-картой и </a:t>
            </a:r>
            <a:r>
              <a:rPr lang="ru-RU" dirty="0" err="1" smtClean="0"/>
              <a:t>GoBox</a:t>
            </a:r>
            <a:r>
              <a:rPr lang="ru-RU" dirty="0" smtClean="0"/>
              <a:t>), вы можете ежемесячно докупать к нему «базовый» набор – без лишних затрат на аксессуары.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345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421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• Выбирайте под ваши цели </a:t>
            </a:r>
          </a:p>
          <a:p>
            <a:endParaRPr lang="ru-RU" dirty="0" smtClean="0"/>
          </a:p>
          <a:p>
            <a:r>
              <a:rPr lang="ru-RU" dirty="0" smtClean="0"/>
              <a:t>Daily </a:t>
            </a:r>
            <a:r>
              <a:rPr lang="ru-RU" dirty="0" err="1" smtClean="0"/>
              <a:t>Health</a:t>
            </a:r>
            <a:r>
              <a:rPr lang="ru-RU" dirty="0" smtClean="0"/>
              <a:t> </a:t>
            </a:r>
            <a:r>
              <a:rPr lang="ru-RU" dirty="0" err="1" smtClean="0"/>
              <a:t>Pack</a:t>
            </a:r>
            <a:r>
              <a:rPr lang="ru-RU" dirty="0" smtClean="0"/>
              <a:t> ─ это более праздничный вариант, который идеально подойдет для красочного и эксклюзивного подарка или самой первой покупки набора (например, чтобы обзавестись коробкой, </a:t>
            </a:r>
            <a:r>
              <a:rPr lang="ru-RU" dirty="0" err="1" smtClean="0"/>
              <a:t>GoBox</a:t>
            </a:r>
            <a:r>
              <a:rPr lang="ru-RU" dirty="0" smtClean="0"/>
              <a:t> и Z-картой). </a:t>
            </a:r>
          </a:p>
          <a:p>
            <a:r>
              <a:rPr lang="ru-RU" dirty="0" smtClean="0"/>
              <a:t>Daily </a:t>
            </a:r>
            <a:r>
              <a:rPr lang="ru-RU" dirty="0" err="1" smtClean="0"/>
              <a:t>Health</a:t>
            </a:r>
            <a:r>
              <a:rPr lang="ru-RU" dirty="0" smtClean="0"/>
              <a:t> </a:t>
            </a:r>
            <a:r>
              <a:rPr lang="ru-RU" dirty="0" err="1" smtClean="0"/>
              <a:t>Pack</a:t>
            </a:r>
            <a:r>
              <a:rPr lang="ru-RU" dirty="0" smtClean="0"/>
              <a:t>, basic идеален для покупки набора на постоянной основе, тем самым, за более скромную цену вы получаете максимальный доступ к оптимальному здоровью.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210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21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по-вашему, что нужно человеку для полноценной</a:t>
            </a:r>
            <a:r>
              <a:rPr lang="ru-RU" baseline="0" dirty="0" smtClean="0"/>
              <a:t> жизни?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smtClean="0"/>
              <a:t>(задайте вопрос аудитории, послушайте ответы и продолжайте)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Для полноценной, активной жизни, наполненной эмоциями, радостью нам необходимы: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Воздух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Вода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Еда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Солнечный свет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И полноценный отдых</a:t>
            </a:r>
          </a:p>
          <a:p>
            <a:endParaRPr lang="ru-RU" dirty="0" smtClean="0"/>
          </a:p>
          <a:p>
            <a:r>
              <a:rPr lang="ru-RU" dirty="0" smtClean="0"/>
              <a:t>Это базовые составляющие, без которых существование организма невозможно. Вы согласны?</a:t>
            </a:r>
          </a:p>
          <a:p>
            <a:r>
              <a:rPr lang="ru-RU" dirty="0" smtClean="0"/>
              <a:t>Так на какие необходимые компоненты</a:t>
            </a:r>
            <a:r>
              <a:rPr lang="ru-RU" baseline="0" dirty="0" smtClean="0"/>
              <a:t> мы можем влиять? Улучшать, регулировать?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smtClean="0"/>
              <a:t>(задайте вопрос аудитории, послушайте ответы и продолжайте)</a:t>
            </a:r>
          </a:p>
          <a:p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baseline="0" dirty="0" smtClean="0"/>
              <a:t>Воздух </a:t>
            </a:r>
            <a:r>
              <a:rPr lang="ru-RU" b="1" baseline="0" dirty="0" smtClean="0"/>
              <a:t>– </a:t>
            </a:r>
            <a:r>
              <a:rPr lang="ru-RU" b="0" baseline="0" dirty="0" smtClean="0"/>
              <a:t>в меньшей степени. Но при желании это возможно.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baseline="0" dirty="0" smtClean="0"/>
              <a:t>Солнечный свет – очень сезонное явление. Но возможность путешествовать может обеспечить нас достаточным количеством солнечного света в любое время года!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baseline="0" dirty="0" smtClean="0"/>
              <a:t>Сон – современный ритм жизни не всегда дает время на полноценный 8-мичасовой сон. Но мы в силах на это влиять.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0" baseline="0" dirty="0" smtClean="0"/>
              <a:t>Еда и вода – вот компоненты для нашего здоровья, на которые мы можем влиять, и именно о этой замечательной возможности я вам расскажу.</a:t>
            </a:r>
          </a:p>
          <a:p>
            <a:endParaRPr lang="ru-RU" b="0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3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Образ жизни современного человека далек от того, чтобы способствовать активности и долголетию. А почему? </a:t>
            </a:r>
          </a:p>
          <a:p>
            <a:r>
              <a:rPr lang="ru-RU" dirty="0" smtClean="0"/>
              <a:t>•</a:t>
            </a:r>
            <a:r>
              <a:rPr lang="ru-RU" baseline="0" dirty="0" smtClean="0"/>
              <a:t> </a:t>
            </a:r>
            <a:r>
              <a:rPr lang="ru-RU" dirty="0" smtClean="0"/>
              <a:t>Неблагоприятные экологические факторы. Атмосфера все больше загрязняется ядовитыми выхлопными газами, выбросами вредных производств и т.д. На организм постоянно воздействуют электромагнитные излучения от множества бытовых приборов, сотовых телефонов, компьютеров и пр. </a:t>
            </a:r>
          </a:p>
          <a:p>
            <a:r>
              <a:rPr lang="ru-RU" dirty="0" smtClean="0"/>
              <a:t>•</a:t>
            </a:r>
            <a:r>
              <a:rPr lang="ru-RU" baseline="0" dirty="0" smtClean="0"/>
              <a:t> </a:t>
            </a:r>
            <a:r>
              <a:rPr lang="ru-RU" dirty="0" smtClean="0"/>
              <a:t>Ускорился темп жизни. Мы экономим время на сне и полноценном отдыхе. </a:t>
            </a:r>
          </a:p>
          <a:p>
            <a:r>
              <a:rPr lang="ru-RU" dirty="0" smtClean="0"/>
              <a:t>• Люди в современном обществе находятся в состоянии постоянного стресса – в транспорте, на работе. Средства массовой информации тоже часто несут негативную информацию. </a:t>
            </a:r>
          </a:p>
          <a:p>
            <a:r>
              <a:rPr lang="ru-RU" dirty="0" smtClean="0"/>
              <a:t>•</a:t>
            </a:r>
            <a:r>
              <a:rPr lang="ru-RU" baseline="0" dirty="0" smtClean="0"/>
              <a:t> </a:t>
            </a:r>
            <a:r>
              <a:rPr lang="ru-RU" dirty="0" smtClean="0"/>
              <a:t>Вредные привычки. Одна сигарета «сжигает» 25-30 мг витамина С.</a:t>
            </a:r>
          </a:p>
          <a:p>
            <a:r>
              <a:rPr lang="ru-RU" dirty="0" smtClean="0"/>
              <a:t>•</a:t>
            </a:r>
            <a:r>
              <a:rPr lang="ru-RU" baseline="0" dirty="0" smtClean="0"/>
              <a:t> </a:t>
            </a:r>
            <a:r>
              <a:rPr lang="ru-RU" dirty="0" smtClean="0"/>
              <a:t>Физическая активность снизилась. Мы ведем малоподвижный образ жизни.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Изменился характер питания. Нам некогда готовить вкусную и полезную еду, мы питаемся наспех и всухомятку. Мы едим сытную пищу (гамбургеры, макароны, булки, пирожные), считая обильное питание здоровым и полезным. Но это большое заблуждение, т.к. качество такой пищи не соответствует потребностям нашего организма в питательных веществах. </a:t>
            </a:r>
          </a:p>
          <a:p>
            <a:r>
              <a:rPr lang="ru-RU" dirty="0" smtClean="0"/>
              <a:t>Во многие продукты, которые мы употребляем, добавляются различные консерванты, загустители, красители, усилители вкуса, которые улучшают всего лишь их внешний вид и вкус, но никак не качество. </a:t>
            </a:r>
          </a:p>
          <a:p>
            <a:r>
              <a:rPr lang="ru-RU" dirty="0" smtClean="0"/>
              <a:t>Употребляя ежедневно овощи и фрукты, мы все равно не добираем нужное нам количество витаминов и минералов, поскольку они выращены на почвах, которые, как и атмосфера, загрязнены и обеднены. И за время доставки они еще потеряют витамины.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итоге – переизбыток углеводов, жиров, калорий и недостаток клетчатки, белков, почти всех витаминов и многих минералов.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Конечно же, с такой совсем нездоровой пищей наш организм не может получить все необходимые биоактивные вещества.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Зачастую именно некачественное и однообразное питание есть основная причина сбоев в работе организма, что приводит к появлению серьезных проблем со здоровьем. </a:t>
            </a:r>
          </a:p>
          <a:p>
            <a:endParaRPr lang="ru-RU" dirty="0" smtClean="0"/>
          </a:p>
          <a:p>
            <a:r>
              <a:rPr lang="ru-RU" dirty="0" smtClean="0"/>
              <a:t>Знакомая ситуация?</a:t>
            </a:r>
          </a:p>
          <a:p>
            <a:r>
              <a:rPr lang="ru-RU" dirty="0" smtClean="0"/>
              <a:t>И что мы делаем, когда начинаем чувствовать себя мягко говоря «не очень»? Обращаемся к врачу…..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71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Давайте вспомним традиционный медицинский подход:</a:t>
            </a:r>
          </a:p>
          <a:p>
            <a:r>
              <a:rPr lang="ru-RU" dirty="0" smtClean="0"/>
              <a:t>Появляется болезнь, и</a:t>
            </a:r>
            <a:r>
              <a:rPr lang="ru-RU" baseline="0" dirty="0" smtClean="0"/>
              <a:t> для ее лечения необходимо принимать лекарства.</a:t>
            </a:r>
          </a:p>
          <a:p>
            <a:r>
              <a:rPr lang="ru-RU" baseline="0" dirty="0" smtClean="0"/>
              <a:t>Причем лекарства действуют очень неоднозначно! Оказывая влияние на очаг болезни, зачастую лекарства губят и полезные бактерии, микрофлору, оказывают массу побочных эффектов…</a:t>
            </a:r>
          </a:p>
          <a:p>
            <a:r>
              <a:rPr lang="ru-RU" baseline="0" dirty="0" smtClean="0"/>
              <a:t>И после приема лекарства цель – устранение симптомов заболевания. Обратите внимание! Очень часто именно симптомов, а не самого заболевания!</a:t>
            </a:r>
          </a:p>
          <a:p>
            <a:r>
              <a:rPr lang="ru-RU" baseline="0" dirty="0" smtClean="0"/>
              <a:t>Согласны?...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Что делаем мы, Дистрибьюторы </a:t>
            </a:r>
            <a:r>
              <a:rPr lang="en-US" baseline="0" dirty="0" smtClean="0"/>
              <a:t>Coral Club</a:t>
            </a:r>
            <a:r>
              <a:rPr lang="ru-RU" baseline="0" dirty="0" smtClean="0"/>
              <a:t>: мы начинаем с клетки!</a:t>
            </a:r>
          </a:p>
          <a:p>
            <a:r>
              <a:rPr lang="ru-RU" baseline="0" dirty="0" smtClean="0"/>
              <a:t>Клетка – строительный кирпичик нашего организма. И в наших силах сделать так, чтобы клетка была здорова!</a:t>
            </a:r>
          </a:p>
          <a:p>
            <a:r>
              <a:rPr lang="ru-RU" baseline="0" dirty="0" smtClean="0"/>
              <a:t>А здоровая клетка – это здоровые органы, здоровый организм в целом.</a:t>
            </a:r>
          </a:p>
          <a:p>
            <a:r>
              <a:rPr lang="ru-RU" baseline="0" dirty="0" smtClean="0"/>
              <a:t>Здоровый организм создает здоровое окружение!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Мы не имеем никакого отношения к медицине. У нас разные цели!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Доказано, что многие генетические заболевания вызваны недостатком нутриентов. Мы, Дистрибьюторы </a:t>
            </a:r>
            <a:r>
              <a:rPr lang="en-US" baseline="0" dirty="0" smtClean="0"/>
              <a:t>Coral Club</a:t>
            </a:r>
            <a:r>
              <a:rPr lang="ru-RU" baseline="0" dirty="0" smtClean="0"/>
              <a:t>, знаем как насытить организм всем необходимым, чтобы каждая клетка чувствовала себя прекрасно. Питая наш организм, мы питаем наши гены, а это наш вклад в генетическое здоровье, здоровье следующих поколений.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Дистрибьюторы </a:t>
            </a:r>
            <a:r>
              <a:rPr lang="en-US" baseline="0" dirty="0" smtClean="0"/>
              <a:t>Coral Club</a:t>
            </a:r>
            <a:r>
              <a:rPr lang="ru-RU" baseline="0" dirty="0" smtClean="0"/>
              <a:t>  не уменьшают болезнь – мы увеличиваем здоровье.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8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у нас есть готовое решение!</a:t>
            </a:r>
          </a:p>
          <a:p>
            <a:r>
              <a:rPr lang="ru-RU" baseline="0" dirty="0" smtClean="0"/>
              <a:t>Мы специалисты по здоровью, навигаторы здорового питания и образа жизни!</a:t>
            </a:r>
          </a:p>
          <a:p>
            <a:r>
              <a:rPr lang="ru-RU" baseline="0" dirty="0" smtClean="0"/>
              <a:t>Продуктовые решения </a:t>
            </a:r>
            <a:r>
              <a:rPr lang="en-US" baseline="0" dirty="0" smtClean="0"/>
              <a:t>Coral Club</a:t>
            </a:r>
            <a:r>
              <a:rPr lang="ru-RU" baseline="0" dirty="0" smtClean="0"/>
              <a:t> помогают корректировать питание на ежедневной основе.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55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В этом нам помогают наши продуктовые наборы.</a:t>
            </a:r>
          </a:p>
          <a:p>
            <a:r>
              <a:rPr lang="ru-RU" dirty="0" smtClean="0"/>
              <a:t>И я с радостью представляю вам Daily </a:t>
            </a:r>
            <a:r>
              <a:rPr lang="ru-RU" dirty="0" err="1" smtClean="0"/>
              <a:t>Health</a:t>
            </a:r>
            <a:r>
              <a:rPr lang="ru-RU" dirty="0" smtClean="0"/>
              <a:t> </a:t>
            </a:r>
            <a:r>
              <a:rPr lang="ru-RU" dirty="0" err="1" smtClean="0"/>
              <a:t>Pack</a:t>
            </a:r>
            <a:r>
              <a:rPr lang="ru-RU" dirty="0" smtClean="0"/>
              <a:t> – это набор необходимых каждому человеку нутриентов в оптимальном количестве и удобной форме, предназначенный для коррекции повседневного рациона. </a:t>
            </a:r>
          </a:p>
          <a:p>
            <a:r>
              <a:rPr lang="ru-RU" dirty="0" smtClean="0"/>
              <a:t>Его розничная цена 4 596 рублей</a:t>
            </a:r>
          </a:p>
          <a:p>
            <a:r>
              <a:rPr lang="ru-RU" dirty="0" smtClean="0"/>
              <a:t>Цена для Членов </a:t>
            </a:r>
            <a:r>
              <a:rPr lang="en-US" dirty="0" smtClean="0"/>
              <a:t>Coral Club</a:t>
            </a:r>
            <a:r>
              <a:rPr lang="ru-RU" dirty="0" smtClean="0"/>
              <a:t> 3 675 рублей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3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полноценного существования организма к воде предъявляется всего 2 требования: количество потребляемой воды и ее качество.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Ежедневное</a:t>
            </a:r>
            <a:r>
              <a:rPr lang="ru-RU" baseline="0" dirty="0" smtClean="0"/>
              <a:t> количество потребления воды определяется по формуле:</a:t>
            </a:r>
          </a:p>
          <a:p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каждый кг вашего веса необходимо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30-40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мл.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вы получаете индивидуальную суточную потребность в воде для вашего организма.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Для удовлетворения необходимой потребности организма</a:t>
            </a:r>
            <a:r>
              <a:rPr lang="ru-RU" baseline="0" dirty="0" smtClean="0"/>
              <a:t> к воде предъявляются следующие требования:</a:t>
            </a:r>
          </a:p>
          <a:p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Физиологическая полноценность воды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Физиологически полноценная вода – это питьевая вода, которая содержит оптимальное количество макро- и микроэлементов и оказывает на организм человека благоприятное физиологическое воздействие. Только такая вода обеспечивает необходимый водно-солевой баланс и кислотно-щелочное равновесие.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Очищенная питьевая вода (водопроводная, бутилированная) далеко не всегда является физиологически полноценной.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Минеральный баланс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Минералы – это ключи. Работая внутри и за пределами клеток, они открывают двери, ведущие к здоровью и долголетию.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Определенное количество макро- и микроэлементов необходимо для нормального состояния всего организма. Вода, которую употребляют люди, должна содержать определенное количество минералов, уровень которых не превышает допустимых значений. В тоже самое время, вода с полным отсутствием макро и микроэлементов (дистиллированная) может нанести вред нашему здоровью.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Вкусовые характеристики воды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 и запах воды зависят от химического состава, который определяют вещества, содержащиеся в воде природных источников или добавленные в процессе обработки.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качество воды также влияют хлорирование и другие методы обеззараживания воды.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4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Начни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воды – это правило, девиз, мантра каждого, кто заботится о себе и своем здоровье!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это мы заложили в основу нашего продуктового предложения </a:t>
            </a:r>
            <a:r>
              <a:rPr lang="ru-RU" dirty="0" smtClean="0"/>
              <a:t>Daily </a:t>
            </a:r>
            <a:r>
              <a:rPr lang="ru-RU" dirty="0" err="1" smtClean="0"/>
              <a:t>Health</a:t>
            </a:r>
            <a:r>
              <a:rPr lang="ru-RU" dirty="0" smtClean="0"/>
              <a:t> </a:t>
            </a:r>
            <a:r>
              <a:rPr lang="ru-RU" dirty="0" err="1" smtClean="0"/>
              <a:t>Pack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u="none" dirty="0" smtClean="0"/>
          </a:p>
          <a:p>
            <a:r>
              <a:rPr lang="ru-RU" u="none" dirty="0" smtClean="0"/>
              <a:t>Минеральная композиция - </a:t>
            </a:r>
            <a:r>
              <a:rPr lang="en-US" u="none" dirty="0" smtClean="0"/>
              <a:t>Coral</a:t>
            </a:r>
            <a:r>
              <a:rPr lang="ru-RU" u="none" dirty="0" smtClean="0"/>
              <a:t>-</a:t>
            </a:r>
            <a:r>
              <a:rPr lang="en-US" u="none" dirty="0" smtClean="0"/>
              <a:t>Mine</a:t>
            </a:r>
            <a:r>
              <a:rPr lang="ru-RU" u="none" dirty="0" smtClean="0"/>
              <a:t>. </a:t>
            </a:r>
            <a:r>
              <a:rPr lang="ru-RU" dirty="0" smtClean="0"/>
              <a:t>30</a:t>
            </a:r>
            <a:r>
              <a:rPr lang="ru-RU" baseline="0" dirty="0" smtClean="0"/>
              <a:t> саше</a:t>
            </a:r>
            <a:r>
              <a:rPr lang="ru-RU" u="none" baseline="0" dirty="0" smtClean="0"/>
              <a:t> </a:t>
            </a:r>
            <a:r>
              <a:rPr lang="en-US" u="none" dirty="0" smtClean="0"/>
              <a:t>Coral</a:t>
            </a:r>
            <a:r>
              <a:rPr lang="ru-RU" u="none" dirty="0" smtClean="0"/>
              <a:t>-</a:t>
            </a:r>
            <a:r>
              <a:rPr lang="en-US" u="none" dirty="0" smtClean="0"/>
              <a:t>Mine</a:t>
            </a:r>
            <a:r>
              <a:rPr lang="ru-RU" u="none" dirty="0" smtClean="0"/>
              <a:t> – это 45 литров воды, обладающей всеми необходимыми свойствами!</a:t>
            </a:r>
          </a:p>
          <a:p>
            <a:endParaRPr lang="ru-RU" u="none" dirty="0" smtClean="0"/>
          </a:p>
          <a:p>
            <a:r>
              <a:rPr lang="ru-RU" u="sng" dirty="0" smtClean="0"/>
              <a:t>1. Минеральная</a:t>
            </a:r>
            <a:r>
              <a:rPr lang="ru-RU" u="sng" baseline="0" dirty="0" smtClean="0"/>
              <a:t> композиция </a:t>
            </a:r>
            <a:r>
              <a:rPr lang="ru-RU" u="sng" dirty="0" smtClean="0"/>
              <a:t>Coral-</a:t>
            </a:r>
            <a:r>
              <a:rPr lang="ru-RU" u="sng" dirty="0" err="1" smtClean="0"/>
              <a:t>Mine</a:t>
            </a:r>
            <a:r>
              <a:rPr lang="ru-RU" u="sng" baseline="0" dirty="0" smtClean="0"/>
              <a:t> </a:t>
            </a:r>
            <a:r>
              <a:rPr lang="ru-RU" u="sng" dirty="0" smtClean="0"/>
              <a:t>способна изменять физико-химические свойства воды: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none" dirty="0" smtClean="0"/>
              <a:t>Coral-Mine</a:t>
            </a:r>
            <a:r>
              <a:rPr lang="ru-RU" u="none" dirty="0" smtClean="0"/>
              <a:t> является хорошим</a:t>
            </a:r>
            <a:r>
              <a:rPr lang="ru-RU" u="none" baseline="0" dirty="0" smtClean="0"/>
              <a:t> </a:t>
            </a:r>
            <a:r>
              <a:rPr lang="ru-RU" u="none" dirty="0" smtClean="0"/>
              <a:t>природным сорбентом;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dirty="0" smtClean="0"/>
              <a:t>Coral-</a:t>
            </a:r>
            <a:r>
              <a:rPr lang="ru-RU" u="none" dirty="0" err="1" smtClean="0"/>
              <a:t>Mine</a:t>
            </a:r>
            <a:r>
              <a:rPr lang="ru-RU" u="none" dirty="0" smtClean="0"/>
              <a:t> изменяет кислотно-щелочное равновесие в сторону ощелачивания. Поэтому рН коралловой воды является слабощелочным.</a:t>
            </a:r>
            <a:r>
              <a:rPr lang="ru-RU" u="none" baseline="0" dirty="0" smtClean="0"/>
              <a:t> </a:t>
            </a:r>
            <a:r>
              <a:rPr lang="ru-RU" u="none" dirty="0" smtClean="0"/>
              <a:t>Такая вода способствует восстановлению и улучшению общего состояния организма;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Ионизированная форма минералов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-Майна делает воду полезной и неповторимой по своей доступности для организма.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u="none" dirty="0" smtClean="0"/>
          </a:p>
          <a:p>
            <a:endParaRPr lang="ru-RU" u="non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 smtClean="0"/>
              <a:t>2.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Coral-Mine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нормализует минеральный баланс в организме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улучшает работу жизненно важных систем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Магний и кальций эффективно восстанавливают работу опорно-двигательного аппарата и способствуют обновлению костной и соединительной тканей. Совместно с натрием поддерживают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здоровье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сердечно-сосудистой системы. Магний не только участвует в передаче нервных импульсов, но и нормализует работу нервной системы - помогает снять состояние депрессии. Витамин С оказывает антиоксидантное действие и предупреждает преждевременное старение организма. Следует отметить, что данное сочетание компонентов продукта </a:t>
            </a:r>
            <a:r>
              <a:rPr lang="ru-RU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синергично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То есть полезные эффекты каждого компонента при таком сочетании усиливаются.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Богатый, проверенный временем комплекс природных солей коралла оказывает регулирующее действие на минеральный баланс в организме, нормализуя деятельность жизненно важных систем и органов. </a:t>
            </a:r>
          </a:p>
          <a:p>
            <a:endParaRPr lang="ru-RU" u="non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 smtClean="0"/>
              <a:t>3.</a:t>
            </a:r>
            <a:r>
              <a:rPr lang="ru-RU" u="sng" baseline="0" dirty="0" smtClean="0"/>
              <a:t> П</a:t>
            </a:r>
            <a:r>
              <a:rPr lang="ru-RU" u="sng" dirty="0" smtClean="0"/>
              <a:t>олезные минералы Coral-</a:t>
            </a:r>
            <a:r>
              <a:rPr lang="ru-RU" u="sng" dirty="0" err="1" smtClean="0"/>
              <a:t>Mine</a:t>
            </a:r>
            <a:r>
              <a:rPr lang="ru-RU" u="sng" dirty="0" smtClean="0"/>
              <a:t>, </a:t>
            </a:r>
            <a:r>
              <a:rPr lang="ru-RU" u="none" dirty="0" smtClean="0"/>
              <a:t>будучи растворенными</a:t>
            </a:r>
            <a:r>
              <a:rPr lang="ru-RU" u="none" baseline="0" dirty="0" smtClean="0"/>
              <a:t> </a:t>
            </a:r>
            <a:r>
              <a:rPr lang="ru-RU" u="none" dirty="0" smtClean="0"/>
              <a:t>в воде, значительно быстрее, полнее и легче</a:t>
            </a:r>
            <a:r>
              <a:rPr lang="ru-RU" u="none" baseline="0" dirty="0" smtClean="0"/>
              <a:t> </a:t>
            </a:r>
            <a:r>
              <a:rPr lang="ru-RU" u="none" dirty="0" smtClean="0"/>
              <a:t>усваиваются.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dirty="0" smtClean="0"/>
              <a:t>Это свойство позволяет клеткам организма без дополнительных затрат усваивать воду для пополнения внеклеточного и внутриклеточного резерва.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-Майн делает воду мягче, вкуснее, полезнее, пить воду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-Майном легко и приятно.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42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Идеально подобранный</a:t>
            </a:r>
            <a:r>
              <a:rPr lang="ru-RU" baseline="0" dirty="0" smtClean="0"/>
              <a:t> продуктовый состав помогает каждой системе нашего организма чувствовать себя бодрой, активной, находиться в тонусе!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A5AC-70D4-437C-875F-1DD8C30E5C6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9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73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0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2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6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74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7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3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3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064B2-4C85-4790-B3C7-976EB27117F4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F2AE6-2AFD-4E75-8551-6EC668087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5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 Shot 2015-11-12 at 18.2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040" y="411921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Ключевые компоненты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для вашего организма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 каждый день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02" y="1620540"/>
            <a:ext cx="2755858" cy="18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8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-2381"/>
            <a:ext cx="8229600" cy="1143000"/>
          </a:xfrm>
        </p:spPr>
        <p:txBody>
          <a:bodyPr/>
          <a:lstStyle/>
          <a:p>
            <a:r>
              <a:rPr lang="en-US" dirty="0" smtClean="0"/>
              <a:t>H-500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2017965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Увеличивает умственную</a:t>
            </a:r>
          </a:p>
          <a:p>
            <a:r>
              <a:rPr lang="ru-RU" dirty="0"/>
              <a:t>и физическую </a:t>
            </a:r>
            <a:r>
              <a:rPr lang="ru-RU" dirty="0" smtClean="0"/>
              <a:t>работоспособность</a:t>
            </a: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944216"/>
            <a:ext cx="720080" cy="72008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240360"/>
            <a:ext cx="720080" cy="72008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4464496"/>
            <a:ext cx="720080" cy="720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072" y="3314109"/>
            <a:ext cx="35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Ускоряет </a:t>
            </a:r>
            <a:r>
              <a:rPr lang="ru-RU" dirty="0" smtClean="0"/>
              <a:t>процесс</a:t>
            </a:r>
            <a:r>
              <a:rPr lang="en-US" dirty="0" smtClean="0"/>
              <a:t> </a:t>
            </a:r>
            <a:r>
              <a:rPr lang="ru-RU" dirty="0" smtClean="0"/>
              <a:t>восстановления </a:t>
            </a:r>
            <a:endParaRPr lang="ru-RU" dirty="0"/>
          </a:p>
          <a:p>
            <a:r>
              <a:rPr lang="ru-RU" dirty="0"/>
              <a:t>после нагрузок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0072" y="453824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Предупреждает </a:t>
            </a:r>
          </a:p>
          <a:p>
            <a:r>
              <a:rPr lang="ru-RU" dirty="0"/>
              <a:t>раннее старение организма</a:t>
            </a:r>
          </a:p>
        </p:txBody>
      </p:sp>
      <p:pic>
        <p:nvPicPr>
          <p:cNvPr id="5" name="Изображение 4" descr="Н500_6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2525772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1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-16738"/>
            <a:ext cx="8229600" cy="1143000"/>
          </a:xfrm>
        </p:spPr>
        <p:txBody>
          <a:bodyPr/>
          <a:lstStyle/>
          <a:p>
            <a:r>
              <a:rPr lang="en-US" dirty="0" smtClean="0"/>
              <a:t>Ultimate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84576" y="1990581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Оказывает </a:t>
            </a:r>
            <a:r>
              <a:rPr lang="ru-RU" dirty="0" smtClean="0"/>
              <a:t>общеукрепляющее</a:t>
            </a:r>
            <a:r>
              <a:rPr lang="en-US" dirty="0" smtClean="0"/>
              <a:t> </a:t>
            </a:r>
            <a:r>
              <a:rPr lang="ru-RU" dirty="0" smtClean="0"/>
              <a:t>действие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56584" y="3284984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Помогает</a:t>
            </a:r>
            <a:r>
              <a:rPr lang="en-US" dirty="0" smtClean="0"/>
              <a:t> </a:t>
            </a:r>
            <a:r>
              <a:rPr lang="ru-RU" dirty="0" smtClean="0"/>
              <a:t>снять</a:t>
            </a:r>
            <a:r>
              <a:rPr lang="en-US" dirty="0" smtClean="0"/>
              <a:t> </a:t>
            </a:r>
            <a:r>
              <a:rPr lang="ru-RU" dirty="0" smtClean="0"/>
              <a:t>усталость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56584" y="451086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Заботится</a:t>
            </a:r>
            <a:r>
              <a:rPr lang="en-US" dirty="0" smtClean="0"/>
              <a:t> </a:t>
            </a:r>
            <a:r>
              <a:rPr lang="ru-RU" dirty="0" smtClean="0"/>
              <a:t>о </a:t>
            </a:r>
            <a:r>
              <a:rPr lang="ru-RU" dirty="0"/>
              <a:t>здоровье кожи</a:t>
            </a:r>
          </a:p>
          <a:p>
            <a:r>
              <a:rPr lang="ru-RU" dirty="0"/>
              <a:t>и красоте волос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464" y="1916832"/>
            <a:ext cx="718323" cy="732408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464" y="3140968"/>
            <a:ext cx="720080" cy="72008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72" y="4437112"/>
            <a:ext cx="720080" cy="720080"/>
          </a:xfrm>
          <a:prstGeom prst="rect">
            <a:avLst/>
          </a:prstGeom>
        </p:spPr>
      </p:pic>
      <p:pic>
        <p:nvPicPr>
          <p:cNvPr id="7" name="Изображение 6" descr="Ultimate_3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2812586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8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-16738"/>
            <a:ext cx="8229600" cy="1143000"/>
          </a:xfrm>
        </p:spPr>
        <p:txBody>
          <a:bodyPr/>
          <a:lstStyle/>
          <a:p>
            <a:r>
              <a:rPr lang="en-US" dirty="0" smtClean="0"/>
              <a:t>Omega 3/60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40560" y="2028047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Способствует</a:t>
            </a:r>
            <a:r>
              <a:rPr lang="en-US" dirty="0" smtClean="0"/>
              <a:t> </a:t>
            </a:r>
            <a:r>
              <a:rPr lang="ru-RU" dirty="0" smtClean="0"/>
              <a:t>здоровью </a:t>
            </a:r>
            <a:r>
              <a:rPr lang="ru-RU" dirty="0"/>
              <a:t>сердца</a:t>
            </a:r>
          </a:p>
          <a:p>
            <a:r>
              <a:rPr lang="ru-RU" dirty="0"/>
              <a:t>и сосудов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2568" y="3436998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Снижает</a:t>
            </a:r>
            <a:r>
              <a:rPr lang="en-US" dirty="0" smtClean="0"/>
              <a:t> </a:t>
            </a:r>
            <a:r>
              <a:rPr lang="ru-RU" dirty="0" smtClean="0"/>
              <a:t>уровень</a:t>
            </a:r>
            <a:r>
              <a:rPr lang="en-US" dirty="0" smtClean="0"/>
              <a:t> </a:t>
            </a:r>
            <a:r>
              <a:rPr lang="ru-RU" dirty="0" smtClean="0"/>
              <a:t>плохого </a:t>
            </a:r>
          </a:p>
          <a:p>
            <a:r>
              <a:rPr lang="ru-RU" dirty="0" smtClean="0"/>
              <a:t>холестерина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12568" y="469060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Стимулирует</a:t>
            </a:r>
            <a:r>
              <a:rPr lang="en-US" dirty="0" smtClean="0"/>
              <a:t> </a:t>
            </a:r>
            <a:r>
              <a:rPr lang="ru-RU" dirty="0" smtClean="0"/>
              <a:t>активность</a:t>
            </a:r>
            <a:r>
              <a:rPr lang="en-US" dirty="0" smtClean="0"/>
              <a:t> </a:t>
            </a:r>
            <a:r>
              <a:rPr lang="ru-RU" dirty="0" smtClean="0"/>
              <a:t>мозга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026306"/>
            <a:ext cx="720080" cy="72008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84" y="3292982"/>
            <a:ext cx="677540" cy="67754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4546586"/>
            <a:ext cx="720080" cy="720080"/>
          </a:xfrm>
          <a:prstGeom prst="rect">
            <a:avLst/>
          </a:prstGeom>
        </p:spPr>
      </p:pic>
      <p:pic>
        <p:nvPicPr>
          <p:cNvPr id="8" name="Изображение 7" descr="Omega 3_60-3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49" y="1378234"/>
            <a:ext cx="2458523" cy="46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32" y="692696"/>
            <a:ext cx="1372152" cy="1899903"/>
          </a:xfrm>
          <a:prstGeom prst="rect">
            <a:avLst/>
          </a:prstGeom>
        </p:spPr>
      </p:pic>
      <p:pic>
        <p:nvPicPr>
          <p:cNvPr id="6" name="Изображение 5" descr="Screen Shot 2015-11-12 at 16.06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47700"/>
            <a:ext cx="2808312" cy="27452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0272" y="59399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GoBox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28240" y="27809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 - </a:t>
            </a:r>
            <a:r>
              <a:rPr lang="ru-RU" dirty="0" smtClean="0"/>
              <a:t>карта</a:t>
            </a:r>
            <a:endParaRPr lang="ru-RU" dirty="0"/>
          </a:p>
        </p:txBody>
      </p:sp>
      <p:pic>
        <p:nvPicPr>
          <p:cNvPr id="7" name="Изображение 6" descr="DH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5400600" cy="377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5147900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добная упаковка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91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 smtClean="0"/>
              <a:t>Преимущества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253" y="1678031"/>
            <a:ext cx="2376264" cy="4631289"/>
          </a:xfrm>
          <a:prstGeom prst="rect">
            <a:avLst/>
          </a:prstGeom>
        </p:spPr>
      </p:pic>
      <p:pic>
        <p:nvPicPr>
          <p:cNvPr id="3" name="Изображение 2" descr="DHP_gre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121">
            <a:off x="4580603" y="2068214"/>
            <a:ext cx="2745430" cy="15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1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 Shot 2015-11-12 at 18.2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49289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Еще одна замечательная новость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7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dirty="0" smtClean="0"/>
              <a:t>Daily Health </a:t>
            </a:r>
            <a:r>
              <a:rPr lang="en-US" dirty="0"/>
              <a:t>P</a:t>
            </a:r>
            <a:r>
              <a:rPr lang="en-US" dirty="0" smtClean="0"/>
              <a:t>ack </a:t>
            </a:r>
            <a:r>
              <a:rPr lang="ru-RU" dirty="0" smtClean="0"/>
              <a:t>basic</a:t>
            </a:r>
            <a:endParaRPr lang="ru-RU" dirty="0"/>
          </a:p>
        </p:txBody>
      </p:sp>
      <p:pic>
        <p:nvPicPr>
          <p:cNvPr id="3" name="Изображение 2" descr="DHP_bas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52736"/>
            <a:ext cx="5328592" cy="53285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9532" y="3362831"/>
            <a:ext cx="1800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rgbClr val="73B41F"/>
                </a:solidFill>
              </a:rPr>
              <a:t>3 </a:t>
            </a:r>
            <a:r>
              <a:rPr lang="ru-RU" sz="3000" dirty="0" smtClean="0">
                <a:solidFill>
                  <a:srgbClr val="73B41F"/>
                </a:solidFill>
              </a:rPr>
              <a:t>381 </a:t>
            </a:r>
            <a:r>
              <a:rPr lang="ru-RU" sz="3000" dirty="0" err="1" smtClean="0">
                <a:solidFill>
                  <a:srgbClr val="73B41F"/>
                </a:solidFill>
              </a:rPr>
              <a:t>руб</a:t>
            </a:r>
            <a:endParaRPr lang="ru-RU" sz="3000" dirty="0">
              <a:solidFill>
                <a:srgbClr val="73B41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3074799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КЛУБНАЯ ЦЕНА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933056"/>
            <a:ext cx="2304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4DBBC7"/>
                </a:solidFill>
              </a:rPr>
              <a:t>45 БАЛЛОВ</a:t>
            </a:r>
            <a:endParaRPr lang="ru-RU" sz="3000" dirty="0">
              <a:solidFill>
                <a:srgbClr val="4DBBC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145050"/>
            <a:ext cx="18722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73B41F"/>
                </a:solidFill>
              </a:rPr>
              <a:t>4 228 </a:t>
            </a:r>
            <a:r>
              <a:rPr lang="ru-RU" sz="3000" dirty="0" err="1" smtClean="0">
                <a:solidFill>
                  <a:srgbClr val="73B41F"/>
                </a:solidFill>
              </a:rPr>
              <a:t>руб</a:t>
            </a:r>
            <a:endParaRPr lang="ru-RU" sz="3000" dirty="0">
              <a:solidFill>
                <a:srgbClr val="73B41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846" y="1844824"/>
            <a:ext cx="2284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РОЗНИЧНАЯ ЦЕНА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8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304"/>
            <a:ext cx="9144000" cy="59740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ru-RU" dirty="0" smtClean="0"/>
              <a:t>Давайте сравним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196752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rgbClr val="FFFFFF"/>
                </a:solidFill>
              </a:rPr>
              <a:t>КЛЮЧЕВЫЕ КОМПОНЕНТЫ</a:t>
            </a:r>
          </a:p>
          <a:p>
            <a:pPr algn="ctr"/>
            <a:r>
              <a:rPr lang="ru-RU" sz="2100" dirty="0" smtClean="0">
                <a:solidFill>
                  <a:srgbClr val="FFFFFF"/>
                </a:solidFill>
              </a:rPr>
              <a:t>ЗДОРОВОГО ПИТАНИЯ</a:t>
            </a:r>
            <a:endParaRPr lang="ru-RU" sz="21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1412776"/>
            <a:ext cx="38884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rgbClr val="FFFFFF"/>
                </a:solidFill>
              </a:rPr>
              <a:t>КОФЕ</a:t>
            </a:r>
            <a:endParaRPr lang="ru-RU" sz="21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741694"/>
            <a:ext cx="38884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rgbClr val="FFFFFF"/>
                </a:solidFill>
              </a:rPr>
              <a:t>ВСЕГО ЗА</a:t>
            </a:r>
            <a:endParaRPr lang="ru-RU" sz="21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4725144"/>
            <a:ext cx="38884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rgbClr val="FFFFFF"/>
                </a:solidFill>
              </a:rPr>
              <a:t>ЗА СТАКАН</a:t>
            </a:r>
            <a:endParaRPr lang="ru-RU" sz="21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4941168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FF"/>
                </a:solidFill>
              </a:rPr>
              <a:t>200 </a:t>
            </a:r>
            <a:r>
              <a:rPr lang="ru-RU" sz="3000" dirty="0" smtClean="0">
                <a:solidFill>
                  <a:srgbClr val="FFFFFF"/>
                </a:solidFill>
              </a:rPr>
              <a:t>руб.</a:t>
            </a:r>
            <a:endParaRPr lang="ru-RU" sz="3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5005625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FF"/>
                </a:solidFill>
              </a:rPr>
              <a:t>112 </a:t>
            </a:r>
            <a:r>
              <a:rPr lang="ru-RU" sz="3000" dirty="0" smtClean="0">
                <a:solidFill>
                  <a:srgbClr val="FFFFFF"/>
                </a:solidFill>
              </a:rPr>
              <a:t>руб.</a:t>
            </a:r>
            <a:endParaRPr lang="ru-RU" sz="3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032" y="6165304"/>
            <a:ext cx="41044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</a:rPr>
              <a:t>* </a:t>
            </a:r>
            <a:r>
              <a:rPr lang="ru-RU" sz="1700" dirty="0" smtClean="0">
                <a:solidFill>
                  <a:srgbClr val="FFFFFF"/>
                </a:solidFill>
              </a:rPr>
              <a:t>среднемировая стоимость стакана кофе </a:t>
            </a:r>
            <a:endParaRPr lang="ru-RU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DHP_basic_A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9727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Выбирайте под ваши цели!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0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 Shot 2015-11-12 at 18.2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Какой бы выбор вы ни сделали,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с продукцией </a:t>
            </a:r>
            <a:r>
              <a:rPr lang="en-US" dirty="0" smtClean="0">
                <a:solidFill>
                  <a:srgbClr val="FFFFFF"/>
                </a:solidFill>
              </a:rPr>
              <a:t>Coral Club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вы выбираете активное долголетие!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0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212976"/>
            <a:ext cx="936104" cy="36830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972" y="3212976"/>
            <a:ext cx="944364" cy="360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32405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ВОЗДУХ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65963" y="31872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FF"/>
                </a:solidFill>
              </a:rPr>
              <a:t>ЕДА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4316" y="319285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FF"/>
                </a:solidFill>
              </a:rPr>
              <a:t>ВОДА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58679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СОЛНЕЧНЫЙ СВЕТ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58679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СОН</a:t>
            </a: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505244"/>
            <a:ext cx="1519312" cy="151931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280" y="1501555"/>
            <a:ext cx="1515740" cy="1515740"/>
          </a:xfrm>
          <a:prstGeom prst="rect">
            <a:avLst/>
          </a:prstGeom>
        </p:spPr>
      </p:pic>
      <p:pic>
        <p:nvPicPr>
          <p:cNvPr id="11" name="Изображение 10" descr="icon wa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88" y="1459010"/>
            <a:ext cx="1620175" cy="161178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4077072"/>
            <a:ext cx="1512168" cy="1512168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4088" y="4077072"/>
            <a:ext cx="1519312" cy="1519312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Потребности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08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1143000"/>
          </a:xfrm>
        </p:spPr>
        <p:txBody>
          <a:bodyPr/>
          <a:lstStyle/>
          <a:p>
            <a:r>
              <a:rPr lang="ru-RU" dirty="0" smtClean="0"/>
              <a:t>Что вокруг нас</a:t>
            </a:r>
            <a:endParaRPr lang="ru-RU" dirty="0"/>
          </a:p>
        </p:txBody>
      </p:sp>
      <p:pic>
        <p:nvPicPr>
          <p:cNvPr id="6" name="Изображение 7"/>
          <p:cNvPicPr>
            <a:picLocks noChangeAspect="1"/>
          </p:cNvPicPr>
          <p:nvPr/>
        </p:nvPicPr>
        <p:blipFill rotWithShape="1">
          <a:blip r:embed="rId3"/>
          <a:srcRect l="3788" r="63322" b="67923"/>
          <a:stretch/>
        </p:blipFill>
        <p:spPr>
          <a:xfrm>
            <a:off x="71496" y="2199498"/>
            <a:ext cx="3420384" cy="2414373"/>
          </a:xfrm>
          <a:prstGeom prst="rect">
            <a:avLst/>
          </a:prstGeom>
        </p:spPr>
      </p:pic>
      <p:pic>
        <p:nvPicPr>
          <p:cNvPr id="4" name="Изображение 6" descr="Foo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72419"/>
            <a:ext cx="3384376" cy="24310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01206" y="3940314"/>
            <a:ext cx="19797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dirty="0" smtClean="0">
                <a:solidFill>
                  <a:srgbClr val="73B41F"/>
                </a:solidFill>
              </a:rPr>
              <a:t>30 </a:t>
            </a:r>
            <a:r>
              <a:rPr lang="en-US" sz="4500" dirty="0" smtClean="0">
                <a:solidFill>
                  <a:srgbClr val="73B41F"/>
                </a:solidFill>
              </a:rPr>
              <a:t>%</a:t>
            </a:r>
            <a:endParaRPr lang="ru-RU" sz="4500" dirty="0">
              <a:solidFill>
                <a:srgbClr val="73B41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2521157"/>
            <a:ext cx="19797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dirty="0">
                <a:solidFill>
                  <a:srgbClr val="73B41F"/>
                </a:solidFill>
              </a:rPr>
              <a:t>7</a:t>
            </a:r>
            <a:r>
              <a:rPr lang="ru-RU" sz="4500" dirty="0" smtClean="0">
                <a:solidFill>
                  <a:srgbClr val="73B41F"/>
                </a:solidFill>
              </a:rPr>
              <a:t>0 </a:t>
            </a:r>
            <a:r>
              <a:rPr lang="en-US" sz="4500" dirty="0" smtClean="0">
                <a:solidFill>
                  <a:srgbClr val="73B41F"/>
                </a:solidFill>
              </a:rPr>
              <a:t>%</a:t>
            </a:r>
            <a:endParaRPr lang="ru-RU" sz="4500" dirty="0">
              <a:solidFill>
                <a:srgbClr val="73B4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2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Мы увеличиваем здоровье!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1484784"/>
            <a:ext cx="33123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73B41F"/>
                </a:solidFill>
              </a:rPr>
              <a:t>ЛЕЧЕНИЕ / МЕДИЦИНА</a:t>
            </a:r>
            <a:endParaRPr lang="ru-RU" sz="2300" dirty="0">
              <a:solidFill>
                <a:srgbClr val="73B41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1484784"/>
            <a:ext cx="27603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73B41F"/>
                </a:solidFill>
              </a:rPr>
              <a:t>ЗДОРОВЬЕ КЛЕТКИ</a:t>
            </a:r>
            <a:endParaRPr lang="ru-RU" sz="2300" dirty="0">
              <a:solidFill>
                <a:srgbClr val="73B41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25649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БОЛЕЗНЬ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39957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ЛЕКАРСТВА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31640" y="53639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25649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ОКРУЖАЮЩИЙ МИР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408474" y="536392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КЛЕТКА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436096" y="40050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ОРГАНИЗМ / ОРГАНЫ</a:t>
            </a: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011" y="3284984"/>
            <a:ext cx="522781" cy="520960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011" y="4597530"/>
            <a:ext cx="522781" cy="52096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32240" y="3284984"/>
            <a:ext cx="522781" cy="520960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32240" y="4597530"/>
            <a:ext cx="522781" cy="5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1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 Shot 2015-11-12 at 18.2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6856" y="2420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FFFF"/>
                </a:solidFill>
              </a:rPr>
              <a:t>И у нас есть готовое решение!</a:t>
            </a:r>
          </a:p>
        </p:txBody>
      </p:sp>
    </p:spTree>
    <p:extLst>
      <p:ext uri="{BB962C8B-B14F-4D97-AF65-F5344CB8AC3E}">
        <p14:creationId xmlns:p14="http://schemas.microsoft.com/office/powerpoint/2010/main" val="129211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DH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19"/>
            <a:ext cx="9144000" cy="69455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Daily Health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ack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3183" y="3561194"/>
            <a:ext cx="1800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rgbClr val="FFFFFF"/>
                </a:solidFill>
              </a:rPr>
              <a:t>3 </a:t>
            </a:r>
            <a:r>
              <a:rPr lang="ru-RU" sz="3000" dirty="0" smtClean="0">
                <a:solidFill>
                  <a:srgbClr val="FFFFFF"/>
                </a:solidFill>
              </a:rPr>
              <a:t>675 </a:t>
            </a:r>
            <a:r>
              <a:rPr lang="ru-RU" sz="3000" dirty="0" err="1" smtClean="0">
                <a:solidFill>
                  <a:srgbClr val="FFFFFF"/>
                </a:solidFill>
              </a:rPr>
              <a:t>руб</a:t>
            </a:r>
            <a:endParaRPr lang="ru-RU" sz="3000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183" y="3273162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КЛУБНАЯ ЦЕНА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862" y="4437112"/>
            <a:ext cx="2304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73B41F"/>
                </a:solidFill>
              </a:rPr>
              <a:t>50 БАЛЛОВ</a:t>
            </a:r>
            <a:endParaRPr lang="ru-RU" sz="3000" dirty="0">
              <a:solidFill>
                <a:srgbClr val="73B41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873" y="2289066"/>
            <a:ext cx="18722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FFFFFF"/>
                </a:solidFill>
              </a:rPr>
              <a:t>4 596 </a:t>
            </a:r>
            <a:r>
              <a:rPr lang="ru-RU" sz="3000" dirty="0" err="1" smtClean="0">
                <a:solidFill>
                  <a:srgbClr val="FFFFFF"/>
                </a:solidFill>
              </a:rPr>
              <a:t>руб</a:t>
            </a:r>
            <a:endParaRPr lang="ru-RU" sz="3000" dirty="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3183" y="1988840"/>
            <a:ext cx="2284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РОЗНИЧНАЯ ЦЕНА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7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556792"/>
            <a:ext cx="6984776" cy="1569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321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Начни с воды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1828324"/>
            <a:ext cx="8970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/>
                <a:cs typeface="Arial"/>
              </a:rPr>
              <a:t>вес</a:t>
            </a:r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endParaRPr lang="ru-RU"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42833" y="2356480"/>
            <a:ext cx="4154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Arial"/>
                <a:cs typeface="Arial"/>
              </a:rPr>
              <a:t>кг</a:t>
            </a:r>
            <a:endParaRPr lang="ru-RU" sz="2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34964" y="2001034"/>
            <a:ext cx="1401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30 - 40 мл на кг веса</a:t>
            </a:r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60232" y="1828324"/>
            <a:ext cx="14401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rgbClr val="FFFFFF"/>
                </a:solidFill>
              </a:rPr>
              <a:t>объем</a:t>
            </a:r>
            <a:endParaRPr lang="en-US" sz="3000" dirty="0" smtClean="0">
              <a:solidFill>
                <a:srgbClr val="FFFF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36296" y="2644512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FFFFFF"/>
                </a:solidFill>
              </a:rPr>
              <a:t>л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7153" y="2164556"/>
            <a:ext cx="10427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dirty="0">
                <a:solidFill>
                  <a:srgbClr val="FFFFFF"/>
                </a:solidFill>
              </a:rPr>
              <a:t>воды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68" y="566298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ФИЗИОЛОГИЧЕСКАЯ</a:t>
            </a:r>
          </a:p>
          <a:p>
            <a:pPr algn="ctr"/>
            <a:r>
              <a:rPr lang="ru-RU" dirty="0" smtClean="0"/>
              <a:t>ПОЛНОЦЕННОСТЬ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63888" y="565021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МИНЕРАЛЬНЫЙ</a:t>
            </a:r>
          </a:p>
          <a:p>
            <a:pPr algn="ctr"/>
            <a:r>
              <a:rPr lang="ru-RU" dirty="0" smtClean="0"/>
              <a:t>БАЛАНС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8184" y="565021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ВКУСОВЫЕ</a:t>
            </a:r>
          </a:p>
          <a:p>
            <a:pPr algn="ctr"/>
            <a:r>
              <a:rPr lang="ru-RU" dirty="0" smtClean="0"/>
              <a:t>ХАРАКТЕРИСТИКИ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3922023"/>
            <a:ext cx="1261532" cy="151216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922023"/>
            <a:ext cx="1273163" cy="152611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922023"/>
            <a:ext cx="1300359" cy="15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1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Coral-Mine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685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Coral-Mine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08" y="1417340"/>
            <a:ext cx="571500" cy="5715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08" y="2276872"/>
            <a:ext cx="571500" cy="5715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08" y="3140968"/>
            <a:ext cx="571500" cy="5715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08" y="4009628"/>
            <a:ext cx="571500" cy="5715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000" y="4679156"/>
            <a:ext cx="723900" cy="105410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008" y="5737820"/>
            <a:ext cx="571500" cy="5715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221088" y="1412776"/>
            <a:ext cx="3959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восстанавливает водно-солевой </a:t>
            </a:r>
            <a:endParaRPr lang="en-US" dirty="0" smtClean="0"/>
          </a:p>
          <a:p>
            <a:r>
              <a:rPr lang="ru-RU" dirty="0" smtClean="0"/>
              <a:t>баланс </a:t>
            </a:r>
            <a:r>
              <a:rPr lang="ru-RU" dirty="0"/>
              <a:t>организма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21088" y="2276872"/>
            <a:ext cx="3887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положительно влияет на работу </a:t>
            </a:r>
            <a:endParaRPr lang="en-US" dirty="0" smtClean="0"/>
          </a:p>
          <a:p>
            <a:r>
              <a:rPr lang="ru-RU" dirty="0" smtClean="0"/>
              <a:t>почек </a:t>
            </a:r>
            <a:r>
              <a:rPr lang="ru-RU" dirty="0"/>
              <a:t>и пищеварительной системы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56584" y="3214717"/>
            <a:ext cx="2409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регулирует сердечную </a:t>
            </a:r>
            <a:endParaRPr lang="en-US" dirty="0" smtClean="0"/>
          </a:p>
          <a:p>
            <a:r>
              <a:rPr lang="ru-RU" dirty="0" smtClean="0"/>
              <a:t>деятельность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256584" y="4005064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способствует росту костной </a:t>
            </a:r>
            <a:endParaRPr lang="en-US" dirty="0" smtClean="0"/>
          </a:p>
          <a:p>
            <a:r>
              <a:rPr lang="ru-RU" dirty="0" smtClean="0"/>
              <a:t>и </a:t>
            </a:r>
            <a:r>
              <a:rPr lang="ru-RU" dirty="0"/>
              <a:t>соединительной тканей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293096" y="4870901"/>
            <a:ext cx="3887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благотворно влияет на общее </a:t>
            </a:r>
            <a:endParaRPr lang="en-US" dirty="0" smtClean="0"/>
          </a:p>
          <a:p>
            <a:r>
              <a:rPr lang="ru-RU" dirty="0" smtClean="0"/>
              <a:t>состояние </a:t>
            </a:r>
            <a:r>
              <a:rPr lang="ru-RU" dirty="0"/>
              <a:t>организма</a:t>
            </a:r>
          </a:p>
        </p:txBody>
      </p:sp>
      <p:pic>
        <p:nvPicPr>
          <p:cNvPr id="23" name="Изображение 22" descr="Coral-Min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8" y="1484784"/>
            <a:ext cx="3540676" cy="468052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256584" y="5733256"/>
            <a:ext cx="3470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оказывает мягкое тонизирующее </a:t>
            </a:r>
            <a:endParaRPr lang="en-US" dirty="0" smtClean="0"/>
          </a:p>
          <a:p>
            <a:r>
              <a:rPr lang="ru-RU" dirty="0" smtClean="0"/>
              <a:t>действие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66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32656"/>
            <a:ext cx="2256130" cy="62646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38698"/>
            <a:ext cx="3113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3B41F"/>
                </a:solidFill>
              </a:rPr>
              <a:t>ЗДОРОВЫЕ</a:t>
            </a:r>
            <a:r>
              <a:rPr lang="en-US" dirty="0" smtClean="0">
                <a:solidFill>
                  <a:srgbClr val="73B41F"/>
                </a:solidFill>
              </a:rPr>
              <a:t> </a:t>
            </a:r>
            <a:r>
              <a:rPr lang="ru-RU" dirty="0" smtClean="0">
                <a:solidFill>
                  <a:srgbClr val="73B41F"/>
                </a:solidFill>
              </a:rPr>
              <a:t>ВОЛОСЫ И НОГТИ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26730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Омега-3 ПНЖК, витамины В2, </a:t>
            </a:r>
            <a:r>
              <a:rPr lang="ru-RU" sz="1500" dirty="0" smtClean="0"/>
              <a:t>ПАБК  </a:t>
            </a:r>
            <a:endParaRPr lang="en-US" sz="1500" dirty="0" smtClean="0"/>
          </a:p>
          <a:p>
            <a:r>
              <a:rPr lang="ru-RU" sz="1500" dirty="0" smtClean="0"/>
              <a:t>(</a:t>
            </a:r>
            <a:r>
              <a:rPr lang="ru-RU" sz="1500" dirty="0"/>
              <a:t>В10), биотин, цинк, железо, </a:t>
            </a:r>
            <a:r>
              <a:rPr lang="ru-RU" sz="1500" dirty="0" smtClean="0"/>
              <a:t>магний </a:t>
            </a:r>
            <a:endParaRPr lang="ru-RU" sz="15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0144" y="1187460"/>
            <a:ext cx="190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73B41F"/>
                </a:solidFill>
              </a:rPr>
              <a:t>ЗДОРОВАЯ КОЖА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484784"/>
            <a:ext cx="29523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Омега-3 ПНЖК, витамины А, Е, В3, В5, В6, В9, D3, </a:t>
            </a:r>
            <a:r>
              <a:rPr lang="ru-RU" sz="1500" dirty="0" err="1"/>
              <a:t>инозитол</a:t>
            </a:r>
            <a:r>
              <a:rPr lang="ru-RU" sz="1500" dirty="0"/>
              <a:t> (В8), С, биотин, ПАБК (В10), цинк, медь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3155" y="2483604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3B41F"/>
                </a:solidFill>
              </a:rPr>
              <a:t>ЗДОРОВАЯ ПЕЧЕНЬ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802994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Витамины В2, холин (В4), В6, В12, </a:t>
            </a:r>
            <a:r>
              <a:rPr lang="ru-RU" sz="1500" dirty="0" err="1"/>
              <a:t>никотинамид</a:t>
            </a:r>
            <a:r>
              <a:rPr lang="ru-RU" sz="1500" dirty="0"/>
              <a:t>, </a:t>
            </a:r>
            <a:r>
              <a:rPr lang="ru-RU" sz="1500" dirty="0" err="1"/>
              <a:t>инозитол</a:t>
            </a:r>
            <a:r>
              <a:rPr lang="ru-RU" sz="1500" dirty="0"/>
              <a:t>, молибден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573016"/>
            <a:ext cx="2533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3B41F"/>
                </a:solidFill>
              </a:rPr>
              <a:t>СИЛЬНЫЙ ИММУНИТЕТ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861048"/>
            <a:ext cx="3168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Витамины С, Е, цинк, селен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437112"/>
            <a:ext cx="3033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3B41F"/>
                </a:solidFill>
              </a:rPr>
              <a:t>СИЛЬНЫЕ СУСТАВЫ И КОСТИ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4756502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Витамины А, В1, D3, С, кальций, магний, марганец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5517232"/>
            <a:ext cx="186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3B41F"/>
                </a:solidFill>
              </a:rPr>
              <a:t>СИЛА И ЭНЕРГИЯ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5827330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Витамины Е, РР (ниацин), ПАБК (В10), магний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22580" y="201414"/>
            <a:ext cx="2807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3B41F"/>
                </a:solidFill>
              </a:rPr>
              <a:t>АКТИВНАЯ РАБОТА МОЗГА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12160" y="476672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Омега-3 ПНЖК, витамины B1 (тиамин), В2, В3, В6, В12, D3, С, холин (В4), </a:t>
            </a:r>
            <a:r>
              <a:rPr lang="ru-RU" sz="1500" dirty="0" err="1"/>
              <a:t>инозитол</a:t>
            </a:r>
            <a:r>
              <a:rPr lang="ru-RU" sz="1500" dirty="0"/>
              <a:t>, кальций, магний, медь, селен, марганец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01034" y="1619508"/>
            <a:ext cx="164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73B41F"/>
                </a:solidFill>
              </a:rPr>
              <a:t>ЯСНОЕ ЗРЕНИЕ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94588" y="1916832"/>
            <a:ext cx="2952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Омега-3 ПНЖК, витамины А, В2, В12, холин (В4), </a:t>
            </a:r>
            <a:r>
              <a:rPr lang="ru-RU" sz="1500" dirty="0" err="1"/>
              <a:t>инозитол</a:t>
            </a:r>
            <a:r>
              <a:rPr lang="ru-RU" sz="1500" dirty="0"/>
              <a:t> (В8)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84175" y="2636912"/>
            <a:ext cx="3540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3B41F"/>
                </a:solidFill>
              </a:rPr>
              <a:t>ЗДОРОВЬЕ ДЫХАТЕЛЬНЫХ</a:t>
            </a:r>
            <a:r>
              <a:rPr lang="en-US" dirty="0" smtClean="0">
                <a:solidFill>
                  <a:srgbClr val="73B41F"/>
                </a:solidFill>
              </a:rPr>
              <a:t> </a:t>
            </a:r>
            <a:r>
              <a:rPr lang="ru-RU" dirty="0" smtClean="0">
                <a:solidFill>
                  <a:srgbClr val="73B41F"/>
                </a:solidFill>
              </a:rPr>
              <a:t>ПУТЕЙ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12160" y="2924944"/>
            <a:ext cx="3168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Витамины </a:t>
            </a:r>
            <a:r>
              <a:rPr lang="ru-RU" sz="1500" dirty="0"/>
              <a:t>А, D3, магний, железо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936091" y="3570982"/>
            <a:ext cx="317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73B41F"/>
                </a:solidFill>
              </a:rPr>
              <a:t>ЗДОРОВОЕ СЕРДЦЕ И СОСУДЫ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84168" y="3868306"/>
            <a:ext cx="29523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Омега-3 ПНЖК, витамины С, В1, В3, </a:t>
            </a:r>
            <a:r>
              <a:rPr lang="ru-RU" sz="1500" dirty="0" err="1"/>
              <a:t>инозитол</a:t>
            </a:r>
            <a:r>
              <a:rPr lang="ru-RU" sz="1500" dirty="0"/>
              <a:t> (В8), РР (ниацин), медь, магний, калий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940152" y="4834027"/>
            <a:ext cx="3216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3B41F"/>
                </a:solidFill>
              </a:rPr>
              <a:t>ХОРОШЕЕ ПИЩЕВАРЕНИЕ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75648" y="5122059"/>
            <a:ext cx="3168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Витамины В1, В2, В3, биотин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868144" y="5683314"/>
            <a:ext cx="3216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3B41F"/>
                </a:solidFill>
              </a:rPr>
              <a:t>УПРУГИЕ МЫШЦЫ</a:t>
            </a:r>
            <a:endParaRPr lang="ru-RU" dirty="0">
              <a:solidFill>
                <a:srgbClr val="73B41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831632" y="5971346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Витамины Е, В1, кальций, магний, марганец, омега-3 ПНЖК</a:t>
            </a:r>
          </a:p>
        </p:txBody>
      </p:sp>
    </p:spTree>
    <p:extLst>
      <p:ext uri="{BB962C8B-B14F-4D97-AF65-F5344CB8AC3E}">
        <p14:creationId xmlns:p14="http://schemas.microsoft.com/office/powerpoint/2010/main" val="219514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2456</Words>
  <Application>Microsoft Macintosh PowerPoint</Application>
  <PresentationFormat>Экран (4:3)</PresentationFormat>
  <Paragraphs>293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Ключевые компоненты  для вашего организма  на каждый день</vt:lpstr>
      <vt:lpstr>Презентация PowerPoint</vt:lpstr>
      <vt:lpstr>Что вокруг нас</vt:lpstr>
      <vt:lpstr>Мы увеличиваем здоровье!</vt:lpstr>
      <vt:lpstr>Презентация PowerPoint</vt:lpstr>
      <vt:lpstr>Daily Health Pack</vt:lpstr>
      <vt:lpstr>Начни с воды</vt:lpstr>
      <vt:lpstr>Coral-Mine</vt:lpstr>
      <vt:lpstr>Презентация PowerPoint</vt:lpstr>
      <vt:lpstr>H-500</vt:lpstr>
      <vt:lpstr>Ultimate</vt:lpstr>
      <vt:lpstr>Omega 3/60</vt:lpstr>
      <vt:lpstr>Презентация PowerPoint</vt:lpstr>
      <vt:lpstr>Преимущества</vt:lpstr>
      <vt:lpstr>Еще одна замечательная новость</vt:lpstr>
      <vt:lpstr>Daily Health Pack basic</vt:lpstr>
      <vt:lpstr>Давайте сравним</vt:lpstr>
      <vt:lpstr>Выбирайте под ваши цели!</vt:lpstr>
      <vt:lpstr>Какой бы выбор вы ни сделали,  с продукцией Coral Club вы выбираете активное долголетие!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Упаковка жизни</dc:title>
  <dc:creator>Ольга Костина</dc:creator>
  <cp:lastModifiedBy>JZ</cp:lastModifiedBy>
  <cp:revision>116</cp:revision>
  <dcterms:created xsi:type="dcterms:W3CDTF">2015-11-10T09:07:41Z</dcterms:created>
  <dcterms:modified xsi:type="dcterms:W3CDTF">2017-07-21T04:04:24Z</dcterms:modified>
</cp:coreProperties>
</file>