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</p:sldIdLst>
  <p:sldSz cy="5664200" cx="10071100"/>
  <p:notesSz cx="6858000" cy="9144000"/>
  <p:embeddedFontLst>
    <p:embeddedFont>
      <p:font typeface="Roboto"/>
      <p:regular r:id="rId37"/>
      <p:bold r:id="rId38"/>
      <p:italic r:id="rId39"/>
      <p:boldItalic r:id="rId40"/>
    </p:embeddedFont>
    <p:embeddedFont>
      <p:font typeface="Helvetica Neue"/>
      <p:regular r:id="rId41"/>
      <p:bold r:id="rId42"/>
      <p:italic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5" roundtripDataSignature="AMtx7miufc8o15HcT1ZhSCTCQ+hjRNYDn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boldItalic.fntdata"/><Relationship Id="rId20" Type="http://schemas.openxmlformats.org/officeDocument/2006/relationships/slide" Target="slides/slide16.xml"/><Relationship Id="rId42" Type="http://schemas.openxmlformats.org/officeDocument/2006/relationships/font" Target="fonts/HelveticaNeue-bold.fntdata"/><Relationship Id="rId41" Type="http://schemas.openxmlformats.org/officeDocument/2006/relationships/font" Target="fonts/HelveticaNeue-regular.fntdata"/><Relationship Id="rId22" Type="http://schemas.openxmlformats.org/officeDocument/2006/relationships/slide" Target="slides/slide18.xml"/><Relationship Id="rId44" Type="http://schemas.openxmlformats.org/officeDocument/2006/relationships/font" Target="fonts/HelveticaNeue-boldItalic.fntdata"/><Relationship Id="rId21" Type="http://schemas.openxmlformats.org/officeDocument/2006/relationships/slide" Target="slides/slide17.xml"/><Relationship Id="rId43" Type="http://schemas.openxmlformats.org/officeDocument/2006/relationships/font" Target="fonts/HelveticaNeue-italic.fntdata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45" Type="http://customschemas.google.com/relationships/presentationmetadata" Target="meta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font" Target="fonts/Roboto-regular.fntdata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font" Target="fonts/Roboto-italic.fntdata"/><Relationship Id="rId16" Type="http://schemas.openxmlformats.org/officeDocument/2006/relationships/slide" Target="slides/slide12.xml"/><Relationship Id="rId38" Type="http://schemas.openxmlformats.org/officeDocument/2006/relationships/font" Target="fonts/Roboto-bold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ru.coral.club/shop/coral-detox.html" TargetMode="External"/><Relationship Id="rId3" Type="http://schemas.openxmlformats.org/officeDocument/2006/relationships/hyperlink" Target="https://ru.coral.club/shop/coral-detox-plus.html" TargetMode="Externa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ru.coral.club/shop/liposomal-curcumin.html" TargetMode="Externa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ru.coral.club/shop/zaferan.html" TargetMode="Externa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ru.coral.club/shop/flexicor.html" TargetMode="Externa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ru.coral.club/shop/amino-complex-max.html" TargetMode="Externa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ru.coral.club/shop/zaferan.html" TargetMode="Externa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" name="Google Shape;43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99" lvl="0" marL="215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1" name="Google Shape;161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99" lvl="0" marL="215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Хотя существует не менее 50 видов артритов, но воспаление и боли в суставах не означает наличие артрита.</a:t>
            </a:r>
            <a:endParaRPr/>
          </a:p>
          <a:p>
            <a:pPr indent="-215999" lvl="0" marL="215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Боль в области суставов может быть связана с повреждением мягких тканей или синовиальных оболочек (бурсит).</a:t>
            </a:r>
            <a:endParaRPr/>
          </a:p>
          <a:p>
            <a:pPr indent="-215999" lvl="0" marL="215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Поэтому для постановки диагноза необходима консультация врача.</a:t>
            </a:r>
            <a:endParaRPr/>
          </a:p>
          <a:p>
            <a:pPr indent="-215999" lvl="0" marL="215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2" name="Google Shape;172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99" lvl="0" marL="215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Артроз (деформирующий артроз, остеоартроз) – это заболевание суставов дегенеративно-дистрофического характера с постепенным разрушением хрящевой и разрастанием костной ткани.</a:t>
            </a:r>
            <a:endParaRPr/>
          </a:p>
          <a:p>
            <a:pPr indent="-215999" lvl="0" marL="215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i="0" lang="ru-RU" sz="2000">
                <a:latin typeface="Arial"/>
                <a:ea typeface="Arial"/>
                <a:cs typeface="Arial"/>
                <a:sym typeface="Arial"/>
              </a:rPr>
              <a:t>Стадии артроза.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i="0" lang="ru-RU" sz="2000">
                <a:latin typeface="Arial"/>
                <a:ea typeface="Arial"/>
                <a:cs typeface="Arial"/>
                <a:sym typeface="Arial"/>
              </a:rPr>
              <a:t>Первая стадия - подозрение. Характеризуется малым разрушение мало хрящевой ткани (около 10% хряща).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i="0" lang="ru-RU" sz="2000">
                <a:latin typeface="Arial"/>
                <a:ea typeface="Arial"/>
                <a:cs typeface="Arial"/>
                <a:sym typeface="Arial"/>
              </a:rPr>
              <a:t>Вторая стадия - незначительное проявление. Уменьшается пространство между хрящами (проявление остеофитов – наростов по краям суставов).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i="0" lang="ru-RU" sz="2000">
                <a:latin typeface="Arial"/>
                <a:ea typeface="Arial"/>
                <a:cs typeface="Arial"/>
                <a:sym typeface="Arial"/>
              </a:rPr>
              <a:t>Третья стадия - выраженное проявление. Пространство между хрящами продолжает уменьшаться. Пробелы хряща оголяют кости.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i="0" lang="ru-RU" sz="2000">
                <a:latin typeface="Arial"/>
                <a:ea typeface="Arial"/>
                <a:cs typeface="Arial"/>
                <a:sym typeface="Arial"/>
              </a:rPr>
              <a:t>Четвертая стадия -тяжелое состояние. Пространство между костями нет, и разрушено более 60% хряща.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8" name="Google Shape;198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99" lvl="0" marL="215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8" name="Google Shape;208;p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5" name="Google Shape;225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99" lvl="0" marL="215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Следи за массой тела.</a:t>
            </a:r>
            <a:endParaRPr/>
          </a:p>
          <a:p>
            <a:pPr indent="-215999" lvl="0" marL="215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Опорно-двигательная система человека построена по принципу перераспределения нагрузки между мелкими и крупными суставами, поэтому избыточный вес особенно сказывается на состоянии основных сочленений. Например, коленный сустав “ощущает” каждый лишний килограмм, не как 1кг., а как 5кг.</a:t>
            </a:r>
            <a:endParaRPr/>
          </a:p>
          <a:p>
            <a:pPr indent="-215999" lvl="0" marL="215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Похудение важно для профилактики суставов и в тех случаях, когда болезнь уже диагностирована - оно увеличивает время ремиссии, а главное, помогает ослабить боль.</a:t>
            </a:r>
            <a:endParaRPr/>
          </a:p>
          <a:p>
            <a:pPr indent="-215999" lvl="0" marL="215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i="1" sz="2000">
              <a:latin typeface="Arial"/>
              <a:ea typeface="Arial"/>
              <a:cs typeface="Arial"/>
              <a:sym typeface="Arial"/>
            </a:endParaRPr>
          </a:p>
          <a:p>
            <a:pPr indent="-215999" lvl="0" marL="215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i="0" lang="ru-RU" sz="2000">
                <a:latin typeface="Arial"/>
                <a:ea typeface="Arial"/>
                <a:cs typeface="Arial"/>
                <a:sym typeface="Arial"/>
              </a:rPr>
              <a:t>Есть показать индекса массы тела.</a:t>
            </a:r>
            <a:endParaRPr/>
          </a:p>
          <a:p>
            <a:pPr indent="-215999" lvl="0" marL="215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i="0" lang="ru-RU" sz="2000">
                <a:latin typeface="Arial"/>
                <a:ea typeface="Arial"/>
                <a:cs typeface="Arial"/>
                <a:sym typeface="Arial"/>
              </a:rPr>
              <a:t>По нему можно понять, есть ли у вас лишний вес.</a:t>
            </a:r>
            <a:endParaRPr/>
          </a:p>
          <a:p>
            <a:pPr indent="-215999" lvl="0" marL="215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i="0" lang="ru-RU" sz="2000">
                <a:latin typeface="Arial"/>
                <a:ea typeface="Arial"/>
                <a:cs typeface="Arial"/>
                <a:sym typeface="Arial"/>
              </a:rPr>
              <a:t>Для расчета нужно вес (в кг.) разделить на рост (в м), возведенный в квадрат.</a:t>
            </a:r>
            <a:endParaRPr/>
          </a:p>
          <a:p>
            <a:pPr indent="-215999" lvl="0" marL="215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i="0" lang="ru-RU" sz="2000">
                <a:latin typeface="Arial"/>
                <a:ea typeface="Arial"/>
                <a:cs typeface="Arial"/>
                <a:sym typeface="Arial"/>
              </a:rPr>
              <a:t>Пример расчета ИМТ: вес </a:t>
            </a:r>
            <a:r>
              <a:rPr b="0" i="0" lang="ru-RU" sz="2000">
                <a:latin typeface="Arial"/>
                <a:ea typeface="Arial"/>
                <a:cs typeface="Arial"/>
                <a:sym typeface="Arial"/>
              </a:rPr>
              <a:t>60:(рост 1,68х1,68) = 21, 528</a:t>
            </a:r>
            <a:endParaRPr/>
          </a:p>
          <a:p>
            <a:pPr indent="-215999" lvl="0" marL="215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ru-RU" sz="2000">
                <a:latin typeface="Arial"/>
                <a:ea typeface="Arial"/>
                <a:cs typeface="Arial"/>
                <a:sym typeface="Arial"/>
              </a:rPr>
              <a:t>Если ИМТ будет до 25, то вес оптимален. Если 25 и выше, то есть лишний вес. А вот при ИМТ равном 30 – уже ожирение 1й степени.</a:t>
            </a:r>
            <a:endParaRPr i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6" name="Google Shape;236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99" lvl="0" marL="215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Откажись от вредных привычек.</a:t>
            </a:r>
            <a:endParaRPr/>
          </a:p>
          <a:p>
            <a:pPr indent="-215999" lvl="0" marL="215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Они заставляют органы (в особенности, печень, почки и сердце) работать “на износ”.</a:t>
            </a:r>
            <a:endParaRPr/>
          </a:p>
          <a:p>
            <a:pPr indent="-215999" lvl="0" marL="215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Кофе, алкоголь, сигареты и наркотики обезвоживают организм, нарушают обмен веществ, делают кости хрупкими и снижают иммунитет.</a:t>
            </a:r>
            <a:endParaRPr/>
          </a:p>
          <a:p>
            <a:pPr indent="-215999" lvl="0" marL="215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Из-за этого хрящи пересыхают и растрескиваются, а возрастные проблемы с суставами начинаются гораздо раньше.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9" name="Google Shape;249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99" lvl="0" marL="215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Веди активный образ жизни.</a:t>
            </a:r>
            <a:endParaRPr/>
          </a:p>
          <a:p>
            <a:pPr indent="-215999" lvl="0" marL="215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Для профилактики суставов не нужны изнурительные тренировки - достаточно ежедневной зарядки и периодических разминок.</a:t>
            </a:r>
            <a:endParaRPr/>
          </a:p>
          <a:p>
            <a:pPr indent="-215999" lvl="0" marL="215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Они улучшают питание тканей и кровообращение, а также сохраняют мышцы в тонусе, которые являются дополнительной страховкой для суставов, которая значительно снижает амортизационную нагрузку на синовиальный хрящ.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4" name="Google Shape;264;p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99" lvl="0" marL="215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Не запускай болезнь. </a:t>
            </a:r>
            <a:endParaRPr/>
          </a:p>
          <a:p>
            <a:pPr indent="-215999" lvl="0" marL="215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Кариес, грипп, “острые” аденоиды - все это нужно лечить при первой возможности.</a:t>
            </a:r>
            <a:endParaRPr/>
          </a:p>
          <a:p>
            <a:pPr indent="-215999" lvl="0" marL="215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Многие инфекционные болезни имеют тенденцию переходить в хроническую стадию. И тогда организму придется постоянно сражаться с болезнью. Если больной получит травму - есть риск, что инфекция попадет в сустав и спровоцирует гнойный процесс. Поэтому при наличии хронических инфекций для профилактики артрита суставов важно посещать травматолога после любой травмы.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3" name="Google Shape;273;p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Соблюдай рекомендации ортопеда.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Постарайся с удобством обустроить рабочее место.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Избегай перегрузок и научись принимать правильную позу во время профессиональных и бытовых занятий, так, чтобы нагрузка распределялась по всей скелетно-мышечной системе.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Если у тебя есть болезни ортопедического профиля, выполняй лечебную гимнастику для профилактики болезней суставов, пользуйся специальными стельками и приспособлениями.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i="0" lang="ru-RU" sz="2000">
                <a:latin typeface="Arial"/>
                <a:ea typeface="Arial"/>
                <a:cs typeface="Arial"/>
                <a:sym typeface="Arial"/>
              </a:rPr>
              <a:t>Женщинам не рекомендуется длительное ношение обуви на высоком каблуке.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i="0" lang="ru-RU" sz="2000">
                <a:latin typeface="Arial"/>
                <a:ea typeface="Arial"/>
                <a:cs typeface="Arial"/>
                <a:sym typeface="Arial"/>
              </a:rPr>
              <a:t>Не пропусти болевые (тревожные) симптомы:</a:t>
            </a:r>
            <a:br>
              <a:rPr i="0" lang="ru-RU" sz="2000">
                <a:latin typeface="Arial"/>
                <a:ea typeface="Arial"/>
                <a:cs typeface="Arial"/>
                <a:sym typeface="Arial"/>
              </a:rPr>
            </a:br>
            <a:r>
              <a:rPr i="0" lang="ru-RU" sz="2000">
                <a:latin typeface="Arial"/>
                <a:ea typeface="Arial"/>
                <a:cs typeface="Arial"/>
                <a:sym typeface="Arial"/>
              </a:rPr>
              <a:t>Если заметил хоть какой-то дискомфорт в области стопы, не медли и не пытайся лечиться самостоятельно. Обратись к врачу-ортопеду. Малейшие изменения формы стопы, наросты, боль и неприятные ощущения – этого более, чем достаточно, чтобы записаться на прием к врачу-ортопеду.</a:t>
            </a:r>
            <a:endParaRPr i="0" sz="2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5" name="Google Shape;285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99" lvl="0" marL="215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" name="Google Shape;60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99" lvl="0" marL="215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4" name="Google Shape;294;p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99" lvl="0" marL="215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Вторичная профилактика артроза суставов и других ревматических заболеваний направлена на то, чтобы сдержать прогрессирование болезни, не допустить осложнения и необратимые изменения в суставе.</a:t>
            </a:r>
            <a:endParaRPr/>
          </a:p>
          <a:p>
            <a:pPr indent="-215999" lvl="0" marL="215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Некоторые суставные заболевания (например, реактивный артрит) можно вылечить на ранних стадиях. Если же время упущено, они переходят в хроническую форму.</a:t>
            </a:r>
            <a:endParaRPr i="0" sz="2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1cd248cd563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2" name="Google Shape;312;g1cd248cd563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99" lvl="0" marL="215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cd248cd563_0_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8" name="Google Shape;328;g1cd248cd563_0_4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99" lvl="0" marL="215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cd248cd563_0_8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9" name="Google Shape;339;g1cd248cd563_0_8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99" lvl="0" marL="215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u="sng">
                <a:solidFill>
                  <a:schemeClr val="hlink"/>
                </a:solidFill>
                <a:hlinkClick r:id="rId2"/>
              </a:rPr>
              <a:t>https://ru.coral.club/shop/coral-detox.html</a:t>
            </a:r>
            <a:r>
              <a:rPr lang="ru-RU"/>
              <a:t> </a:t>
            </a:r>
            <a:br>
              <a:rPr lang="ru-RU"/>
            </a:br>
            <a:r>
              <a:rPr lang="ru-RU" u="sng">
                <a:solidFill>
                  <a:schemeClr val="hlink"/>
                </a:solidFill>
                <a:hlinkClick r:id="rId3"/>
              </a:rPr>
              <a:t>https://ru.coral.club/shop/coral-detox-plus.html</a:t>
            </a:r>
            <a:r>
              <a:rPr lang="ru-RU"/>
              <a:t> </a:t>
            </a:r>
            <a:br>
              <a:rPr lang="ru-RU"/>
            </a:b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2" name="Google Shape;352;p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99" lvl="0" marL="215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Босвеллия — небольшое дерево, распространенное в Индии и Юго-Восточной Азии.</a:t>
            </a:r>
            <a:endParaRPr/>
          </a:p>
          <a:p>
            <a:pPr indent="-215999" lvl="0" marL="215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Смола этого растения содержит босвеллиевые кислоты, которые тормозят воспалительные процессы и улучшают питание суставной ткани, сглаживают болезненные ощущения и чувство скованности.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1cd248cd563_0_1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2" name="Google Shape;362;g1cd248cd563_0_13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99" lvl="0" marL="215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8" name="Google Shape;378;p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99" lvl="0" marL="215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Босвеллиевая кислота эффективно блокирует синтез лейкотриенов (аналогичное действию нестероидных противовоспалительных препаратов) - гормоноподобных веществ, которые являются одним из главных факторов воспаления; препятствует проникновению лейкоцитов и макрофагов в хрящ и суставную жидкость, уменьшая степень поражения суставного хряща.</a:t>
            </a:r>
            <a:endParaRPr/>
          </a:p>
          <a:p>
            <a:pPr indent="-215999" lvl="0" marL="215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В силу своей выраженной противовоспалительной активности, босвеллия может заменять или существенно уменьшать дозу синтетических противовоспалительных препаратов (ибупрофен, диклофенак), обычно назначаемых при артрите и артрозе.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1cd248cd563_0_17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9" name="Google Shape;389;g1cd248cd563_0_17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99" lvl="0" marL="215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u="sng">
                <a:solidFill>
                  <a:schemeClr val="hlink"/>
                </a:solidFill>
                <a:hlinkClick r:id="rId2"/>
              </a:rPr>
              <a:t>https://ru.coral.club/shop/liposomal-curcumin.html</a:t>
            </a:r>
            <a:r>
              <a:rPr lang="ru-RU"/>
              <a:t> 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1cd248cd563_0_2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3" name="Google Shape;403;g1cd248cd563_0_2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99" lvl="0" marL="215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u="sng">
                <a:solidFill>
                  <a:schemeClr val="hlink"/>
                </a:solidFill>
                <a:hlinkClick r:id="rId2"/>
              </a:rPr>
              <a:t>https://ru.coral.club/shop/zaferan.html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1cd248cd563_0_26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9" name="Google Shape;419;g1cd248cd563_0_26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99" lvl="0" marL="215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u="sng">
                <a:solidFill>
                  <a:schemeClr val="hlink"/>
                </a:solidFill>
                <a:hlinkClick r:id="rId2"/>
              </a:rPr>
              <a:t>https://ru.coral.club/shop/flexicor.html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4" name="Google Shape;74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99" lvl="0" marL="215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1cd248cd563_0_35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5" name="Google Shape;435;g1cd248cd563_0_35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99" lvl="0" marL="215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ru-RU" sz="2000">
                <a:latin typeface="Arial"/>
                <a:ea typeface="Arial"/>
                <a:cs typeface="Arial"/>
                <a:sym typeface="Arial"/>
              </a:rPr>
              <a:t>Oceanmin (Оушенмин)</a:t>
            </a:r>
            <a:endParaRPr/>
          </a:p>
          <a:p>
            <a:pPr indent="-215999" lvl="0" marL="215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sz="2000">
              <a:latin typeface="Arial"/>
              <a:ea typeface="Arial"/>
              <a:cs typeface="Arial"/>
              <a:sym typeface="Arial"/>
            </a:endParaRPr>
          </a:p>
          <a:p>
            <a:pPr indent="-215999" lvl="0" marL="215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ru-RU" sz="2000">
                <a:latin typeface="Arial"/>
                <a:ea typeface="Arial"/>
                <a:cs typeface="Arial"/>
                <a:sym typeface="Arial"/>
              </a:rPr>
              <a:t>MSM (МСМ)Coralbrite (Зубная паста Коралбрайт)B-Luron (Би-Лурон)</a:t>
            </a:r>
            <a:r>
              <a:rPr b="0" i="0" lang="ru-RU" sz="2000">
                <a:latin typeface="Arial"/>
                <a:ea typeface="Arial"/>
                <a:cs typeface="Arial"/>
                <a:sym typeface="Arial"/>
              </a:rPr>
              <a:t>Protivity Ultra (</a:t>
            </a:r>
            <a:r>
              <a:rPr b="0" i="0" lang="ru-RU" sz="2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Противити Ультра</a:t>
            </a:r>
            <a:r>
              <a:rPr b="0" i="0" lang="ru-RU" sz="2000">
                <a:latin typeface="Arial"/>
                <a:ea typeface="Arial"/>
                <a:cs typeface="Arial"/>
                <a:sym typeface="Arial"/>
              </a:rPr>
              <a:t>)</a:t>
            </a:r>
            <a:r>
              <a:rPr b="0" lang="ru-RU" sz="2000">
                <a:latin typeface="Arial"/>
                <a:ea typeface="Arial"/>
                <a:cs typeface="Arial"/>
                <a:sym typeface="Arial"/>
              </a:rPr>
              <a:t>Coral Boswellia (Корал БосвелияCoral Taurine (Корал Таурин)Daily Delicious Beauty Shake (Дейли Делишес Бьюти Шейк малина, ваниль, шоколад, апельсин-манго)</a:t>
            </a:r>
            <a:endParaRPr/>
          </a:p>
          <a:p>
            <a:pPr indent="-215999" lvl="0" marL="215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ru-RU" sz="2000">
                <a:latin typeface="Arial"/>
                <a:ea typeface="Arial"/>
                <a:cs typeface="Arial"/>
                <a:sym typeface="Arial"/>
              </a:rPr>
              <a:t>Colostrum Plus (Колострум Плюс)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1cd248cd563_0_40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6" name="Google Shape;446;g1cd248cd563_0_40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99" lvl="0" marL="215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u="sng">
                <a:solidFill>
                  <a:schemeClr val="hlink"/>
                </a:solidFill>
                <a:hlinkClick r:id="rId2"/>
              </a:rPr>
              <a:t>https://ru.coral.club/shop/zaferan.html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6" name="Google Shape;456;p3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99" lvl="0" marL="215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3" name="Google Shape;83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99" lvl="0" marL="215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Боли в суставах - это самый распространенный вид хронических болей.</a:t>
            </a:r>
            <a:endParaRPr/>
          </a:p>
          <a:p>
            <a:pPr indent="-215999" lvl="0" marL="215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По меньшей мере половина горожан старше 18 лет страдает от болевого синдрома, связанного с патологиями опорно-двигательного аппарата.</a:t>
            </a:r>
            <a:endParaRPr/>
          </a:p>
          <a:p>
            <a:pPr indent="-215999" lvl="0" marL="215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Поэтому первичную профилактику суставов необходимо проводить с самого раннего возраста.</a:t>
            </a:r>
            <a:endParaRPr/>
          </a:p>
          <a:p>
            <a:pPr indent="-215999" lvl="0" marL="215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А при наличии дискомфорта в сочленениях или уже поставленного диагноза - уделять внимание вторичной профилактике болей в суставах. 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4" name="Google Shape;94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99" lvl="0" marL="215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Профилактика артроза суставов и артрита приобретает особое значение для:</a:t>
            </a:r>
            <a:br>
              <a:rPr lang="ru-RU" sz="2000">
                <a:latin typeface="Arial"/>
                <a:ea typeface="Arial"/>
                <a:cs typeface="Arial"/>
                <a:sym typeface="Arial"/>
              </a:rPr>
            </a:br>
            <a:br>
              <a:rPr lang="ru-RU" sz="2000">
                <a:latin typeface="Arial"/>
                <a:ea typeface="Arial"/>
                <a:cs typeface="Arial"/>
                <a:sym typeface="Arial"/>
              </a:rPr>
            </a:br>
            <a:r>
              <a:rPr lang="ru-RU" sz="2000">
                <a:latin typeface="Arial"/>
                <a:ea typeface="Arial"/>
                <a:cs typeface="Arial"/>
                <a:sym typeface="Arial"/>
              </a:rPr>
              <a:t>женщин старше 45 и мужчин старше 55 лет, у которых начинаются возрастные гормональные изменения;</a:t>
            </a:r>
            <a:br>
              <a:rPr lang="ru-RU" sz="2000">
                <a:latin typeface="Arial"/>
                <a:ea typeface="Arial"/>
                <a:cs typeface="Arial"/>
                <a:sym typeface="Arial"/>
              </a:rPr>
            </a:br>
            <a:r>
              <a:rPr lang="ru-RU" sz="2000">
                <a:latin typeface="Arial"/>
                <a:ea typeface="Arial"/>
                <a:cs typeface="Arial"/>
                <a:sym typeface="Arial"/>
              </a:rPr>
              <a:t>лиц, ведущих беспорядочную половую жизнь (в любом возрасте);</a:t>
            </a:r>
            <a:br>
              <a:rPr lang="ru-RU" sz="2000">
                <a:latin typeface="Arial"/>
                <a:ea typeface="Arial"/>
                <a:cs typeface="Arial"/>
                <a:sym typeface="Arial"/>
              </a:rPr>
            </a:br>
            <a:r>
              <a:rPr lang="ru-RU" sz="2000">
                <a:latin typeface="Arial"/>
                <a:ea typeface="Arial"/>
                <a:cs typeface="Arial"/>
                <a:sym typeface="Arial"/>
              </a:rPr>
              <a:t>тех, чьи родственники имеют аналогичные заболевания (наследственный фактор);</a:t>
            </a:r>
            <a:br>
              <a:rPr lang="ru-RU" sz="2000">
                <a:latin typeface="Arial"/>
                <a:ea typeface="Arial"/>
                <a:cs typeface="Arial"/>
                <a:sym typeface="Arial"/>
              </a:rPr>
            </a:br>
            <a:r>
              <a:rPr lang="ru-RU" sz="2000">
                <a:latin typeface="Arial"/>
                <a:ea typeface="Arial"/>
                <a:cs typeface="Arial"/>
                <a:sym typeface="Arial"/>
              </a:rPr>
              <a:t>аллергиков;</a:t>
            </a:r>
            <a:br>
              <a:rPr lang="ru-RU" sz="2000">
                <a:latin typeface="Arial"/>
                <a:ea typeface="Arial"/>
                <a:cs typeface="Arial"/>
                <a:sym typeface="Arial"/>
              </a:rPr>
            </a:br>
            <a:r>
              <a:rPr lang="ru-RU" sz="2000">
                <a:latin typeface="Arial"/>
                <a:ea typeface="Arial"/>
                <a:cs typeface="Arial"/>
                <a:sym typeface="Arial"/>
              </a:rPr>
              <a:t>людей, перенесших серьезные травмы или хирургические вмешательства в суставах;</a:t>
            </a:r>
            <a:br>
              <a:rPr lang="ru-RU" sz="2000">
                <a:latin typeface="Arial"/>
                <a:ea typeface="Arial"/>
                <a:cs typeface="Arial"/>
                <a:sym typeface="Arial"/>
              </a:rPr>
            </a:br>
            <a:r>
              <a:rPr lang="ru-RU" sz="2000">
                <a:latin typeface="Arial"/>
                <a:ea typeface="Arial"/>
                <a:cs typeface="Arial"/>
                <a:sym typeface="Arial"/>
              </a:rPr>
              <a:t>лиц с избыточным весом;</a:t>
            </a:r>
            <a:br>
              <a:rPr lang="ru-RU" sz="2000">
                <a:latin typeface="Arial"/>
                <a:ea typeface="Arial"/>
                <a:cs typeface="Arial"/>
                <a:sym typeface="Arial"/>
              </a:rPr>
            </a:br>
            <a:r>
              <a:rPr lang="ru-RU" sz="2000">
                <a:latin typeface="Arial"/>
                <a:ea typeface="Arial"/>
                <a:cs typeface="Arial"/>
                <a:sym typeface="Arial"/>
              </a:rPr>
              <a:t>пациентов с врожденными и приобретенными аномалиями развития опорно-двигательного аппарата (например, нарушением осанки, плоскостопием);</a:t>
            </a:r>
            <a:br>
              <a:rPr lang="ru-RU" sz="2000">
                <a:latin typeface="Arial"/>
                <a:ea typeface="Arial"/>
                <a:cs typeface="Arial"/>
                <a:sym typeface="Arial"/>
              </a:rPr>
            </a:br>
            <a:r>
              <a:rPr lang="ru-RU" sz="2000">
                <a:latin typeface="Arial"/>
                <a:ea typeface="Arial"/>
                <a:cs typeface="Arial"/>
                <a:sym typeface="Arial"/>
              </a:rPr>
              <a:t>работников, чья профессиональная деятельность связана с повышенной нагрузкой на суставы (офисные сотрудники, грузчики, танцоры, спортсмены, водители</a:t>
            </a:r>
            <a:endParaRPr/>
          </a:p>
          <a:p>
            <a:pPr indent="-215999" lvl="0" marL="215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215999" lvl="0" marL="215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215999" lvl="0" marL="215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9" name="Google Shape;109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99" lvl="0" marL="215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В группе риска по полиартритам и полиартрозам (т.е., болезням, поражающим свыше 4-х суставов) находятся люди, которые:</a:t>
            </a:r>
            <a:br>
              <a:rPr lang="ru-RU" sz="2000">
                <a:latin typeface="Arial"/>
                <a:ea typeface="Arial"/>
                <a:cs typeface="Arial"/>
                <a:sym typeface="Arial"/>
              </a:rPr>
            </a:br>
            <a:br>
              <a:rPr lang="ru-RU" sz="2000">
                <a:latin typeface="Arial"/>
                <a:ea typeface="Arial"/>
                <a:cs typeface="Arial"/>
                <a:sym typeface="Arial"/>
              </a:rPr>
            </a:br>
            <a:r>
              <a:rPr lang="ru-RU" sz="2000">
                <a:latin typeface="Arial"/>
                <a:ea typeface="Arial"/>
                <a:cs typeface="Arial"/>
                <a:sym typeface="Arial"/>
              </a:rPr>
              <a:t>- перенесли тяжелые инфекции, отравления, обморожения и ожоги;</a:t>
            </a:r>
            <a:br>
              <a:rPr lang="ru-RU" sz="2000">
                <a:latin typeface="Arial"/>
                <a:ea typeface="Arial"/>
                <a:cs typeface="Arial"/>
                <a:sym typeface="Arial"/>
              </a:rPr>
            </a:br>
            <a:r>
              <a:rPr lang="ru-RU" sz="2000">
                <a:latin typeface="Arial"/>
                <a:ea typeface="Arial"/>
                <a:cs typeface="Arial"/>
                <a:sym typeface="Arial"/>
              </a:rPr>
              <a:t>- страдают от интенсивных аллергических реакций или хронического стресса;</a:t>
            </a:r>
            <a:br>
              <a:rPr lang="ru-RU" sz="2000">
                <a:latin typeface="Arial"/>
                <a:ea typeface="Arial"/>
                <a:cs typeface="Arial"/>
                <a:sym typeface="Arial"/>
              </a:rPr>
            </a:br>
            <a:r>
              <a:rPr lang="ru-RU" sz="2000">
                <a:latin typeface="Arial"/>
                <a:ea typeface="Arial"/>
                <a:cs typeface="Arial"/>
                <a:sym typeface="Arial"/>
              </a:rPr>
              <a:t>- имеют эндокринные, метаболические нарушения (сахарный диабет, подагра);</a:t>
            </a:r>
            <a:br>
              <a:rPr lang="ru-RU" sz="2000">
                <a:latin typeface="Arial"/>
                <a:ea typeface="Arial"/>
                <a:cs typeface="Arial"/>
                <a:sym typeface="Arial"/>
              </a:rPr>
            </a:br>
            <a:r>
              <a:rPr lang="ru-RU" sz="2000">
                <a:latin typeface="Arial"/>
                <a:ea typeface="Arial"/>
                <a:cs typeface="Arial"/>
                <a:sym typeface="Arial"/>
              </a:rPr>
              <a:t>- получили наследственную предрасположенность (например, к ревматоидному артриту и генетическим проблемам с синтезом коллагена).</a:t>
            </a:r>
            <a:br>
              <a:rPr lang="ru-RU" sz="2000">
                <a:latin typeface="Arial"/>
                <a:ea typeface="Arial"/>
                <a:cs typeface="Arial"/>
                <a:sym typeface="Arial"/>
              </a:rPr>
            </a:br>
            <a:r>
              <a:rPr lang="ru-RU" sz="2000">
                <a:latin typeface="Arial"/>
                <a:ea typeface="Arial"/>
                <a:cs typeface="Arial"/>
                <a:sym typeface="Arial"/>
              </a:rPr>
              <a:t>Также в профилактике артрита и артроза суставов нуждаются люди с заболеваниями сердечно-сосудистой и нервной систем, дыхательных путей, хроническими инфекционными болезнями (например, тонзиллит), почек.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4" name="Google Shape;124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99" lvl="0" marL="215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Женщины болеют в среднем в 2 раза чаще мужчин.</a:t>
            </a:r>
            <a:endParaRPr/>
          </a:p>
          <a:p>
            <a:pPr indent="-215999" lvl="0" marL="215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Особенно для них важна профилактика артрита и артроза коленных, лучезапястных и межфаланговых суставов.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7" name="Google Shape;137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99" lvl="0" marL="215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В организме человека более 230 суставов, которые дают человеку возможность двигаться.</a:t>
            </a:r>
            <a:endParaRPr/>
          </a:p>
          <a:p>
            <a:pPr indent="-215999" lvl="0" marL="215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Сустав - подвижное сочленение костей, разделенных щелью.</a:t>
            </a:r>
            <a:endParaRPr/>
          </a:p>
          <a:p>
            <a:pPr indent="-215999" lvl="0" marL="215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Прерывистое соединение позволяет сочленяющимся костям совершать движения относительно друг друга с помощью мышц. 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7" name="Google Shape;147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99" lvl="0" marL="215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Боль в суставах может быть незначительной по интенсивности или же сильной и изнурительной.</a:t>
            </a:r>
            <a:endParaRPr/>
          </a:p>
          <a:p>
            <a:pPr indent="-215999" lvl="0" marL="215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В течение жизни до 85 % взрослого населения, так или иначе, испытывали болевые ощущения в суставах.</a:t>
            </a:r>
            <a:endParaRPr/>
          </a:p>
          <a:p>
            <a:pPr indent="-215999" lvl="0" marL="215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Причиной появления </a:t>
            </a:r>
            <a:r>
              <a:rPr b="1" lang="ru-RU" sz="2000">
                <a:latin typeface="Arial"/>
                <a:ea typeface="Arial"/>
                <a:cs typeface="Arial"/>
                <a:sym typeface="Arial"/>
              </a:rPr>
              <a:t>болей</a:t>
            </a:r>
            <a:r>
              <a:rPr lang="ru-RU" sz="2000">
                <a:latin typeface="Arial"/>
                <a:ea typeface="Arial"/>
                <a:cs typeface="Arial"/>
                <a:sym typeface="Arial"/>
              </a:rPr>
              <a:t> в суставах могут быть сотни заболеваний, при которых повреждение суставов может быть как первичным, так и вторичным (за счет интоксикации продуктами метаболизма).</a:t>
            </a:r>
            <a:endParaRPr/>
          </a:p>
          <a:p>
            <a:pPr indent="-215999" lvl="0" marL="215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Ревматоидный артрит</a:t>
            </a:r>
            <a:endParaRPr/>
          </a:p>
          <a:p>
            <a:pPr indent="-215999" lvl="0" marL="215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Ревматизм</a:t>
            </a:r>
            <a:endParaRPr/>
          </a:p>
          <a:p>
            <a:pPr indent="-215999" lvl="0" marL="215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Реактивный артрит</a:t>
            </a:r>
            <a:endParaRPr/>
          </a:p>
          <a:p>
            <a:pPr indent="-215999" lvl="0" marL="215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Псориатический артрит</a:t>
            </a:r>
            <a:endParaRPr/>
          </a:p>
          <a:p>
            <a:pPr indent="-215999" lvl="0" marL="215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Бурсит</a:t>
            </a:r>
            <a:endParaRPr/>
          </a:p>
          <a:p>
            <a:pPr indent="-215999" lvl="0" marL="215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Подагра</a:t>
            </a:r>
            <a:endParaRPr/>
          </a:p>
          <a:p>
            <a:pPr indent="-215999" lvl="0" marL="215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Миеломная болезнь</a:t>
            </a:r>
            <a:endParaRPr/>
          </a:p>
          <a:p>
            <a:pPr indent="-215999" lvl="0" marL="215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Болезнь Лайма</a:t>
            </a:r>
            <a:endParaRPr/>
          </a:p>
          <a:p>
            <a:pPr indent="-215999" lvl="0" marL="215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Остеомиелит</a:t>
            </a:r>
            <a:endParaRPr/>
          </a:p>
          <a:p>
            <a:pPr indent="-215999" lvl="0" marL="215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Системная красная волчанка</a:t>
            </a:r>
            <a:endParaRPr/>
          </a:p>
          <a:p>
            <a:pPr indent="-215999" lvl="0" marL="215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Склеродермия</a:t>
            </a:r>
            <a:endParaRPr/>
          </a:p>
          <a:p>
            <a:pPr indent="-215999" lvl="0" marL="215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Лимфобластный лейкоз</a:t>
            </a:r>
            <a:endParaRPr/>
          </a:p>
          <a:p>
            <a:pPr indent="-215999" lvl="0" marL="215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Саркоидоз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215999" lvl="0" marL="215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Болезнь Кавасаки</a:t>
            </a:r>
            <a:endParaRPr/>
          </a:p>
          <a:p>
            <a:pPr indent="-215999" lvl="0" marL="215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Болезнь Крона</a:t>
            </a:r>
            <a:endParaRPr/>
          </a:p>
          <a:p>
            <a:pPr indent="-215999" lvl="0" marL="215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Болезнь Стилла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215999" lvl="0" marL="215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Метастазы в кости</a:t>
            </a:r>
            <a:endParaRPr/>
          </a:p>
          <a:p>
            <a:pPr indent="-215999" lvl="0" marL="215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Септический артрит</a:t>
            </a:r>
            <a:endParaRPr/>
          </a:p>
          <a:p>
            <a:pPr indent="-215999" lvl="0" marL="215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tx">
  <p:cSld name="TITLE_AND_BOD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2"/>
          <p:cNvSpPr txBox="1"/>
          <p:nvPr>
            <p:ph idx="12" type="sldNum"/>
          </p:nvPr>
        </p:nvSpPr>
        <p:spPr>
          <a:xfrm>
            <a:off x="9167582" y="5303756"/>
            <a:ext cx="220001" cy="2059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3"/>
          <p:cNvSpPr txBox="1"/>
          <p:nvPr>
            <p:ph type="title"/>
          </p:nvPr>
        </p:nvSpPr>
        <p:spPr>
          <a:xfrm>
            <a:off x="1260078" y="928028"/>
            <a:ext cx="7560469" cy="197419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Calibri"/>
              <a:buNone/>
              <a:defRPr sz="49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3" name="Google Shape;13;p33"/>
          <p:cNvSpPr txBox="1"/>
          <p:nvPr>
            <p:ph idx="1" type="body"/>
          </p:nvPr>
        </p:nvSpPr>
        <p:spPr>
          <a:xfrm>
            <a:off x="1260078" y="2978350"/>
            <a:ext cx="7560469" cy="13690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None/>
              <a:defRPr sz="1900"/>
            </a:lvl1pPr>
            <a:lvl2pPr indent="-228600" lvl="1" marL="9144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None/>
              <a:defRPr sz="1900"/>
            </a:lvl2pPr>
            <a:lvl3pPr indent="-228600" lvl="2" marL="1371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None/>
              <a:defRPr sz="1900"/>
            </a:lvl3pPr>
            <a:lvl4pPr indent="-228600" lvl="3" marL="18288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None/>
              <a:defRPr sz="1900"/>
            </a:lvl4pPr>
            <a:lvl5pPr indent="-228600" lvl="4" marL="22860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None/>
              <a:defRPr sz="1900"/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" name="Google Shape;14;p33"/>
          <p:cNvSpPr txBox="1"/>
          <p:nvPr>
            <p:ph idx="12" type="sldNum"/>
          </p:nvPr>
        </p:nvSpPr>
        <p:spPr>
          <a:xfrm>
            <a:off x="9167582" y="5303756"/>
            <a:ext cx="220001" cy="2059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>
  <p:cSld name="Заголовок и объект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4"/>
          <p:cNvSpPr txBox="1"/>
          <p:nvPr>
            <p:ph type="title"/>
          </p:nvPr>
        </p:nvSpPr>
        <p:spPr>
          <a:xfrm>
            <a:off x="693043" y="301904"/>
            <a:ext cx="8694540" cy="10960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7" name="Google Shape;17;p34"/>
          <p:cNvSpPr txBox="1"/>
          <p:nvPr>
            <p:ph idx="1" type="body"/>
          </p:nvPr>
        </p:nvSpPr>
        <p:spPr>
          <a:xfrm>
            <a:off x="693043" y="1509521"/>
            <a:ext cx="8694540" cy="35979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34"/>
          <p:cNvSpPr txBox="1"/>
          <p:nvPr>
            <p:ph idx="12" type="sldNum"/>
          </p:nvPr>
        </p:nvSpPr>
        <p:spPr>
          <a:xfrm>
            <a:off x="9167582" y="5303756"/>
            <a:ext cx="220001" cy="2059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>
  <p:cSld name="Заголовок раздела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5"/>
          <p:cNvSpPr txBox="1"/>
          <p:nvPr>
            <p:ph type="title"/>
          </p:nvPr>
        </p:nvSpPr>
        <p:spPr>
          <a:xfrm>
            <a:off x="687791" y="1413700"/>
            <a:ext cx="8694542" cy="235879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Calibri"/>
              <a:buNone/>
              <a:defRPr sz="49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1" name="Google Shape;21;p35"/>
          <p:cNvSpPr txBox="1"/>
          <p:nvPr>
            <p:ph idx="1" type="body"/>
          </p:nvPr>
        </p:nvSpPr>
        <p:spPr>
          <a:xfrm>
            <a:off x="687791" y="3794807"/>
            <a:ext cx="8694542" cy="12404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Calibri"/>
              <a:buNone/>
              <a:defRPr sz="19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Calibri"/>
              <a:buNone/>
              <a:defRPr sz="19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Calibri"/>
              <a:buNone/>
              <a:defRPr sz="19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Calibri"/>
              <a:buNone/>
              <a:defRPr sz="19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Calibri"/>
              <a:buNone/>
              <a:defRPr sz="1900"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35"/>
          <p:cNvSpPr txBox="1"/>
          <p:nvPr>
            <p:ph idx="12" type="sldNum"/>
          </p:nvPr>
        </p:nvSpPr>
        <p:spPr>
          <a:xfrm>
            <a:off x="9167582" y="5303756"/>
            <a:ext cx="220001" cy="2059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>
  <p:cSld name="Сравнение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6"/>
          <p:cNvSpPr txBox="1"/>
          <p:nvPr>
            <p:ph type="title"/>
          </p:nvPr>
        </p:nvSpPr>
        <p:spPr>
          <a:xfrm>
            <a:off x="694356" y="301904"/>
            <a:ext cx="8694540" cy="10960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5" name="Google Shape;25;p36"/>
          <p:cNvSpPr txBox="1"/>
          <p:nvPr>
            <p:ph idx="1" type="body"/>
          </p:nvPr>
        </p:nvSpPr>
        <p:spPr>
          <a:xfrm>
            <a:off x="694356" y="1390073"/>
            <a:ext cx="4264579" cy="68125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None/>
              <a:defRPr sz="1900"/>
            </a:lvl1pPr>
            <a:lvl2pPr indent="-2286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None/>
              <a:defRPr sz="1900"/>
            </a:lvl2pPr>
            <a:lvl3pPr indent="-2286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None/>
              <a:defRPr sz="1900"/>
            </a:lvl3pPr>
            <a:lvl4pPr indent="-2286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None/>
              <a:defRPr sz="1900"/>
            </a:lvl4pPr>
            <a:lvl5pPr indent="-2286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None/>
              <a:defRPr sz="1900"/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36"/>
          <p:cNvSpPr txBox="1"/>
          <p:nvPr>
            <p:ph idx="2" type="body"/>
          </p:nvPr>
        </p:nvSpPr>
        <p:spPr>
          <a:xfrm>
            <a:off x="5103316" y="1390073"/>
            <a:ext cx="4285580" cy="68125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" name="Google Shape;27;p36"/>
          <p:cNvSpPr txBox="1"/>
          <p:nvPr>
            <p:ph idx="12" type="sldNum"/>
          </p:nvPr>
        </p:nvSpPr>
        <p:spPr>
          <a:xfrm>
            <a:off x="9167582" y="5303756"/>
            <a:ext cx="220001" cy="2059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>
  <p:cSld name="Только заголовок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7"/>
          <p:cNvSpPr txBox="1"/>
          <p:nvPr>
            <p:ph type="title"/>
          </p:nvPr>
        </p:nvSpPr>
        <p:spPr>
          <a:xfrm>
            <a:off x="693043" y="301904"/>
            <a:ext cx="8694540" cy="10960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0" name="Google Shape;30;p37"/>
          <p:cNvSpPr txBox="1"/>
          <p:nvPr>
            <p:ph idx="12" type="sldNum"/>
          </p:nvPr>
        </p:nvSpPr>
        <p:spPr>
          <a:xfrm>
            <a:off x="9167582" y="5303756"/>
            <a:ext cx="220001" cy="2059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>
  <p:cSld name="Объект с подписью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8"/>
          <p:cNvSpPr txBox="1"/>
          <p:nvPr>
            <p:ph type="title"/>
          </p:nvPr>
        </p:nvSpPr>
        <p:spPr>
          <a:xfrm>
            <a:off x="694356" y="378037"/>
            <a:ext cx="3251264" cy="13231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None/>
              <a:defRPr sz="26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3" name="Google Shape;33;p38"/>
          <p:cNvSpPr txBox="1"/>
          <p:nvPr>
            <p:ph idx="1" type="body"/>
          </p:nvPr>
        </p:nvSpPr>
        <p:spPr>
          <a:xfrm>
            <a:off x="4285579" y="816455"/>
            <a:ext cx="5103318" cy="40297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937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600"/>
              <a:buChar char="•"/>
              <a:defRPr sz="2600"/>
            </a:lvl1pPr>
            <a:lvl2pPr indent="-3937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600"/>
              <a:buChar char="•"/>
              <a:defRPr sz="2600"/>
            </a:lvl2pPr>
            <a:lvl3pPr indent="-3937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600"/>
              <a:buChar char="•"/>
              <a:defRPr sz="2600"/>
            </a:lvl3pPr>
            <a:lvl4pPr indent="-3937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600"/>
              <a:buChar char="•"/>
              <a:defRPr sz="2600"/>
            </a:lvl4pPr>
            <a:lvl5pPr indent="-3937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600"/>
              <a:buChar char="•"/>
              <a:defRPr sz="2600"/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38"/>
          <p:cNvSpPr txBox="1"/>
          <p:nvPr>
            <p:ph idx="2" type="body"/>
          </p:nvPr>
        </p:nvSpPr>
        <p:spPr>
          <a:xfrm>
            <a:off x="694355" y="1701163"/>
            <a:ext cx="3251267" cy="3151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38"/>
          <p:cNvSpPr txBox="1"/>
          <p:nvPr>
            <p:ph idx="12" type="sldNum"/>
          </p:nvPr>
        </p:nvSpPr>
        <p:spPr>
          <a:xfrm>
            <a:off x="9167582" y="5303756"/>
            <a:ext cx="220001" cy="2059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>
  <p:cSld name="Рисунок с подписью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9"/>
          <p:cNvSpPr txBox="1"/>
          <p:nvPr>
            <p:ph type="title"/>
          </p:nvPr>
        </p:nvSpPr>
        <p:spPr>
          <a:xfrm>
            <a:off x="694356" y="378037"/>
            <a:ext cx="3251264" cy="13231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None/>
              <a:defRPr sz="26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8" name="Google Shape;38;p39"/>
          <p:cNvSpPr/>
          <p:nvPr>
            <p:ph idx="2" type="pic"/>
          </p:nvPr>
        </p:nvSpPr>
        <p:spPr>
          <a:xfrm>
            <a:off x="4285579" y="816455"/>
            <a:ext cx="5103318" cy="4029767"/>
          </a:xfrm>
          <a:prstGeom prst="rect">
            <a:avLst/>
          </a:prstGeom>
          <a:noFill/>
          <a:ln>
            <a:noFill/>
          </a:ln>
        </p:spPr>
      </p:sp>
      <p:sp>
        <p:nvSpPr>
          <p:cNvPr id="39" name="Google Shape;39;p39"/>
          <p:cNvSpPr txBox="1"/>
          <p:nvPr>
            <p:ph idx="1" type="body"/>
          </p:nvPr>
        </p:nvSpPr>
        <p:spPr>
          <a:xfrm>
            <a:off x="694356" y="1701163"/>
            <a:ext cx="3251264" cy="3151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sz="1300"/>
            </a:lvl1pPr>
            <a:lvl2pPr indent="-2286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sz="1300"/>
            </a:lvl2pPr>
            <a:lvl3pPr indent="-2286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sz="1300"/>
            </a:lvl3pPr>
            <a:lvl4pPr indent="-2286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sz="1300"/>
            </a:lvl4pPr>
            <a:lvl5pPr indent="-2286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sz="1300"/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39"/>
          <p:cNvSpPr txBox="1"/>
          <p:nvPr>
            <p:ph idx="12" type="sldNum"/>
          </p:nvPr>
        </p:nvSpPr>
        <p:spPr>
          <a:xfrm>
            <a:off x="9167582" y="5303756"/>
            <a:ext cx="220001" cy="2059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1"/>
          <p:cNvSpPr txBox="1"/>
          <p:nvPr>
            <p:ph type="title"/>
          </p:nvPr>
        </p:nvSpPr>
        <p:spPr>
          <a:xfrm>
            <a:off x="693043" y="301904"/>
            <a:ext cx="8694540" cy="10960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  <a:defRPr b="0" i="0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  <a:defRPr b="0" i="0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  <a:defRPr b="0" i="0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  <a:defRPr b="0" i="0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  <a:defRPr b="0" i="0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  <a:defRPr b="0" i="0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  <a:defRPr b="0" i="0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  <a:defRPr b="0" i="0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  <a:defRPr b="0" i="0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p31"/>
          <p:cNvSpPr txBox="1"/>
          <p:nvPr>
            <p:ph idx="1" type="body"/>
          </p:nvPr>
        </p:nvSpPr>
        <p:spPr>
          <a:xfrm>
            <a:off x="693043" y="1509521"/>
            <a:ext cx="8694540" cy="35979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746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74650" lvl="1" marL="9144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74650" lvl="2" marL="13716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74650" lvl="3" marL="1828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74650" lvl="4" marL="22860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74650" lvl="5" marL="2743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74650" lvl="6" marL="32004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74650" lvl="7" marL="36576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74650" lvl="8" marL="4114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31"/>
          <p:cNvSpPr txBox="1"/>
          <p:nvPr>
            <p:ph idx="12" type="sldNum"/>
          </p:nvPr>
        </p:nvSpPr>
        <p:spPr>
          <a:xfrm>
            <a:off x="9167582" y="5303756"/>
            <a:ext cx="220001" cy="2059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5" Type="http://schemas.openxmlformats.org/officeDocument/2006/relationships/image" Target="../media/image19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g"/><Relationship Id="rId4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image" Target="../media/image2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Relationship Id="rId4" Type="http://schemas.openxmlformats.org/officeDocument/2006/relationships/image" Target="../media/image2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8.jpg"/><Relationship Id="rId4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jpg"/><Relationship Id="rId4" Type="http://schemas.openxmlformats.org/officeDocument/2006/relationships/image" Target="../media/image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jpg"/><Relationship Id="rId4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jpg"/><Relationship Id="rId4" Type="http://schemas.openxmlformats.org/officeDocument/2006/relationships/image" Target="../media/image18.jpg"/><Relationship Id="rId5" Type="http://schemas.openxmlformats.org/officeDocument/2006/relationships/image" Target="../media/image21.jpg"/><Relationship Id="rId6" Type="http://schemas.openxmlformats.org/officeDocument/2006/relationships/image" Target="../media/image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0.png"/><Relationship Id="rId4" Type="http://schemas.openxmlformats.org/officeDocument/2006/relationships/image" Target="../media/image23.png"/><Relationship Id="rId5" Type="http://schemas.openxmlformats.org/officeDocument/2006/relationships/image" Target="../media/image2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0.png"/><Relationship Id="rId4" Type="http://schemas.openxmlformats.org/officeDocument/2006/relationships/image" Target="../media/image46.png"/><Relationship Id="rId5" Type="http://schemas.openxmlformats.org/officeDocument/2006/relationships/image" Target="../media/image3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2.jpg"/><Relationship Id="rId4" Type="http://schemas.openxmlformats.org/officeDocument/2006/relationships/image" Target="../media/image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3.png"/><Relationship Id="rId4" Type="http://schemas.openxmlformats.org/officeDocument/2006/relationships/image" Target="../media/image40.png"/><Relationship Id="rId5" Type="http://schemas.openxmlformats.org/officeDocument/2006/relationships/image" Target="../media/image2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.png"/><Relationship Id="rId4" Type="http://schemas.openxmlformats.org/officeDocument/2006/relationships/image" Target="../media/image3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0.png"/><Relationship Id="rId4" Type="http://schemas.openxmlformats.org/officeDocument/2006/relationships/image" Target="../media/image28.png"/><Relationship Id="rId5" Type="http://schemas.openxmlformats.org/officeDocument/2006/relationships/image" Target="../media/image3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0.png"/><Relationship Id="rId4" Type="http://schemas.openxmlformats.org/officeDocument/2006/relationships/image" Target="../media/image23.png"/><Relationship Id="rId5" Type="http://schemas.openxmlformats.org/officeDocument/2006/relationships/image" Target="../media/image3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0.png"/><Relationship Id="rId4" Type="http://schemas.openxmlformats.org/officeDocument/2006/relationships/image" Target="../media/image23.png"/><Relationship Id="rId5" Type="http://schemas.openxmlformats.org/officeDocument/2006/relationships/image" Target="../media/image4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3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.png"/><Relationship Id="rId4" Type="http://schemas.openxmlformats.org/officeDocument/2006/relationships/image" Target="../media/image5.jpg"/><Relationship Id="rId5" Type="http://schemas.openxmlformats.org/officeDocument/2006/relationships/image" Target="../media/image1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3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g"/><Relationship Id="rId4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g"/><Relationship Id="rId4" Type="http://schemas.openxmlformats.org/officeDocument/2006/relationships/image" Target="../media/image2.jpg"/><Relationship Id="rId9" Type="http://schemas.openxmlformats.org/officeDocument/2006/relationships/image" Target="../media/image4.png"/><Relationship Id="rId5" Type="http://schemas.openxmlformats.org/officeDocument/2006/relationships/image" Target="../media/image6.jpg"/><Relationship Id="rId6" Type="http://schemas.openxmlformats.org/officeDocument/2006/relationships/image" Target="../media/image36.png"/><Relationship Id="rId7" Type="http://schemas.openxmlformats.org/officeDocument/2006/relationships/image" Target="../media/image9.jpg"/><Relationship Id="rId8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BD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1"/>
          <p:cNvPicPr preferRelativeResize="0"/>
          <p:nvPr/>
        </p:nvPicPr>
        <p:blipFill rotWithShape="1">
          <a:blip r:embed="rId3">
            <a:alphaModFix/>
          </a:blip>
          <a:srcRect b="372" l="16143" r="18416" t="1259"/>
          <a:stretch/>
        </p:blipFill>
        <p:spPr>
          <a:xfrm>
            <a:off x="7232652" y="-6056"/>
            <a:ext cx="2819772" cy="2826058"/>
          </a:xfrm>
          <a:prstGeom prst="flowChartDelay">
            <a:avLst/>
          </a:prstGeom>
          <a:noFill/>
          <a:ln>
            <a:noFill/>
          </a:ln>
        </p:spPr>
      </p:pic>
      <p:sp>
        <p:nvSpPr>
          <p:cNvPr id="46" name="Google Shape;46;p1"/>
          <p:cNvSpPr txBox="1"/>
          <p:nvPr>
            <p:ph idx="4294967295" type="body"/>
          </p:nvPr>
        </p:nvSpPr>
        <p:spPr>
          <a:xfrm>
            <a:off x="462280" y="3146559"/>
            <a:ext cx="3864835" cy="8951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200"/>
              <a:buNone/>
            </a:pPr>
            <a:r>
              <a:rPr b="0" i="0" lang="ru-RU" sz="12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Материал подготовлен врачом-нутрициологом</a:t>
            </a:r>
            <a:endParaRPr b="0" i="0" sz="12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61616"/>
              </a:buClr>
              <a:buSzPts val="1200"/>
              <a:buNone/>
            </a:pPr>
            <a:r>
              <a:rPr b="0" i="0" lang="ru-RU" sz="12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Еленой Мановской</a:t>
            </a:r>
            <a:endParaRPr b="0" i="0" sz="12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1"/>
          <p:cNvSpPr/>
          <p:nvPr/>
        </p:nvSpPr>
        <p:spPr>
          <a:xfrm>
            <a:off x="513080" y="2855078"/>
            <a:ext cx="679306" cy="20549"/>
          </a:xfrm>
          <a:prstGeom prst="rect">
            <a:avLst/>
          </a:prstGeom>
          <a:solidFill>
            <a:srgbClr val="161616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48" name="Google Shape;48;p1"/>
          <p:cNvGrpSpPr/>
          <p:nvPr/>
        </p:nvGrpSpPr>
        <p:grpSpPr>
          <a:xfrm rot="5400000">
            <a:off x="4402317" y="-4481"/>
            <a:ext cx="2832099" cy="2832098"/>
            <a:chOff x="3572758" y="2083324"/>
            <a:chExt cx="3359217" cy="3359216"/>
          </a:xfrm>
        </p:grpSpPr>
        <p:sp>
          <p:nvSpPr>
            <p:cNvPr id="49" name="Google Shape;49;p1"/>
            <p:cNvSpPr/>
            <p:nvPr/>
          </p:nvSpPr>
          <p:spPr>
            <a:xfrm>
              <a:off x="3572759" y="2083324"/>
              <a:ext cx="3359216" cy="3359216"/>
            </a:xfrm>
            <a:prstGeom prst="teardrop">
              <a:avLst>
                <a:gd fmla="val 100000" name="adj"/>
              </a:avLst>
            </a:prstGeom>
            <a:solidFill>
              <a:srgbClr val="4A9A49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0" name="Google Shape;50;p1"/>
            <p:cNvSpPr/>
            <p:nvPr/>
          </p:nvSpPr>
          <p:spPr>
            <a:xfrm rot="10800000">
              <a:off x="3572758" y="2083324"/>
              <a:ext cx="3359216" cy="3359216"/>
            </a:xfrm>
            <a:prstGeom prst="teardrop">
              <a:avLst>
                <a:gd fmla="val 100000" name="adj"/>
              </a:avLst>
            </a:prstGeom>
            <a:solidFill>
              <a:srgbClr val="4A9A49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51" name="Google Shape;51;p1"/>
          <p:cNvGrpSpPr/>
          <p:nvPr/>
        </p:nvGrpSpPr>
        <p:grpSpPr>
          <a:xfrm rot="5400000">
            <a:off x="7239001" y="2820149"/>
            <a:ext cx="2832099" cy="2832099"/>
            <a:chOff x="3572758" y="2083324"/>
            <a:chExt cx="3359217" cy="3359217"/>
          </a:xfrm>
        </p:grpSpPr>
        <p:sp>
          <p:nvSpPr>
            <p:cNvPr id="52" name="Google Shape;52;p1"/>
            <p:cNvSpPr/>
            <p:nvPr/>
          </p:nvSpPr>
          <p:spPr>
            <a:xfrm>
              <a:off x="3572759" y="2083325"/>
              <a:ext cx="3359216" cy="3359216"/>
            </a:xfrm>
            <a:prstGeom prst="teardrop">
              <a:avLst>
                <a:gd fmla="val 100000" name="adj"/>
              </a:avLst>
            </a:prstGeom>
            <a:solidFill>
              <a:srgbClr val="4A9A49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3" name="Google Shape;53;p1"/>
            <p:cNvSpPr/>
            <p:nvPr/>
          </p:nvSpPr>
          <p:spPr>
            <a:xfrm rot="10800000">
              <a:off x="3572758" y="2083324"/>
              <a:ext cx="3359216" cy="3359216"/>
            </a:xfrm>
            <a:prstGeom prst="teardrop">
              <a:avLst>
                <a:gd fmla="val 100000" name="adj"/>
              </a:avLst>
            </a:prstGeom>
            <a:solidFill>
              <a:srgbClr val="4A9A49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54" name="Google Shape;54;p1"/>
          <p:cNvSpPr txBox="1"/>
          <p:nvPr/>
        </p:nvSpPr>
        <p:spPr>
          <a:xfrm>
            <a:off x="394454" y="1317302"/>
            <a:ext cx="8372527" cy="10351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5800"/>
              <a:buFont typeface="Arial"/>
              <a:buNone/>
            </a:pPr>
            <a:r>
              <a:rPr b="1" i="0" lang="ru-RU" sz="58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Здоровье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5800"/>
              <a:buFont typeface="Arial"/>
              <a:buNone/>
            </a:pPr>
            <a:r>
              <a:rPr b="1" i="0" lang="ru-RU" sz="58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суставов</a:t>
            </a:r>
            <a:endParaRPr b="1" i="0" sz="58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1"/>
          <p:cNvSpPr/>
          <p:nvPr/>
        </p:nvSpPr>
        <p:spPr>
          <a:xfrm rot="10800000">
            <a:off x="4402317" y="2836579"/>
            <a:ext cx="2832098" cy="2832098"/>
          </a:xfrm>
          <a:prstGeom prst="flowChartDelay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Изображение" id="56" name="Google Shape;56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3080" y="4999662"/>
            <a:ext cx="821682" cy="143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"/>
          <p:cNvPicPr preferRelativeResize="0"/>
          <p:nvPr/>
        </p:nvPicPr>
        <p:blipFill rotWithShape="1">
          <a:blip r:embed="rId5">
            <a:alphaModFix/>
          </a:blip>
          <a:srcRect b="12179" l="21564" r="15620" t="9010"/>
          <a:stretch/>
        </p:blipFill>
        <p:spPr>
          <a:xfrm flipH="1">
            <a:off x="4402316" y="2821577"/>
            <a:ext cx="2836684" cy="2847082"/>
          </a:xfrm>
          <a:prstGeom prst="flowChartDelay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BD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"/>
          <p:cNvSpPr/>
          <p:nvPr/>
        </p:nvSpPr>
        <p:spPr>
          <a:xfrm>
            <a:off x="631694" y="1310265"/>
            <a:ext cx="8765916" cy="3531366"/>
          </a:xfrm>
          <a:prstGeom prst="roundRect">
            <a:avLst>
              <a:gd fmla="val 6311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4" name="Google Shape;164;p10"/>
          <p:cNvSpPr txBox="1"/>
          <p:nvPr/>
        </p:nvSpPr>
        <p:spPr>
          <a:xfrm>
            <a:off x="595017" y="265163"/>
            <a:ext cx="8999537" cy="6461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4000"/>
              <a:buFont typeface="Arial"/>
              <a:buNone/>
            </a:pPr>
            <a:r>
              <a:rPr b="0" i="0" lang="ru-RU" sz="4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Боль в суставах</a:t>
            </a:r>
            <a:endParaRPr b="0" i="0" sz="37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5" name="Google Shape;165;p10"/>
          <p:cNvPicPr preferRelativeResize="0"/>
          <p:nvPr/>
        </p:nvPicPr>
        <p:blipFill rotWithShape="1">
          <a:blip r:embed="rId3">
            <a:alphaModFix/>
          </a:blip>
          <a:srcRect b="14692" l="0" r="51488" t="0"/>
          <a:stretch/>
        </p:blipFill>
        <p:spPr>
          <a:xfrm>
            <a:off x="2376848" y="1487710"/>
            <a:ext cx="1687152" cy="2754938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0"/>
          <p:cNvSpPr txBox="1"/>
          <p:nvPr/>
        </p:nvSpPr>
        <p:spPr>
          <a:xfrm>
            <a:off x="2077488" y="4403707"/>
            <a:ext cx="2126214" cy="305860"/>
          </a:xfrm>
          <a:prstGeom prst="rect">
            <a:avLst/>
          </a:prstGeom>
          <a:noFill/>
          <a:ln>
            <a:noFill/>
          </a:ln>
        </p:spPr>
        <p:txBody>
          <a:bodyPr anchorCtr="0" anchor="t" bIns="29525" lIns="29525" spcFirstLastPara="1" rIns="29525" wrap="square" tIns="295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None/>
            </a:pPr>
            <a:r>
              <a:rPr b="1" i="0" lang="ru-RU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Здоровый сустав</a:t>
            </a:r>
            <a:endParaRPr b="1" i="0" sz="16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7" name="Google Shape;167;p10"/>
          <p:cNvSpPr txBox="1"/>
          <p:nvPr/>
        </p:nvSpPr>
        <p:spPr>
          <a:xfrm>
            <a:off x="5220491" y="4400513"/>
            <a:ext cx="3002618" cy="305860"/>
          </a:xfrm>
          <a:prstGeom prst="rect">
            <a:avLst/>
          </a:prstGeom>
          <a:noFill/>
          <a:ln>
            <a:noFill/>
          </a:ln>
        </p:spPr>
        <p:txBody>
          <a:bodyPr anchorCtr="0" anchor="t" bIns="29525" lIns="29525" spcFirstLastPara="1" rIns="29525" wrap="square" tIns="295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None/>
            </a:pPr>
            <a:r>
              <a:rPr b="1" i="0" lang="ru-RU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Остеоартрит</a:t>
            </a:r>
            <a:endParaRPr b="1" i="0" sz="16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8" name="Google Shape;168;p10"/>
          <p:cNvPicPr preferRelativeResize="0"/>
          <p:nvPr/>
        </p:nvPicPr>
        <p:blipFill rotWithShape="1">
          <a:blip r:embed="rId3">
            <a:alphaModFix/>
          </a:blip>
          <a:srcRect b="14692" l="50393" r="1094" t="0"/>
          <a:stretch/>
        </p:blipFill>
        <p:spPr>
          <a:xfrm>
            <a:off x="5878224" y="1487710"/>
            <a:ext cx="1687152" cy="27549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169" name="Google Shape;169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6520" y="5005473"/>
            <a:ext cx="821682" cy="1439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BD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4" name="Google Shape;174;p11"/>
          <p:cNvCxnSpPr/>
          <p:nvPr/>
        </p:nvCxnSpPr>
        <p:spPr>
          <a:xfrm>
            <a:off x="634654" y="4443472"/>
            <a:ext cx="8535116" cy="26306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5" name="Google Shape;175;p11"/>
          <p:cNvCxnSpPr/>
          <p:nvPr/>
        </p:nvCxnSpPr>
        <p:spPr>
          <a:xfrm flipH="1">
            <a:off x="1899420" y="974905"/>
            <a:ext cx="3922" cy="3724095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6" name="Google Shape;176;p11"/>
          <p:cNvCxnSpPr/>
          <p:nvPr/>
        </p:nvCxnSpPr>
        <p:spPr>
          <a:xfrm>
            <a:off x="4104002" y="924702"/>
            <a:ext cx="0" cy="3886928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7" name="Google Shape;177;p11"/>
          <p:cNvCxnSpPr/>
          <p:nvPr/>
        </p:nvCxnSpPr>
        <p:spPr>
          <a:xfrm>
            <a:off x="6014944" y="949376"/>
            <a:ext cx="0" cy="3951154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8" name="Google Shape;178;p11"/>
          <p:cNvCxnSpPr/>
          <p:nvPr/>
        </p:nvCxnSpPr>
        <p:spPr>
          <a:xfrm flipH="1">
            <a:off x="8099663" y="956387"/>
            <a:ext cx="5040" cy="3944143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9" name="Google Shape;179;p11"/>
          <p:cNvCxnSpPr/>
          <p:nvPr/>
        </p:nvCxnSpPr>
        <p:spPr>
          <a:xfrm>
            <a:off x="576287" y="1196103"/>
            <a:ext cx="8535116" cy="26306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0" name="Google Shape;180;p11"/>
          <p:cNvCxnSpPr/>
          <p:nvPr/>
        </p:nvCxnSpPr>
        <p:spPr>
          <a:xfrm>
            <a:off x="448466" y="2823119"/>
            <a:ext cx="8535116" cy="26306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1" name="Google Shape;181;p11"/>
          <p:cNvSpPr/>
          <p:nvPr/>
        </p:nvSpPr>
        <p:spPr>
          <a:xfrm>
            <a:off x="394575" y="915955"/>
            <a:ext cx="9159804" cy="4055752"/>
          </a:xfrm>
          <a:prstGeom prst="roundRect">
            <a:avLst>
              <a:gd fmla="val 6311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2" name="Google Shape;182;p11"/>
          <p:cNvSpPr txBox="1"/>
          <p:nvPr/>
        </p:nvSpPr>
        <p:spPr>
          <a:xfrm>
            <a:off x="595017" y="265163"/>
            <a:ext cx="8999537" cy="6461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4000"/>
              <a:buFont typeface="Arial"/>
              <a:buNone/>
            </a:pPr>
            <a:r>
              <a:rPr b="0" i="0" lang="ru-RU" sz="4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Стадии артроза</a:t>
            </a:r>
            <a:endParaRPr b="0" i="0" sz="37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" name="Google Shape;183;p11"/>
          <p:cNvPicPr preferRelativeResize="0"/>
          <p:nvPr/>
        </p:nvPicPr>
        <p:blipFill rotWithShape="1">
          <a:blip r:embed="rId3">
            <a:alphaModFix/>
          </a:blip>
          <a:srcRect b="0" l="0" r="74072" t="0"/>
          <a:stretch/>
        </p:blipFill>
        <p:spPr>
          <a:xfrm>
            <a:off x="1322615" y="1398374"/>
            <a:ext cx="1338939" cy="277038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1"/>
          <p:cNvSpPr txBox="1"/>
          <p:nvPr/>
        </p:nvSpPr>
        <p:spPr>
          <a:xfrm>
            <a:off x="885206" y="4388254"/>
            <a:ext cx="2039102" cy="305860"/>
          </a:xfrm>
          <a:prstGeom prst="rect">
            <a:avLst/>
          </a:prstGeom>
          <a:noFill/>
          <a:ln>
            <a:noFill/>
          </a:ln>
        </p:spPr>
        <p:txBody>
          <a:bodyPr anchorCtr="0" anchor="t" bIns="29525" lIns="29525" spcFirstLastPara="1" rIns="29525" wrap="square" tIns="295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600"/>
              <a:buFont typeface="Arial"/>
              <a:buNone/>
            </a:pPr>
            <a:r>
              <a:rPr b="1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Подозрение</a:t>
            </a:r>
            <a:endParaRPr b="1" i="0" sz="16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5" name="Google Shape;185;p11"/>
          <p:cNvSpPr txBox="1"/>
          <p:nvPr/>
        </p:nvSpPr>
        <p:spPr>
          <a:xfrm>
            <a:off x="1250404" y="1016874"/>
            <a:ext cx="1301390" cy="367415"/>
          </a:xfrm>
          <a:prstGeom prst="rect">
            <a:avLst/>
          </a:prstGeom>
          <a:noFill/>
          <a:ln>
            <a:noFill/>
          </a:ln>
        </p:spPr>
        <p:txBody>
          <a:bodyPr anchorCtr="0" anchor="t" bIns="29525" lIns="29525" spcFirstLastPara="1" rIns="29525" wrap="square" tIns="295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782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277826"/>
                </a:solidFill>
                <a:latin typeface="Arial"/>
                <a:ea typeface="Arial"/>
                <a:cs typeface="Arial"/>
                <a:sym typeface="Arial"/>
              </a:rPr>
              <a:t>I стадия</a:t>
            </a:r>
            <a:endParaRPr b="0" i="0" sz="2000" u="none" cap="none" strike="noStrike">
              <a:solidFill>
                <a:srgbClr val="2778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11"/>
          <p:cNvSpPr txBox="1"/>
          <p:nvPr/>
        </p:nvSpPr>
        <p:spPr>
          <a:xfrm>
            <a:off x="3311515" y="1026727"/>
            <a:ext cx="1301390" cy="367415"/>
          </a:xfrm>
          <a:prstGeom prst="rect">
            <a:avLst/>
          </a:prstGeom>
          <a:noFill/>
          <a:ln>
            <a:noFill/>
          </a:ln>
        </p:spPr>
        <p:txBody>
          <a:bodyPr anchorCtr="0" anchor="t" bIns="29525" lIns="29525" spcFirstLastPara="1" rIns="29525" wrap="square" tIns="295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782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277826"/>
                </a:solidFill>
                <a:latin typeface="Arial"/>
                <a:ea typeface="Arial"/>
                <a:cs typeface="Arial"/>
                <a:sym typeface="Arial"/>
              </a:rPr>
              <a:t>II стадия</a:t>
            </a:r>
            <a:endParaRPr b="0" i="0" sz="2000" u="none" cap="none" strike="noStrike">
              <a:solidFill>
                <a:srgbClr val="2778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11"/>
          <p:cNvSpPr txBox="1"/>
          <p:nvPr/>
        </p:nvSpPr>
        <p:spPr>
          <a:xfrm>
            <a:off x="5364249" y="1029907"/>
            <a:ext cx="1301390" cy="367415"/>
          </a:xfrm>
          <a:prstGeom prst="rect">
            <a:avLst/>
          </a:prstGeom>
          <a:noFill/>
          <a:ln>
            <a:noFill/>
          </a:ln>
        </p:spPr>
        <p:txBody>
          <a:bodyPr anchorCtr="0" anchor="t" bIns="29525" lIns="29525" spcFirstLastPara="1" rIns="29525" wrap="square" tIns="295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782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277826"/>
                </a:solidFill>
                <a:latin typeface="Arial"/>
                <a:ea typeface="Arial"/>
                <a:cs typeface="Arial"/>
                <a:sym typeface="Arial"/>
              </a:rPr>
              <a:t>III стадия</a:t>
            </a:r>
            <a:endParaRPr b="0" i="0" sz="2000" u="none" cap="none" strike="noStrike">
              <a:solidFill>
                <a:srgbClr val="2778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11"/>
          <p:cNvSpPr txBox="1"/>
          <p:nvPr/>
        </p:nvSpPr>
        <p:spPr>
          <a:xfrm>
            <a:off x="7453848" y="1033654"/>
            <a:ext cx="1301390" cy="367415"/>
          </a:xfrm>
          <a:prstGeom prst="rect">
            <a:avLst/>
          </a:prstGeom>
          <a:noFill/>
          <a:ln>
            <a:noFill/>
          </a:ln>
        </p:spPr>
        <p:txBody>
          <a:bodyPr anchorCtr="0" anchor="t" bIns="29525" lIns="29525" spcFirstLastPara="1" rIns="29525" wrap="square" tIns="295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782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277826"/>
                </a:solidFill>
                <a:latin typeface="Arial"/>
                <a:ea typeface="Arial"/>
                <a:cs typeface="Arial"/>
                <a:sym typeface="Arial"/>
              </a:rPr>
              <a:t>IV стадия</a:t>
            </a:r>
            <a:endParaRPr b="0" i="0" sz="2000" u="none" cap="none" strike="noStrike">
              <a:solidFill>
                <a:srgbClr val="2778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11"/>
          <p:cNvSpPr txBox="1"/>
          <p:nvPr/>
        </p:nvSpPr>
        <p:spPr>
          <a:xfrm>
            <a:off x="2937490" y="4267314"/>
            <a:ext cx="2039102" cy="552081"/>
          </a:xfrm>
          <a:prstGeom prst="rect">
            <a:avLst/>
          </a:prstGeom>
          <a:noFill/>
          <a:ln>
            <a:noFill/>
          </a:ln>
        </p:spPr>
        <p:txBody>
          <a:bodyPr anchorCtr="0" anchor="t" bIns="29525" lIns="29525" spcFirstLastPara="1" rIns="29525" wrap="square" tIns="295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600"/>
              <a:buFont typeface="Arial"/>
              <a:buNone/>
            </a:pPr>
            <a:r>
              <a:rPr b="1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Незначительное проявление</a:t>
            </a:r>
            <a:endParaRPr b="1" i="0" sz="16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0" name="Google Shape;190;p11"/>
          <p:cNvSpPr txBox="1"/>
          <p:nvPr/>
        </p:nvSpPr>
        <p:spPr>
          <a:xfrm>
            <a:off x="4997396" y="4270341"/>
            <a:ext cx="2039102" cy="552081"/>
          </a:xfrm>
          <a:prstGeom prst="rect">
            <a:avLst/>
          </a:prstGeom>
          <a:noFill/>
          <a:ln>
            <a:noFill/>
          </a:ln>
        </p:spPr>
        <p:txBody>
          <a:bodyPr anchorCtr="0" anchor="t" bIns="29525" lIns="29525" spcFirstLastPara="1" rIns="29525" wrap="square" tIns="295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600"/>
              <a:buFont typeface="Arial"/>
              <a:buNone/>
            </a:pPr>
            <a:r>
              <a:rPr b="1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Выраженное повреждение</a:t>
            </a:r>
            <a:endParaRPr b="1" i="0" sz="16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1" name="Google Shape;191;p11"/>
          <p:cNvSpPr txBox="1"/>
          <p:nvPr/>
        </p:nvSpPr>
        <p:spPr>
          <a:xfrm>
            <a:off x="7081525" y="4269776"/>
            <a:ext cx="2039102" cy="552081"/>
          </a:xfrm>
          <a:prstGeom prst="rect">
            <a:avLst/>
          </a:prstGeom>
          <a:noFill/>
          <a:ln>
            <a:noFill/>
          </a:ln>
        </p:spPr>
        <p:txBody>
          <a:bodyPr anchorCtr="0" anchor="t" bIns="29525" lIns="29525" spcFirstLastPara="1" rIns="29525" wrap="square" tIns="295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600"/>
              <a:buFont typeface="Arial"/>
              <a:buNone/>
            </a:pPr>
            <a:r>
              <a:rPr b="1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Тяжелое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600"/>
              <a:buFont typeface="Arial"/>
              <a:buNone/>
            </a:pPr>
            <a:r>
              <a:rPr b="1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состояние</a:t>
            </a:r>
            <a:endParaRPr b="1" i="0" sz="16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92" name="Google Shape;192;p11"/>
          <p:cNvPicPr preferRelativeResize="0"/>
          <p:nvPr/>
        </p:nvPicPr>
        <p:blipFill rotWithShape="1">
          <a:blip r:embed="rId3">
            <a:alphaModFix/>
          </a:blip>
          <a:srcRect b="0" l="26076" r="50526" t="0"/>
          <a:stretch/>
        </p:blipFill>
        <p:spPr>
          <a:xfrm>
            <a:off x="3445329" y="1398374"/>
            <a:ext cx="1208314" cy="2770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1"/>
          <p:cNvPicPr preferRelativeResize="0"/>
          <p:nvPr/>
        </p:nvPicPr>
        <p:blipFill rotWithShape="1">
          <a:blip r:embed="rId3">
            <a:alphaModFix/>
          </a:blip>
          <a:srcRect b="589" l="49325" r="26084" t="-589"/>
          <a:stretch/>
        </p:blipFill>
        <p:spPr>
          <a:xfrm>
            <a:off x="5424935" y="1398374"/>
            <a:ext cx="1269779" cy="2770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1"/>
          <p:cNvPicPr preferRelativeResize="0"/>
          <p:nvPr/>
        </p:nvPicPr>
        <p:blipFill rotWithShape="1">
          <a:blip r:embed="rId3">
            <a:alphaModFix/>
          </a:blip>
          <a:srcRect b="589" l="74262" r="81" t="-589"/>
          <a:stretch/>
        </p:blipFill>
        <p:spPr>
          <a:xfrm>
            <a:off x="7478486" y="1381537"/>
            <a:ext cx="1324909" cy="27703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195" name="Google Shape;195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6520" y="5005473"/>
            <a:ext cx="821682" cy="1439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BD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2"/>
          <p:cNvSpPr txBox="1"/>
          <p:nvPr/>
        </p:nvSpPr>
        <p:spPr>
          <a:xfrm>
            <a:off x="590191" y="1827830"/>
            <a:ext cx="3816710" cy="1122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3700"/>
              <a:buFont typeface="Arial"/>
              <a:buNone/>
            </a:pPr>
            <a:r>
              <a:rPr b="0" i="0" lang="ru-RU" sz="37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Первичная профилактика</a:t>
            </a:r>
            <a:endParaRPr b="0" i="0" sz="37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12"/>
          <p:cNvSpPr txBox="1"/>
          <p:nvPr/>
        </p:nvSpPr>
        <p:spPr>
          <a:xfrm>
            <a:off x="590191" y="3489459"/>
            <a:ext cx="4200173" cy="8951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До появления первых симптомов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12"/>
          <p:cNvSpPr/>
          <p:nvPr/>
        </p:nvSpPr>
        <p:spPr>
          <a:xfrm>
            <a:off x="638319" y="3197978"/>
            <a:ext cx="679306" cy="20549"/>
          </a:xfrm>
          <a:prstGeom prst="rect">
            <a:avLst/>
          </a:prstGeom>
          <a:solidFill>
            <a:srgbClr val="161616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3" name="Google Shape;203;p12"/>
          <p:cNvSpPr txBox="1"/>
          <p:nvPr/>
        </p:nvSpPr>
        <p:spPr>
          <a:xfrm>
            <a:off x="6019375" y="2235813"/>
            <a:ext cx="3342627" cy="6463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b="0" i="0" lang="ru-RU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Пупырышки на ладони видны на фото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Изображение" id="204" name="Google Shape;20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8319" y="5017196"/>
            <a:ext cx="821682" cy="143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2"/>
          <p:cNvPicPr preferRelativeResize="0"/>
          <p:nvPr/>
        </p:nvPicPr>
        <p:blipFill rotWithShape="1">
          <a:blip r:embed="rId4">
            <a:alphaModFix/>
          </a:blip>
          <a:srcRect b="-6866" l="-192" r="-49021" t="17016"/>
          <a:stretch/>
        </p:blipFill>
        <p:spPr>
          <a:xfrm>
            <a:off x="5078186" y="-23446"/>
            <a:ext cx="7682682" cy="7057292"/>
          </a:xfrm>
          <a:prstGeom prst="round2SameRect">
            <a:avLst>
              <a:gd fmla="val 33751" name="adj1"/>
              <a:gd fmla="val 0" name="adj2"/>
            </a:avLst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2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BD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1"/>
          <p:cNvSpPr/>
          <p:nvPr/>
        </p:nvSpPr>
        <p:spPr>
          <a:xfrm>
            <a:off x="823625" y="1544652"/>
            <a:ext cx="4353744" cy="3467041"/>
          </a:xfrm>
          <a:prstGeom prst="roundRect">
            <a:avLst>
              <a:gd fmla="val 6311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21"/>
          <p:cNvSpPr txBox="1"/>
          <p:nvPr>
            <p:ph idx="4294967295" type="title"/>
          </p:nvPr>
        </p:nvSpPr>
        <p:spPr>
          <a:xfrm>
            <a:off x="1071563" y="638175"/>
            <a:ext cx="8999537" cy="6461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0" i="0" lang="ru-RU" sz="37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Рацион</a:t>
            </a:r>
            <a:endParaRPr b="0" i="0" sz="37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21"/>
          <p:cNvSpPr/>
          <p:nvPr/>
        </p:nvSpPr>
        <p:spPr>
          <a:xfrm>
            <a:off x="4702159" y="203277"/>
            <a:ext cx="725073" cy="725073"/>
          </a:xfrm>
          <a:prstGeom prst="ellipse">
            <a:avLst/>
          </a:prstGeom>
          <a:solidFill>
            <a:srgbClr val="4A9A49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" id="213" name="Google Shape;21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90416" y="892881"/>
            <a:ext cx="821682" cy="143958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1"/>
          <p:cNvSpPr/>
          <p:nvPr/>
        </p:nvSpPr>
        <p:spPr>
          <a:xfrm>
            <a:off x="5602640" y="825985"/>
            <a:ext cx="453783" cy="453783"/>
          </a:xfrm>
          <a:prstGeom prst="ellipse">
            <a:avLst/>
          </a:prstGeom>
          <a:solidFill>
            <a:srgbClr val="4A9A49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21"/>
          <p:cNvSpPr/>
          <p:nvPr/>
        </p:nvSpPr>
        <p:spPr>
          <a:xfrm>
            <a:off x="5471826" y="1544653"/>
            <a:ext cx="4353744" cy="3467040"/>
          </a:xfrm>
          <a:prstGeom prst="roundRect">
            <a:avLst>
              <a:gd fmla="val 6311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21"/>
          <p:cNvSpPr txBox="1"/>
          <p:nvPr/>
        </p:nvSpPr>
        <p:spPr>
          <a:xfrm>
            <a:off x="1132505" y="1732258"/>
            <a:ext cx="3498139" cy="4616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4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Продукты</a:t>
            </a:r>
            <a:endParaRPr b="1" i="0" sz="24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21"/>
          <p:cNvSpPr txBox="1"/>
          <p:nvPr/>
        </p:nvSpPr>
        <p:spPr>
          <a:xfrm>
            <a:off x="969963" y="2667317"/>
            <a:ext cx="4299280" cy="21441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-285750" lvl="0" marL="28575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277826"/>
              </a:buClr>
              <a:buSzPts val="3000"/>
              <a:buFont typeface="Helvetica Neue"/>
              <a:buChar char="─"/>
            </a:pPr>
            <a:r>
              <a:rPr b="0" i="0" lang="ru-RU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Хрящи, желе, холодец</a:t>
            </a:r>
            <a:endParaRPr/>
          </a:p>
          <a:p>
            <a:pPr indent="-285750" lvl="0" marL="28575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277826"/>
              </a:buClr>
              <a:buSzPts val="3000"/>
              <a:buFont typeface="Helvetica Neue"/>
              <a:buChar char="─"/>
            </a:pPr>
            <a:r>
              <a:rPr b="0" i="0" lang="ru-RU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Молочная продукция</a:t>
            </a:r>
            <a:endParaRPr/>
          </a:p>
          <a:p>
            <a:pPr indent="-285750" lvl="0" marL="28575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277826"/>
              </a:buClr>
              <a:buSzPts val="3000"/>
              <a:buFont typeface="Helvetica Neue"/>
              <a:buChar char="─"/>
            </a:pPr>
            <a:r>
              <a:rPr b="0" i="0" lang="ru-RU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Овощи и фрукты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277826"/>
              </a:buClr>
              <a:buSzPts val="3000"/>
              <a:buFont typeface="Helvetica Neue"/>
              <a:buChar char="─"/>
            </a:pPr>
            <a:r>
              <a:rPr b="0" i="0" lang="ru-RU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Меньше сладких фруктов и </a:t>
            </a:r>
            <a:endParaRPr/>
          </a:p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полуфабрикатов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21"/>
          <p:cNvSpPr/>
          <p:nvPr/>
        </p:nvSpPr>
        <p:spPr>
          <a:xfrm>
            <a:off x="1152311" y="2416324"/>
            <a:ext cx="3670953" cy="1786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21"/>
          <p:cNvSpPr txBox="1"/>
          <p:nvPr/>
        </p:nvSpPr>
        <p:spPr>
          <a:xfrm>
            <a:off x="5865370" y="1732258"/>
            <a:ext cx="3786629" cy="4616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4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Активные компоненты</a:t>
            </a:r>
            <a:endParaRPr b="1" i="0" sz="24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21"/>
          <p:cNvSpPr/>
          <p:nvPr/>
        </p:nvSpPr>
        <p:spPr>
          <a:xfrm>
            <a:off x="5885179" y="2416324"/>
            <a:ext cx="3670952" cy="1786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21"/>
          <p:cNvSpPr/>
          <p:nvPr/>
        </p:nvSpPr>
        <p:spPr>
          <a:xfrm>
            <a:off x="3522429" y="5883364"/>
            <a:ext cx="5067987" cy="5067987"/>
          </a:xfrm>
          <a:prstGeom prst="ellipse">
            <a:avLst/>
          </a:prstGeom>
          <a:noFill/>
          <a:ln cap="flat" cmpd="sng" w="952500">
            <a:solidFill>
              <a:srgbClr val="4A9A49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21"/>
          <p:cNvSpPr txBox="1"/>
          <p:nvPr/>
        </p:nvSpPr>
        <p:spPr>
          <a:xfrm>
            <a:off x="5864326" y="2667317"/>
            <a:ext cx="4299280" cy="21441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-285750" lvl="0" marL="28575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277826"/>
              </a:buClr>
              <a:buSzPts val="3000"/>
              <a:buFont typeface="Helvetica Neue"/>
              <a:buChar char="─"/>
            </a:pPr>
            <a:r>
              <a:rPr b="0" i="0" lang="ru-RU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Витамины и минералы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277826"/>
              </a:buClr>
              <a:buSzPts val="3000"/>
              <a:buFont typeface="Helvetica Neue"/>
              <a:buChar char="─"/>
            </a:pPr>
            <a:r>
              <a:rPr b="0" i="0" lang="ru-RU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Аминокислоты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277826"/>
              </a:buClr>
              <a:buSzPts val="3000"/>
              <a:buFont typeface="Helvetica Neue"/>
              <a:buChar char="─"/>
            </a:pPr>
            <a:r>
              <a:rPr b="0" i="0" lang="ru-RU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Антиоксиданты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277826"/>
              </a:buClr>
              <a:buSzPts val="3000"/>
              <a:buFont typeface="Helvetica Neue"/>
              <a:buChar char="─"/>
            </a:pPr>
            <a:r>
              <a:rPr b="0" i="0" lang="ru-RU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Меньше потребление</a:t>
            </a:r>
            <a:endParaRPr/>
          </a:p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крахмала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BD"/>
        </a:solid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4"/>
          <p:cNvSpPr txBox="1"/>
          <p:nvPr/>
        </p:nvSpPr>
        <p:spPr>
          <a:xfrm>
            <a:off x="760145" y="638490"/>
            <a:ext cx="8999543" cy="646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3700"/>
              <a:buFont typeface="Arial"/>
              <a:buNone/>
            </a:pPr>
            <a:r>
              <a:rPr b="0" i="0" lang="ru-RU" sz="37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Оптимальный вес</a:t>
            </a:r>
            <a:endParaRPr b="0" i="0" sz="37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14"/>
          <p:cNvSpPr txBox="1"/>
          <p:nvPr/>
        </p:nvSpPr>
        <p:spPr>
          <a:xfrm>
            <a:off x="756520" y="1704621"/>
            <a:ext cx="4928296" cy="5026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0" lang="ru-RU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ИМТ – индекс массы тела</a:t>
            </a:r>
            <a:endParaRPr b="0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Изображение" id="229" name="Google Shape;22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38213" y="442872"/>
            <a:ext cx="821682" cy="143958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14"/>
          <p:cNvSpPr txBox="1"/>
          <p:nvPr/>
        </p:nvSpPr>
        <p:spPr>
          <a:xfrm>
            <a:off x="756520" y="2181367"/>
            <a:ext cx="4928296" cy="4585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0" lang="ru-RU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Вес,кг / рост</a:t>
            </a:r>
            <a:r>
              <a:rPr b="0" baseline="30000" i="0" lang="ru-RU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r>
              <a:rPr b="0" i="0" lang="ru-RU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,м</a:t>
            </a:r>
            <a:endParaRPr b="0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1" name="Google Shape;231;p14"/>
          <p:cNvSpPr txBox="1"/>
          <p:nvPr/>
        </p:nvSpPr>
        <p:spPr>
          <a:xfrm>
            <a:off x="756520" y="2639886"/>
            <a:ext cx="4332555" cy="13234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None/>
            </a:pPr>
            <a:r>
              <a:rPr b="0" i="0" lang="ru-RU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Оптимальный вес – ИМТ до 25</a:t>
            </a:r>
            <a:endParaRPr b="0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None/>
            </a:pPr>
            <a:r>
              <a:rPr b="0" i="0" lang="ru-RU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Лишний вес – ИМТ от 25</a:t>
            </a:r>
            <a:endParaRPr b="0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None/>
            </a:pPr>
            <a:r>
              <a:rPr b="0" i="0" lang="ru-RU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Ожирение 1 степень – ИМТ от 30</a:t>
            </a:r>
            <a:endParaRPr b="0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32" name="Google Shape;232;p14"/>
          <p:cNvPicPr preferRelativeResize="0"/>
          <p:nvPr/>
        </p:nvPicPr>
        <p:blipFill rotWithShape="1">
          <a:blip r:embed="rId4">
            <a:alphaModFix/>
          </a:blip>
          <a:srcRect b="28218" l="-1" r="-37646" t="-282"/>
          <a:stretch/>
        </p:blipFill>
        <p:spPr>
          <a:xfrm>
            <a:off x="5077262" y="-32659"/>
            <a:ext cx="7283467" cy="5712449"/>
          </a:xfrm>
          <a:prstGeom prst="round2SameRect">
            <a:avLst>
              <a:gd fmla="val 43536" name="adj1"/>
              <a:gd fmla="val 0" name="adj2"/>
            </a:avLst>
          </a:prstGeom>
          <a:noFill/>
          <a:ln>
            <a:noFill/>
          </a:ln>
        </p:spPr>
      </p:pic>
      <p:pic>
        <p:nvPicPr>
          <p:cNvPr descr="Изображение" id="233" name="Google Shape;23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6520" y="5005473"/>
            <a:ext cx="821682" cy="1439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2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BD"/>
        </a:soli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5"/>
          <p:cNvSpPr txBox="1"/>
          <p:nvPr/>
        </p:nvSpPr>
        <p:spPr>
          <a:xfrm>
            <a:off x="760145" y="638490"/>
            <a:ext cx="8999543" cy="646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3700"/>
              <a:buFont typeface="Arial"/>
              <a:buNone/>
            </a:pPr>
            <a:r>
              <a:rPr b="0" i="0" lang="ru-RU" sz="37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Контроль ВП</a:t>
            </a:r>
            <a:endParaRPr b="0" i="0" sz="37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15"/>
          <p:cNvSpPr txBox="1"/>
          <p:nvPr/>
        </p:nvSpPr>
        <p:spPr>
          <a:xfrm>
            <a:off x="1491582" y="1898279"/>
            <a:ext cx="4299281" cy="23365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Кофе</a:t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94444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Алкоголь</a:t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94444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Курение</a:t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0" name="Google Shape;240;p15"/>
          <p:cNvSpPr txBox="1"/>
          <p:nvPr/>
        </p:nvSpPr>
        <p:spPr>
          <a:xfrm>
            <a:off x="7592438" y="2958423"/>
            <a:ext cx="588909" cy="3330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ru-RU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Фото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15"/>
          <p:cNvSpPr/>
          <p:nvPr/>
        </p:nvSpPr>
        <p:spPr>
          <a:xfrm>
            <a:off x="811898" y="1925177"/>
            <a:ext cx="571734" cy="571734"/>
          </a:xfrm>
          <a:prstGeom prst="mathMultiply">
            <a:avLst>
              <a:gd fmla="val 23520" name="adj1"/>
            </a:avLst>
          </a:prstGeom>
          <a:solidFill>
            <a:srgbClr val="277826"/>
          </a:solidFill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2" name="Google Shape;242;p15"/>
          <p:cNvSpPr/>
          <p:nvPr/>
        </p:nvSpPr>
        <p:spPr>
          <a:xfrm>
            <a:off x="804194" y="2865806"/>
            <a:ext cx="571734" cy="571734"/>
          </a:xfrm>
          <a:prstGeom prst="mathMultiply">
            <a:avLst>
              <a:gd fmla="val 23520" name="adj1"/>
            </a:avLst>
          </a:prstGeom>
          <a:solidFill>
            <a:srgbClr val="277826"/>
          </a:solidFill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3" name="Google Shape;243;p15"/>
          <p:cNvSpPr/>
          <p:nvPr/>
        </p:nvSpPr>
        <p:spPr>
          <a:xfrm>
            <a:off x="804194" y="3708661"/>
            <a:ext cx="571734" cy="571734"/>
          </a:xfrm>
          <a:prstGeom prst="mathMultiply">
            <a:avLst>
              <a:gd fmla="val 23520" name="adj1"/>
            </a:avLst>
          </a:prstGeom>
          <a:solidFill>
            <a:srgbClr val="277826"/>
          </a:solidFill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4" name="Google Shape;244;p15"/>
          <p:cNvSpPr txBox="1"/>
          <p:nvPr/>
        </p:nvSpPr>
        <p:spPr>
          <a:xfrm>
            <a:off x="753726" y="1251286"/>
            <a:ext cx="8885381" cy="4001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p15"/>
          <p:cNvPicPr preferRelativeResize="0"/>
          <p:nvPr/>
        </p:nvPicPr>
        <p:blipFill rotWithShape="1">
          <a:blip r:embed="rId3">
            <a:alphaModFix/>
          </a:blip>
          <a:srcRect b="282" l="24063" r="-9705" t="-282"/>
          <a:stretch/>
        </p:blipFill>
        <p:spPr>
          <a:xfrm>
            <a:off x="5084966" y="-26601"/>
            <a:ext cx="7439048" cy="5790585"/>
          </a:xfrm>
          <a:prstGeom prst="round2SameRect">
            <a:avLst>
              <a:gd fmla="val 42130" name="adj1"/>
              <a:gd fmla="val 0" name="adj2"/>
            </a:avLst>
          </a:prstGeom>
          <a:noFill/>
          <a:ln>
            <a:noFill/>
          </a:ln>
        </p:spPr>
      </p:pic>
      <p:pic>
        <p:nvPicPr>
          <p:cNvPr descr="Изображение" id="246" name="Google Shape;246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6520" y="5005473"/>
            <a:ext cx="821682" cy="1439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2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BD"/>
        </a:solid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6"/>
          <p:cNvSpPr/>
          <p:nvPr/>
        </p:nvSpPr>
        <p:spPr>
          <a:xfrm>
            <a:off x="264759" y="222047"/>
            <a:ext cx="5298879" cy="5220107"/>
          </a:xfrm>
          <a:prstGeom prst="roundRect">
            <a:avLst>
              <a:gd fmla="val 367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2" name="Google Shape;252;p16"/>
          <p:cNvSpPr txBox="1"/>
          <p:nvPr/>
        </p:nvSpPr>
        <p:spPr>
          <a:xfrm>
            <a:off x="1264357" y="1617127"/>
            <a:ext cx="4299281" cy="28623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Утренняя разминка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Гимнастика для суставов</a:t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Шаги</a:t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Танцы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Плавание</a:t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3" name="Google Shape;253;p16"/>
          <p:cNvSpPr/>
          <p:nvPr/>
        </p:nvSpPr>
        <p:spPr>
          <a:xfrm>
            <a:off x="793678" y="1835679"/>
            <a:ext cx="328588" cy="123745"/>
          </a:xfrm>
          <a:prstGeom prst="rect">
            <a:avLst/>
          </a:prstGeom>
          <a:solidFill>
            <a:srgbClr val="4A9A49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4" name="Google Shape;254;p16"/>
          <p:cNvSpPr/>
          <p:nvPr/>
        </p:nvSpPr>
        <p:spPr>
          <a:xfrm>
            <a:off x="793678" y="2391325"/>
            <a:ext cx="328588" cy="123745"/>
          </a:xfrm>
          <a:prstGeom prst="rect">
            <a:avLst/>
          </a:prstGeom>
          <a:solidFill>
            <a:srgbClr val="4A9A49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5" name="Google Shape;255;p16"/>
          <p:cNvSpPr/>
          <p:nvPr/>
        </p:nvSpPr>
        <p:spPr>
          <a:xfrm>
            <a:off x="793678" y="2968323"/>
            <a:ext cx="328588" cy="123745"/>
          </a:xfrm>
          <a:prstGeom prst="rect">
            <a:avLst/>
          </a:prstGeom>
          <a:solidFill>
            <a:srgbClr val="4A9A49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6" name="Google Shape;256;p16"/>
          <p:cNvSpPr/>
          <p:nvPr/>
        </p:nvSpPr>
        <p:spPr>
          <a:xfrm>
            <a:off x="793678" y="3560891"/>
            <a:ext cx="328588" cy="123745"/>
          </a:xfrm>
          <a:prstGeom prst="rect">
            <a:avLst/>
          </a:prstGeom>
          <a:solidFill>
            <a:srgbClr val="4A9A49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7" name="Google Shape;257;p16"/>
          <p:cNvSpPr/>
          <p:nvPr/>
        </p:nvSpPr>
        <p:spPr>
          <a:xfrm>
            <a:off x="6994531" y="-2298761"/>
            <a:ext cx="5067987" cy="5067987"/>
          </a:xfrm>
          <a:prstGeom prst="ellipse">
            <a:avLst/>
          </a:prstGeom>
          <a:noFill/>
          <a:ln cap="flat" cmpd="sng" w="952500">
            <a:solidFill>
              <a:srgbClr val="4A9A49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8" name="Google Shape;258;p16"/>
          <p:cNvSpPr txBox="1"/>
          <p:nvPr>
            <p:ph idx="4294967295" type="title"/>
          </p:nvPr>
        </p:nvSpPr>
        <p:spPr>
          <a:xfrm>
            <a:off x="1071563" y="638175"/>
            <a:ext cx="8999537" cy="6461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3700"/>
              <a:buFont typeface="Arial"/>
              <a:buNone/>
            </a:pPr>
            <a:r>
              <a:rPr b="0" i="0" lang="ru-RU" sz="37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Движение</a:t>
            </a:r>
            <a:endParaRPr b="0" i="0" sz="37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16"/>
          <p:cNvSpPr/>
          <p:nvPr/>
        </p:nvSpPr>
        <p:spPr>
          <a:xfrm>
            <a:off x="7348779" y="4155378"/>
            <a:ext cx="999029" cy="999029"/>
          </a:xfrm>
          <a:prstGeom prst="ellipse">
            <a:avLst/>
          </a:prstGeom>
          <a:solidFill>
            <a:srgbClr val="4A9A49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0" name="Google Shape;260;p16"/>
          <p:cNvSpPr/>
          <p:nvPr/>
        </p:nvSpPr>
        <p:spPr>
          <a:xfrm>
            <a:off x="798790" y="4124155"/>
            <a:ext cx="328588" cy="123745"/>
          </a:xfrm>
          <a:prstGeom prst="rect">
            <a:avLst/>
          </a:prstGeom>
          <a:solidFill>
            <a:srgbClr val="4A9A49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Изображение" id="261" name="Google Shape;26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6520" y="5005473"/>
            <a:ext cx="821682" cy="1439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BD"/>
        </a:solid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7"/>
          <p:cNvSpPr/>
          <p:nvPr/>
        </p:nvSpPr>
        <p:spPr>
          <a:xfrm>
            <a:off x="6303416" y="555250"/>
            <a:ext cx="10271588" cy="4553700"/>
          </a:xfrm>
          <a:prstGeom prst="roundRect">
            <a:avLst>
              <a:gd fmla="val 50000" name="adj"/>
            </a:avLst>
          </a:prstGeom>
          <a:solidFill>
            <a:srgbClr val="277826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7" name="Google Shape;267;p17"/>
          <p:cNvSpPr txBox="1"/>
          <p:nvPr/>
        </p:nvSpPr>
        <p:spPr>
          <a:xfrm>
            <a:off x="756520" y="1634243"/>
            <a:ext cx="3937235" cy="27700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215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При наличии хронических инфекций для профилактики артрита суставов важно посещать травматолога после любой травмы.</a:t>
            </a:r>
            <a:endParaRPr b="0" i="0" sz="20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17"/>
          <p:cNvSpPr txBox="1"/>
          <p:nvPr/>
        </p:nvSpPr>
        <p:spPr>
          <a:xfrm>
            <a:off x="756520" y="386732"/>
            <a:ext cx="8999543" cy="646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3700"/>
              <a:buFont typeface="Arial"/>
              <a:buNone/>
            </a:pPr>
            <a:r>
              <a:rPr b="0" i="0" lang="ru-RU" sz="37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Помощь врача</a:t>
            </a:r>
            <a:endParaRPr b="0" i="0" sz="37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9" name="Google Shape;269;p17"/>
          <p:cNvPicPr preferRelativeResize="0"/>
          <p:nvPr/>
        </p:nvPicPr>
        <p:blipFill rotWithShape="1">
          <a:blip r:embed="rId3">
            <a:alphaModFix/>
          </a:blip>
          <a:srcRect b="51733" l="14429" r="17179" t="528"/>
          <a:stretch/>
        </p:blipFill>
        <p:spPr>
          <a:xfrm flipH="1">
            <a:off x="5389022" y="555250"/>
            <a:ext cx="5250264" cy="4553700"/>
          </a:xfrm>
          <a:prstGeom prst="flowChartDelay">
            <a:avLst/>
          </a:prstGeom>
          <a:noFill/>
          <a:ln>
            <a:noFill/>
          </a:ln>
        </p:spPr>
      </p:pic>
      <p:pic>
        <p:nvPicPr>
          <p:cNvPr descr="Изображение" id="270" name="Google Shape;270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6520" y="5005473"/>
            <a:ext cx="821682" cy="1439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BD"/>
        </a:solidFill>
      </p:bgPr>
    </p:bg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2"/>
          <p:cNvSpPr/>
          <p:nvPr/>
        </p:nvSpPr>
        <p:spPr>
          <a:xfrm>
            <a:off x="6994531" y="-2298761"/>
            <a:ext cx="5067987" cy="5067987"/>
          </a:xfrm>
          <a:prstGeom prst="ellipse">
            <a:avLst/>
          </a:prstGeom>
          <a:noFill/>
          <a:ln cap="flat" cmpd="sng" w="889000">
            <a:solidFill>
              <a:srgbClr val="4A9A49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22"/>
          <p:cNvSpPr/>
          <p:nvPr/>
        </p:nvSpPr>
        <p:spPr>
          <a:xfrm>
            <a:off x="595017" y="1364175"/>
            <a:ext cx="4353744" cy="3584059"/>
          </a:xfrm>
          <a:prstGeom prst="roundRect">
            <a:avLst>
              <a:gd fmla="val 6311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22"/>
          <p:cNvSpPr/>
          <p:nvPr/>
        </p:nvSpPr>
        <p:spPr>
          <a:xfrm>
            <a:off x="5243218" y="1364175"/>
            <a:ext cx="4353744" cy="3584059"/>
          </a:xfrm>
          <a:prstGeom prst="roundRect">
            <a:avLst>
              <a:gd fmla="val 6311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22"/>
          <p:cNvSpPr txBox="1"/>
          <p:nvPr>
            <p:ph idx="4294967295" type="title"/>
          </p:nvPr>
        </p:nvSpPr>
        <p:spPr>
          <a:xfrm>
            <a:off x="1071563" y="342900"/>
            <a:ext cx="8999537" cy="6461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0" i="0" lang="ru-RU" sz="4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Ортопедия для всех</a:t>
            </a:r>
            <a:endParaRPr b="0" i="0" sz="37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22"/>
          <p:cNvSpPr txBox="1"/>
          <p:nvPr/>
        </p:nvSpPr>
        <p:spPr>
          <a:xfrm>
            <a:off x="985100" y="1741806"/>
            <a:ext cx="3573578" cy="24986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-285750" lvl="0" marL="2857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277826"/>
              </a:buClr>
              <a:buSzPts val="2400"/>
              <a:buFont typeface="Arial"/>
              <a:buChar char="+"/>
            </a:pPr>
            <a:r>
              <a:rPr b="0" i="0" lang="ru-RU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Создай удобное рабочее место</a:t>
            </a:r>
            <a:endParaRPr/>
          </a:p>
          <a:p>
            <a:pPr indent="-285750" lvl="0" marL="2857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277826"/>
              </a:buClr>
              <a:buSzPts val="2400"/>
              <a:buFont typeface="Arial"/>
              <a:buChar char="+"/>
            </a:pPr>
            <a:r>
              <a:rPr b="0" i="0" lang="ru-RU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Используй ортопедические стельки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277826"/>
              </a:buClr>
              <a:buSzPts val="2400"/>
              <a:buFont typeface="Arial"/>
              <a:buChar char="+"/>
            </a:pPr>
            <a:r>
              <a:rPr b="0" i="0" lang="ru-RU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Следи за осанкой</a:t>
            </a:r>
            <a:endParaRPr/>
          </a:p>
          <a:p>
            <a:pPr indent="-285750" lvl="0" marL="2857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277826"/>
              </a:buClr>
              <a:buSzPts val="2400"/>
              <a:buFont typeface="Arial"/>
              <a:buChar char="+"/>
            </a:pPr>
            <a:r>
              <a:rPr b="0" i="0" lang="ru-RU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Будь внимателен к симптомам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277826"/>
              </a:buClr>
              <a:buSzPts val="2400"/>
              <a:buFont typeface="Arial"/>
              <a:buChar char="+"/>
            </a:pPr>
            <a:r>
              <a:rPr b="0" i="0" lang="ru-RU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Носи удобную обувь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22"/>
          <p:cNvSpPr txBox="1"/>
          <p:nvPr/>
        </p:nvSpPr>
        <p:spPr>
          <a:xfrm>
            <a:off x="5598054" y="1800486"/>
            <a:ext cx="3279804" cy="2426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-285750" lvl="0" marL="285750" marR="0" rtl="0" algn="l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277826"/>
              </a:buClr>
              <a:buSzPts val="2400"/>
              <a:buFont typeface="Helvetica Neue"/>
              <a:buChar char="─"/>
            </a:pPr>
            <a:r>
              <a:rPr b="0" i="0" lang="ru-RU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Не пренебрегай лечебной гимнастикой</a:t>
            </a:r>
            <a:endParaRPr/>
          </a:p>
          <a:p>
            <a:pPr indent="-133350" lvl="0" marL="285750" marR="0" rtl="0" algn="l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277826"/>
              </a:buClr>
              <a:buSzPts val="2400"/>
              <a:buFont typeface="Helvetica Neue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277826"/>
              </a:buClr>
              <a:buSzPts val="2400"/>
              <a:buFont typeface="Helvetica Neue"/>
              <a:buChar char="─"/>
            </a:pPr>
            <a:r>
              <a:rPr b="0" i="0" lang="ru-RU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Избегай перегрузок</a:t>
            </a:r>
            <a:endParaRPr/>
          </a:p>
          <a:p>
            <a:pPr indent="-133350" lvl="0" marL="285750" marR="0" rtl="0" algn="l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277826"/>
              </a:buClr>
              <a:buSzPts val="2400"/>
              <a:buFont typeface="Helvetica Neue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277826"/>
              </a:buClr>
              <a:buSzPts val="2400"/>
              <a:buFont typeface="Helvetica Neue"/>
              <a:buChar char="─"/>
            </a:pPr>
            <a:r>
              <a:rPr b="0" i="0" lang="ru-RU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Не пропусти болевые ощущения</a:t>
            </a:r>
            <a:endParaRPr/>
          </a:p>
        </p:txBody>
      </p:sp>
      <p:sp>
        <p:nvSpPr>
          <p:cNvPr id="281" name="Google Shape;281;p22"/>
          <p:cNvSpPr/>
          <p:nvPr/>
        </p:nvSpPr>
        <p:spPr>
          <a:xfrm>
            <a:off x="-250841" y="1536606"/>
            <a:ext cx="408494" cy="410400"/>
          </a:xfrm>
          <a:prstGeom prst="ellipse">
            <a:avLst/>
          </a:prstGeom>
          <a:solidFill>
            <a:srgbClr val="4A9A49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" id="282" name="Google Shape;282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6520" y="5005473"/>
            <a:ext cx="821682" cy="1439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BD"/>
        </a:solidFill>
      </p:bgPr>
    </p:bg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5639714" y="0"/>
            <a:ext cx="4540764" cy="5675955"/>
          </a:xfrm>
          <a:prstGeom prst="flowChartDelay">
            <a:avLst/>
          </a:prstGeom>
          <a:noFill/>
          <a:ln>
            <a:noFill/>
          </a:ln>
        </p:spPr>
      </p:pic>
      <p:sp>
        <p:nvSpPr>
          <p:cNvPr id="288" name="Google Shape;288;p19"/>
          <p:cNvSpPr txBox="1"/>
          <p:nvPr/>
        </p:nvSpPr>
        <p:spPr>
          <a:xfrm>
            <a:off x="590191" y="1827830"/>
            <a:ext cx="3816710" cy="1122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3700"/>
              <a:buFont typeface="Arial"/>
              <a:buNone/>
            </a:pPr>
            <a:r>
              <a:rPr b="0" i="0" lang="ru-RU" sz="37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Вторичная профилактика</a:t>
            </a:r>
            <a:endParaRPr b="0" i="0" sz="37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" id="289" name="Google Shape;289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8319" y="5011694"/>
            <a:ext cx="821682" cy="143958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19"/>
          <p:cNvSpPr txBox="1"/>
          <p:nvPr/>
        </p:nvSpPr>
        <p:spPr>
          <a:xfrm>
            <a:off x="590191" y="3489459"/>
            <a:ext cx="4200173" cy="8951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До развития заболевания</a:t>
            </a:r>
            <a:endParaRPr b="0" i="0" sz="20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19"/>
          <p:cNvSpPr/>
          <p:nvPr/>
        </p:nvSpPr>
        <p:spPr>
          <a:xfrm>
            <a:off x="638319" y="3197978"/>
            <a:ext cx="679306" cy="20549"/>
          </a:xfrm>
          <a:prstGeom prst="rect">
            <a:avLst/>
          </a:prstGeom>
          <a:solidFill>
            <a:srgbClr val="161616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mc:AlternateContent>
    <mc:Choice Requires="p14">
      <p:transition spd="slow" p14:dur="12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BD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"/>
          <p:cNvSpPr txBox="1"/>
          <p:nvPr/>
        </p:nvSpPr>
        <p:spPr>
          <a:xfrm>
            <a:off x="1486940" y="1656263"/>
            <a:ext cx="7469752" cy="4001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На что обратить внимание в первую очередь?</a:t>
            </a:r>
            <a:endParaRPr b="0" i="0" sz="20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2"/>
          <p:cNvSpPr txBox="1"/>
          <p:nvPr/>
        </p:nvSpPr>
        <p:spPr>
          <a:xfrm>
            <a:off x="1489719" y="2690241"/>
            <a:ext cx="7464195" cy="4001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Что можно сделать до появления симптомов?</a:t>
            </a:r>
            <a:endParaRPr b="0" i="0" sz="20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2"/>
          <p:cNvSpPr txBox="1"/>
          <p:nvPr/>
        </p:nvSpPr>
        <p:spPr>
          <a:xfrm>
            <a:off x="1493952" y="3692067"/>
            <a:ext cx="7430329" cy="4001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Что можно сделать, чтобы не развилось заболевание?</a:t>
            </a:r>
            <a:endParaRPr b="0" i="0" sz="20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2"/>
          <p:cNvSpPr txBox="1"/>
          <p:nvPr/>
        </p:nvSpPr>
        <p:spPr>
          <a:xfrm>
            <a:off x="749362" y="1551515"/>
            <a:ext cx="596599" cy="646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9A49"/>
              </a:buClr>
              <a:buSzPts val="3000"/>
              <a:buFont typeface="Arial"/>
              <a:buNone/>
            </a:pPr>
            <a:r>
              <a:rPr b="0" i="0" lang="ru-RU" sz="3000" u="none" cap="none" strike="noStrike">
                <a:solidFill>
                  <a:srgbClr val="4A9A49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2"/>
          <p:cNvSpPr txBox="1"/>
          <p:nvPr/>
        </p:nvSpPr>
        <p:spPr>
          <a:xfrm>
            <a:off x="756520" y="2578299"/>
            <a:ext cx="683885" cy="646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9A49"/>
              </a:buClr>
              <a:buSzPts val="3000"/>
              <a:buFont typeface="Arial"/>
              <a:buNone/>
            </a:pPr>
            <a:r>
              <a:rPr b="0" i="0" lang="ru-RU" sz="3000" u="none" cap="none" strike="noStrike">
                <a:solidFill>
                  <a:srgbClr val="4A9A49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"/>
          <p:cNvSpPr txBox="1"/>
          <p:nvPr/>
        </p:nvSpPr>
        <p:spPr>
          <a:xfrm>
            <a:off x="740952" y="3587320"/>
            <a:ext cx="689621" cy="646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9A49"/>
              </a:buClr>
              <a:buSzPts val="3000"/>
              <a:buFont typeface="Arial"/>
              <a:buNone/>
            </a:pPr>
            <a:r>
              <a:rPr b="0" i="0" lang="ru-RU" sz="3000" u="none" cap="none" strike="noStrike">
                <a:solidFill>
                  <a:srgbClr val="4A9A49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9558966" y="2626242"/>
            <a:ext cx="1133643" cy="1133644"/>
          </a:xfrm>
          <a:prstGeom prst="ellipse">
            <a:avLst/>
          </a:prstGeom>
          <a:solidFill>
            <a:srgbClr val="4A9A49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Изображение" id="69" name="Google Shape;6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6520" y="5005473"/>
            <a:ext cx="821682" cy="143958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2"/>
          <p:cNvSpPr/>
          <p:nvPr/>
        </p:nvSpPr>
        <p:spPr>
          <a:xfrm>
            <a:off x="5033878" y="5077452"/>
            <a:ext cx="2795307" cy="2795307"/>
          </a:xfrm>
          <a:prstGeom prst="ellipse">
            <a:avLst/>
          </a:prstGeom>
          <a:noFill/>
          <a:ln cap="flat" cmpd="sng" w="508000">
            <a:solidFill>
              <a:srgbClr val="4A9A49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1" name="Google Shape;71;p2"/>
          <p:cNvSpPr txBox="1"/>
          <p:nvPr/>
        </p:nvSpPr>
        <p:spPr>
          <a:xfrm>
            <a:off x="760145" y="638490"/>
            <a:ext cx="8999543" cy="646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3700"/>
              <a:buFont typeface="Arial"/>
              <a:buNone/>
            </a:pPr>
            <a:r>
              <a:rPr b="0" i="0" lang="ru-RU" sz="37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О здоровье суставов</a:t>
            </a:r>
            <a:endParaRPr b="0" i="0" sz="37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12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BD"/>
        </a:solidFill>
      </p:bgPr>
    </p:bg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6" name="Google Shape;296;p20"/>
          <p:cNvCxnSpPr/>
          <p:nvPr/>
        </p:nvCxnSpPr>
        <p:spPr>
          <a:xfrm>
            <a:off x="765286" y="4443472"/>
            <a:ext cx="8535116" cy="26306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7" name="Google Shape;297;p20"/>
          <p:cNvCxnSpPr/>
          <p:nvPr/>
        </p:nvCxnSpPr>
        <p:spPr>
          <a:xfrm flipH="1">
            <a:off x="2030052" y="574193"/>
            <a:ext cx="3922" cy="3724095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8" name="Google Shape;298;p20"/>
          <p:cNvCxnSpPr/>
          <p:nvPr/>
        </p:nvCxnSpPr>
        <p:spPr>
          <a:xfrm>
            <a:off x="4971620" y="575726"/>
            <a:ext cx="0" cy="3886928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9" name="Google Shape;299;p20"/>
          <p:cNvCxnSpPr/>
          <p:nvPr/>
        </p:nvCxnSpPr>
        <p:spPr>
          <a:xfrm>
            <a:off x="7919396" y="548664"/>
            <a:ext cx="0" cy="3951154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0" name="Google Shape;300;p20"/>
          <p:cNvCxnSpPr/>
          <p:nvPr/>
        </p:nvCxnSpPr>
        <p:spPr>
          <a:xfrm>
            <a:off x="706919" y="1196103"/>
            <a:ext cx="8535116" cy="26306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1" name="Google Shape;301;p20"/>
          <p:cNvCxnSpPr/>
          <p:nvPr/>
        </p:nvCxnSpPr>
        <p:spPr>
          <a:xfrm>
            <a:off x="579098" y="2823119"/>
            <a:ext cx="8535116" cy="26306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2" name="Google Shape;302;p20"/>
          <p:cNvSpPr/>
          <p:nvPr/>
        </p:nvSpPr>
        <p:spPr>
          <a:xfrm>
            <a:off x="391718" y="527148"/>
            <a:ext cx="9159804" cy="4055752"/>
          </a:xfrm>
          <a:prstGeom prst="roundRect">
            <a:avLst>
              <a:gd fmla="val 6311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3" name="Google Shape;303;p20"/>
          <p:cNvSpPr txBox="1"/>
          <p:nvPr/>
        </p:nvSpPr>
        <p:spPr>
          <a:xfrm>
            <a:off x="1020176" y="3808942"/>
            <a:ext cx="2039102" cy="305860"/>
          </a:xfrm>
          <a:prstGeom prst="rect">
            <a:avLst/>
          </a:prstGeom>
          <a:noFill/>
          <a:ln>
            <a:noFill/>
          </a:ln>
        </p:spPr>
        <p:txBody>
          <a:bodyPr anchorCtr="0" anchor="t" bIns="29525" lIns="29525" spcFirstLastPara="1" rIns="29525" wrap="square" tIns="295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600"/>
              <a:buFont typeface="Arial"/>
              <a:buNone/>
            </a:pPr>
            <a:r>
              <a:rPr b="1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Здоровый сустав</a:t>
            </a:r>
            <a:endParaRPr b="1" i="0" sz="16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4" name="Google Shape;304;p20"/>
          <p:cNvSpPr txBox="1"/>
          <p:nvPr/>
        </p:nvSpPr>
        <p:spPr>
          <a:xfrm>
            <a:off x="3952069" y="3819883"/>
            <a:ext cx="2039102" cy="305860"/>
          </a:xfrm>
          <a:prstGeom prst="rect">
            <a:avLst/>
          </a:prstGeom>
          <a:noFill/>
          <a:ln>
            <a:noFill/>
          </a:ln>
        </p:spPr>
        <p:txBody>
          <a:bodyPr anchorCtr="0" anchor="t" bIns="29525" lIns="29525" spcFirstLastPara="1" rIns="29525" wrap="square" tIns="295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600"/>
              <a:buFont typeface="Arial"/>
              <a:buNone/>
            </a:pPr>
            <a:r>
              <a:rPr b="1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Остеоартроз</a:t>
            </a:r>
            <a:endParaRPr b="1" i="0" sz="16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5" name="Google Shape;305;p20"/>
          <p:cNvSpPr txBox="1"/>
          <p:nvPr/>
        </p:nvSpPr>
        <p:spPr>
          <a:xfrm>
            <a:off x="6837787" y="3857101"/>
            <a:ext cx="2039102" cy="552081"/>
          </a:xfrm>
          <a:prstGeom prst="rect">
            <a:avLst/>
          </a:prstGeom>
          <a:noFill/>
          <a:ln>
            <a:noFill/>
          </a:ln>
        </p:spPr>
        <p:txBody>
          <a:bodyPr anchorCtr="0" anchor="t" bIns="29525" lIns="29525" spcFirstLastPara="1" rIns="29525" wrap="square" tIns="295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600"/>
              <a:buFont typeface="Arial"/>
              <a:buNone/>
            </a:pPr>
            <a:r>
              <a:rPr b="1" i="0" lang="ru-RU" sz="16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Ревматоидный артрит</a:t>
            </a:r>
            <a:endParaRPr b="1" i="0" sz="16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06" name="Google Shape;30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2953" y="1012509"/>
            <a:ext cx="2163592" cy="2681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62355" y="1104361"/>
            <a:ext cx="2197289" cy="2540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04661" y="1050506"/>
            <a:ext cx="2083199" cy="26860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309" name="Google Shape;309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6520" y="5005473"/>
            <a:ext cx="821682" cy="1439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BD"/>
        </a:solid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cd248cd563_0_0"/>
          <p:cNvSpPr/>
          <p:nvPr/>
        </p:nvSpPr>
        <p:spPr>
          <a:xfrm>
            <a:off x="230806" y="274215"/>
            <a:ext cx="9541500" cy="5220000"/>
          </a:xfrm>
          <a:prstGeom prst="roundRect">
            <a:avLst>
              <a:gd fmla="val 367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5" name="Google Shape;315;g1cd248cd563_0_0"/>
          <p:cNvSpPr txBox="1"/>
          <p:nvPr/>
        </p:nvSpPr>
        <p:spPr>
          <a:xfrm>
            <a:off x="772845" y="638490"/>
            <a:ext cx="89994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3700"/>
              <a:buFont typeface="Arial"/>
              <a:buNone/>
            </a:pPr>
            <a:r>
              <a:rPr b="0" i="0" lang="ru-RU" sz="37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Coral-Mine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g1cd248cd563_0_0"/>
          <p:cNvSpPr txBox="1"/>
          <p:nvPr/>
        </p:nvSpPr>
        <p:spPr>
          <a:xfrm>
            <a:off x="779126" y="1457173"/>
            <a:ext cx="8885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(10 саше)</a:t>
            </a:r>
            <a:endParaRPr b="1" i="0" sz="18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g1cd248cd563_0_0"/>
          <p:cNvSpPr txBox="1"/>
          <p:nvPr/>
        </p:nvSpPr>
        <p:spPr>
          <a:xfrm>
            <a:off x="772845" y="4780883"/>
            <a:ext cx="49473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800"/>
              <a:buFont typeface="Arial"/>
              <a:buNone/>
            </a:pPr>
            <a:r>
              <a:rPr b="0" i="0" lang="ru-RU" sz="800" u="none" cap="none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БАД. НЕ ЯВЛЯЕТСЯ ЛЕКАРСТВЕННЫМ СРЕДСТВОМ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8" name="Google Shape;318;g1cd248cd563_0_0"/>
          <p:cNvGrpSpPr/>
          <p:nvPr/>
        </p:nvGrpSpPr>
        <p:grpSpPr>
          <a:xfrm>
            <a:off x="6428895" y="4206849"/>
            <a:ext cx="1067400" cy="1021711"/>
            <a:chOff x="-1" y="0"/>
            <a:chExt cx="1067400" cy="1021711"/>
          </a:xfrm>
        </p:grpSpPr>
        <p:pic>
          <p:nvPicPr>
            <p:cNvPr descr="Изображение" id="319" name="Google Shape;319;g1cd248cd563_0_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83600" y="0"/>
              <a:ext cx="500263" cy="5002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0" name="Google Shape;320;g1cd248cd563_0_0"/>
            <p:cNvSpPr txBox="1"/>
            <p:nvPr/>
          </p:nvSpPr>
          <p:spPr>
            <a:xfrm>
              <a:off x="-1" y="560011"/>
              <a:ext cx="10674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b="0" i="0" lang="ru-RU" sz="1200" u="none" cap="none" strike="noStrik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Не содержит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b="0" i="0" lang="ru-RU" sz="1200" u="none" cap="none" strike="noStrik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ГМО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1" name="Google Shape;321;g1cd248cd563_0_0"/>
          <p:cNvGrpSpPr/>
          <p:nvPr/>
        </p:nvGrpSpPr>
        <p:grpSpPr>
          <a:xfrm>
            <a:off x="7724212" y="4205370"/>
            <a:ext cx="1067400" cy="1023189"/>
            <a:chOff x="0" y="-1"/>
            <a:chExt cx="1067400" cy="1023189"/>
          </a:xfrm>
        </p:grpSpPr>
        <p:pic>
          <p:nvPicPr>
            <p:cNvPr descr="Изображение" id="322" name="Google Shape;322;g1cd248cd563_0_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83601" y="-1"/>
              <a:ext cx="500263" cy="5002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3" name="Google Shape;323;g1cd248cd563_0_0"/>
            <p:cNvSpPr txBox="1"/>
            <p:nvPr/>
          </p:nvSpPr>
          <p:spPr>
            <a:xfrm>
              <a:off x="0" y="561488"/>
              <a:ext cx="10674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b="0" i="0" lang="ru-RU" sz="1200" u="none" cap="none" strike="noStrik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Не содержит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b="0" i="0" lang="ru-RU" sz="1200" u="none" cap="none" strike="noStrik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сою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4" name="Google Shape;324;g1cd248cd563_0_0"/>
          <p:cNvSpPr txBox="1"/>
          <p:nvPr/>
        </p:nvSpPr>
        <p:spPr>
          <a:xfrm>
            <a:off x="701022" y="2266382"/>
            <a:ext cx="46869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     Скелет коралла — это комплекс минеральных солей. Он оказывает регулирующее действие на минеральный баланс в организме, 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значит, нормализует деятельность жизненно важных систем и органов.</a:t>
            </a:r>
            <a:endParaRPr b="0" i="0" sz="20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5" name="Google Shape;325;g1cd248cd563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46308" y="767893"/>
            <a:ext cx="2355807" cy="2880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BD"/>
        </a:solidFill>
      </p:bgPr>
    </p:bg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1cd248cd563_0_47"/>
          <p:cNvSpPr/>
          <p:nvPr/>
        </p:nvSpPr>
        <p:spPr>
          <a:xfrm>
            <a:off x="230806" y="292145"/>
            <a:ext cx="9541500" cy="5220000"/>
          </a:xfrm>
          <a:prstGeom prst="roundRect">
            <a:avLst>
              <a:gd fmla="val 367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1" name="Google Shape;331;g1cd248cd563_0_47"/>
          <p:cNvSpPr txBox="1"/>
          <p:nvPr/>
        </p:nvSpPr>
        <p:spPr>
          <a:xfrm>
            <a:off x="772845" y="638490"/>
            <a:ext cx="89994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4000"/>
              <a:buFont typeface="Arial"/>
              <a:buNone/>
            </a:pPr>
            <a:r>
              <a:rPr b="0" i="0" lang="ru-RU" sz="4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Oceanmin</a:t>
            </a:r>
            <a:endParaRPr b="0" i="0" sz="37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g1cd248cd563_0_47"/>
          <p:cNvSpPr txBox="1"/>
          <p:nvPr/>
        </p:nvSpPr>
        <p:spPr>
          <a:xfrm>
            <a:off x="779126" y="1457173"/>
            <a:ext cx="8885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(на 1 месяц 30 стиков)</a:t>
            </a:r>
            <a:endParaRPr b="1" i="0" sz="18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g1cd248cd563_0_47"/>
          <p:cNvSpPr txBox="1"/>
          <p:nvPr/>
        </p:nvSpPr>
        <p:spPr>
          <a:xfrm>
            <a:off x="772845" y="4780883"/>
            <a:ext cx="49473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800"/>
              <a:buFont typeface="Arial"/>
              <a:buNone/>
            </a:pPr>
            <a:r>
              <a:rPr b="0" i="0" lang="ru-RU" sz="800" u="none" cap="none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БАД. НЕ ЯВЛЯЕТСЯ ЛЕКАРСТВЕННЫМ СРЕДСТВОМ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g1cd248cd563_0_47"/>
          <p:cNvSpPr txBox="1"/>
          <p:nvPr/>
        </p:nvSpPr>
        <p:spPr>
          <a:xfrm>
            <a:off x="772845" y="2208097"/>
            <a:ext cx="46869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Богатый минеральный состав помогает справиться с одной из основных проблем современности — усталостью, вызванной разными причинами и позволяет восстановить энергетику, почувствовать вкус жизни.</a:t>
            </a:r>
            <a:endParaRPr b="0" i="0" sz="20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5" name="Google Shape;335;g1cd248cd563_0_47"/>
          <p:cNvPicPr preferRelativeResize="0"/>
          <p:nvPr/>
        </p:nvPicPr>
        <p:blipFill rotWithShape="1">
          <a:blip r:embed="rId3">
            <a:alphaModFix/>
          </a:blip>
          <a:srcRect b="45768" l="4523" r="65107" t="36989"/>
          <a:stretch/>
        </p:blipFill>
        <p:spPr>
          <a:xfrm>
            <a:off x="5702122" y="3936464"/>
            <a:ext cx="3827893" cy="13582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46ab9cea1262ff963c76ff18f9ce607.png" id="336" name="Google Shape;336;g1cd248cd563_0_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45916" y="1457177"/>
            <a:ext cx="2540325" cy="254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BD"/>
        </a:solidFill>
      </p:bgPr>
    </p:bg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cd248cd563_0_89"/>
          <p:cNvSpPr/>
          <p:nvPr/>
        </p:nvSpPr>
        <p:spPr>
          <a:xfrm>
            <a:off x="250262" y="229391"/>
            <a:ext cx="9541500" cy="5220000"/>
          </a:xfrm>
          <a:prstGeom prst="roundRect">
            <a:avLst>
              <a:gd fmla="val 367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2" name="Google Shape;342;g1cd248cd563_0_89"/>
          <p:cNvSpPr txBox="1"/>
          <p:nvPr/>
        </p:nvSpPr>
        <p:spPr>
          <a:xfrm>
            <a:off x="772845" y="5013158"/>
            <a:ext cx="49473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800"/>
              <a:buFont typeface="Arial"/>
              <a:buNone/>
            </a:pPr>
            <a:r>
              <a:rPr b="0" i="0" lang="ru-RU" sz="800" u="none" cap="none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БАД. НЕ ЯВЛЯЕТСЯ ЛЕКАРСТВЕННЫМ СРЕДСТВОМ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g1cd248cd563_0_89"/>
          <p:cNvSpPr txBox="1"/>
          <p:nvPr/>
        </p:nvSpPr>
        <p:spPr>
          <a:xfrm>
            <a:off x="772850" y="1826475"/>
            <a:ext cx="4134600" cy="298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Это комплексный подход, который обеспечивает естественное выведение токсинов из организма и создает условия для восстановления активной работы собственных регуляторных механизмов.</a:t>
            </a:r>
            <a:endParaRPr b="0" i="0" sz="20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g1cd248cd563_0_89"/>
          <p:cNvSpPr txBox="1"/>
          <p:nvPr/>
        </p:nvSpPr>
        <p:spPr>
          <a:xfrm>
            <a:off x="772845" y="638490"/>
            <a:ext cx="89994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3700"/>
              <a:buFont typeface="Arial"/>
              <a:buNone/>
            </a:pPr>
            <a:r>
              <a:rPr b="0" i="0" lang="ru-RU" sz="37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Coral Detox / Coral Detox Plus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5" name="Google Shape;345;g1cd248cd563_0_89"/>
          <p:cNvGrpSpPr/>
          <p:nvPr/>
        </p:nvGrpSpPr>
        <p:grpSpPr>
          <a:xfrm>
            <a:off x="7334558" y="4187799"/>
            <a:ext cx="1067400" cy="1021711"/>
            <a:chOff x="-1" y="0"/>
            <a:chExt cx="1067400" cy="1021711"/>
          </a:xfrm>
        </p:grpSpPr>
        <p:pic>
          <p:nvPicPr>
            <p:cNvPr descr="Изображение" id="346" name="Google Shape;346;g1cd248cd563_0_8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83600" y="0"/>
              <a:ext cx="500263" cy="5002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7" name="Google Shape;347;g1cd248cd563_0_89"/>
            <p:cNvSpPr txBox="1"/>
            <p:nvPr/>
          </p:nvSpPr>
          <p:spPr>
            <a:xfrm>
              <a:off x="-1" y="560011"/>
              <a:ext cx="10674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b="0" i="0" lang="ru-RU" sz="1200" u="none" cap="none" strike="noStrik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Не содержит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b="0" i="0" lang="ru-RU" sz="1200" u="none" cap="none" strike="noStrik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ГМО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48" name="Google Shape;348;g1cd248cd563_0_89"/>
          <p:cNvPicPr preferRelativeResize="0"/>
          <p:nvPr/>
        </p:nvPicPr>
        <p:blipFill rotWithShape="1">
          <a:blip r:embed="rId4">
            <a:alphaModFix/>
          </a:blip>
          <a:srcRect b="23575" l="5377" r="3934" t="34354"/>
          <a:stretch/>
        </p:blipFill>
        <p:spPr>
          <a:xfrm>
            <a:off x="4777150" y="1488999"/>
            <a:ext cx="4738651" cy="146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g1cd248cd563_0_89"/>
          <p:cNvPicPr preferRelativeResize="0"/>
          <p:nvPr/>
        </p:nvPicPr>
        <p:blipFill rotWithShape="1">
          <a:blip r:embed="rId5">
            <a:alphaModFix/>
          </a:blip>
          <a:srcRect b="7674" l="22217" r="22100" t="39691"/>
          <a:stretch/>
        </p:blipFill>
        <p:spPr>
          <a:xfrm>
            <a:off x="7045450" y="2596050"/>
            <a:ext cx="2151427" cy="135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BD"/>
        </a:solidFill>
      </p:bgPr>
    </p:bg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3"/>
          <p:cNvSpPr txBox="1"/>
          <p:nvPr/>
        </p:nvSpPr>
        <p:spPr>
          <a:xfrm>
            <a:off x="760145" y="638490"/>
            <a:ext cx="8999543" cy="646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3700"/>
              <a:buFont typeface="Arial"/>
              <a:buNone/>
            </a:pPr>
            <a:r>
              <a:rPr b="0" i="0" lang="ru-RU" sz="37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Б</a:t>
            </a:r>
            <a:r>
              <a:rPr lang="ru-RU" sz="3700">
                <a:solidFill>
                  <a:srgbClr val="161616"/>
                </a:solidFill>
              </a:rPr>
              <a:t>о</a:t>
            </a:r>
            <a:r>
              <a:rPr b="0" i="0" lang="ru-RU" sz="37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свеллия</a:t>
            </a:r>
            <a:endParaRPr b="0" i="0" sz="37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23"/>
          <p:cNvSpPr/>
          <p:nvPr/>
        </p:nvSpPr>
        <p:spPr>
          <a:xfrm>
            <a:off x="5077262" y="6058"/>
            <a:ext cx="7321903" cy="12329913"/>
          </a:xfrm>
          <a:prstGeom prst="roundRect">
            <a:avLst>
              <a:gd fmla="val 3334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6" name="Google Shape;356;p23"/>
          <p:cNvSpPr txBox="1"/>
          <p:nvPr/>
        </p:nvSpPr>
        <p:spPr>
          <a:xfrm>
            <a:off x="753897" y="1824906"/>
            <a:ext cx="4102141" cy="8688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0" lang="ru-RU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Смола этого дерева содержит босвеллиевые кислоты.</a:t>
            </a:r>
            <a:endParaRPr b="0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57" name="Google Shape;357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069" y="6058"/>
            <a:ext cx="9393237" cy="6858000"/>
          </a:xfrm>
          <a:prstGeom prst="round2SameRect">
            <a:avLst>
              <a:gd fmla="val 35503" name="adj1"/>
              <a:gd fmla="val 0" name="adj2"/>
            </a:avLst>
          </a:prstGeom>
          <a:noFill/>
          <a:ln>
            <a:noFill/>
          </a:ln>
        </p:spPr>
      </p:pic>
      <p:pic>
        <p:nvPicPr>
          <p:cNvPr descr="Изображение" id="358" name="Google Shape;358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1898" y="5011694"/>
            <a:ext cx="821682" cy="143958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23"/>
          <p:cNvSpPr txBox="1"/>
          <p:nvPr/>
        </p:nvSpPr>
        <p:spPr>
          <a:xfrm>
            <a:off x="753897" y="3018640"/>
            <a:ext cx="4102141" cy="13234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0" lang="ru-RU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Они тормозят воспалительные процессы и питают суставную ткань.</a:t>
            </a:r>
            <a:endParaRPr b="0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mc:AlternateContent>
    <mc:Choice Requires="p14">
      <p:transition spd="slow" p14:dur="1200">
        <p:fad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BD"/>
        </a:solidFill>
      </p:bgPr>
    </p:bg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cd248cd563_0_133"/>
          <p:cNvSpPr/>
          <p:nvPr/>
        </p:nvSpPr>
        <p:spPr>
          <a:xfrm>
            <a:off x="230806" y="274215"/>
            <a:ext cx="9541500" cy="5220000"/>
          </a:xfrm>
          <a:prstGeom prst="roundRect">
            <a:avLst>
              <a:gd fmla="val 367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5" name="Google Shape;365;g1cd248cd563_0_133"/>
          <p:cNvSpPr txBox="1"/>
          <p:nvPr/>
        </p:nvSpPr>
        <p:spPr>
          <a:xfrm>
            <a:off x="772845" y="638490"/>
            <a:ext cx="89994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4000"/>
              <a:buFont typeface="Arial"/>
              <a:buNone/>
            </a:pPr>
            <a:r>
              <a:rPr b="0" i="0" lang="ru-RU" sz="4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Coral Boswellia</a:t>
            </a:r>
            <a:endParaRPr b="0" i="0" sz="37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g1cd248cd563_0_133"/>
          <p:cNvSpPr txBox="1"/>
          <p:nvPr/>
        </p:nvSpPr>
        <p:spPr>
          <a:xfrm>
            <a:off x="779126" y="1457173"/>
            <a:ext cx="8885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(90 капсул)</a:t>
            </a:r>
            <a:endParaRPr b="1" i="0" sz="18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g1cd248cd563_0_133"/>
          <p:cNvSpPr txBox="1"/>
          <p:nvPr/>
        </p:nvSpPr>
        <p:spPr>
          <a:xfrm>
            <a:off x="772845" y="4780883"/>
            <a:ext cx="49473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800"/>
              <a:buFont typeface="Arial"/>
              <a:buNone/>
            </a:pPr>
            <a:r>
              <a:rPr b="0" i="0" lang="ru-RU" sz="800" u="none" cap="none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БАД. НЕ ЯВЛЯЕТСЯ ЛЕКАРСТВЕННЫМ СРЕДСТВОМ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g1cd248cd563_0_133"/>
          <p:cNvSpPr txBox="1"/>
          <p:nvPr/>
        </p:nvSpPr>
        <p:spPr>
          <a:xfrm>
            <a:off x="701022" y="2266382"/>
            <a:ext cx="46869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Источник босвеллиевых кислот. Они ослабляют воспалительный процесс, уменьшают степень поражения суставного хряща. Это помогает снизить болевые ощущения и отечность. </a:t>
            </a:r>
            <a:endParaRPr b="0" i="0" sz="20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9" name="Google Shape;369;g1cd248cd563_0_133"/>
          <p:cNvPicPr preferRelativeResize="0"/>
          <p:nvPr/>
        </p:nvPicPr>
        <p:blipFill rotWithShape="1">
          <a:blip r:embed="rId3">
            <a:alphaModFix/>
          </a:blip>
          <a:srcRect b="5805" l="36811" r="34454" t="21158"/>
          <a:stretch/>
        </p:blipFill>
        <p:spPr>
          <a:xfrm>
            <a:off x="6700917" y="866454"/>
            <a:ext cx="1854595" cy="31426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0" name="Google Shape;370;g1cd248cd563_0_133"/>
          <p:cNvGrpSpPr/>
          <p:nvPr/>
        </p:nvGrpSpPr>
        <p:grpSpPr>
          <a:xfrm>
            <a:off x="7626833" y="4091699"/>
            <a:ext cx="1067400" cy="1021711"/>
            <a:chOff x="-1" y="0"/>
            <a:chExt cx="1067400" cy="1021711"/>
          </a:xfrm>
        </p:grpSpPr>
        <p:pic>
          <p:nvPicPr>
            <p:cNvPr descr="Изображение" id="371" name="Google Shape;371;g1cd248cd563_0_13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83600" y="0"/>
              <a:ext cx="500263" cy="5002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2" name="Google Shape;372;g1cd248cd563_0_133"/>
            <p:cNvSpPr txBox="1"/>
            <p:nvPr/>
          </p:nvSpPr>
          <p:spPr>
            <a:xfrm>
              <a:off x="-1" y="560011"/>
              <a:ext cx="10674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b="0" i="0" lang="ru-RU" sz="1200" u="none" cap="none" strike="noStrik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Не содержит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b="0" i="0" lang="ru-RU" sz="1200" u="none" cap="none" strike="noStrik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ГМО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3" name="Google Shape;373;g1cd248cd563_0_133"/>
          <p:cNvGrpSpPr/>
          <p:nvPr/>
        </p:nvGrpSpPr>
        <p:grpSpPr>
          <a:xfrm>
            <a:off x="6493274" y="4090958"/>
            <a:ext cx="1067400" cy="1023189"/>
            <a:chOff x="0" y="-1"/>
            <a:chExt cx="1067400" cy="1023189"/>
          </a:xfrm>
        </p:grpSpPr>
        <p:pic>
          <p:nvPicPr>
            <p:cNvPr descr="Изображение" id="374" name="Google Shape;374;g1cd248cd563_0_13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83601" y="-1"/>
              <a:ext cx="500263" cy="5002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5" name="Google Shape;375;g1cd248cd563_0_133"/>
            <p:cNvSpPr txBox="1"/>
            <p:nvPr/>
          </p:nvSpPr>
          <p:spPr>
            <a:xfrm>
              <a:off x="0" y="561488"/>
              <a:ext cx="10674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b="0" i="0" lang="ru-RU" sz="1200" u="none" cap="none" strike="noStrik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Не содержит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b="0" i="0" lang="ru-RU" sz="1200" u="none" cap="none" strike="noStrik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сою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BD"/>
        </a:solidFill>
      </p:bgPr>
    </p:bg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5"/>
          <p:cNvSpPr/>
          <p:nvPr/>
        </p:nvSpPr>
        <p:spPr>
          <a:xfrm>
            <a:off x="801861" y="1364566"/>
            <a:ext cx="4895556" cy="3376246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1" name="Google Shape;381;p25"/>
          <p:cNvSpPr/>
          <p:nvPr/>
        </p:nvSpPr>
        <p:spPr>
          <a:xfrm>
            <a:off x="6303416" y="555250"/>
            <a:ext cx="10271588" cy="4553700"/>
          </a:xfrm>
          <a:prstGeom prst="roundRect">
            <a:avLst>
              <a:gd fmla="val 50000" name="adj"/>
            </a:avLst>
          </a:prstGeom>
          <a:solidFill>
            <a:srgbClr val="4A9A49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Изображение" id="382" name="Google Shape;38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1898" y="5011694"/>
            <a:ext cx="821682" cy="143958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25"/>
          <p:cNvSpPr txBox="1"/>
          <p:nvPr/>
        </p:nvSpPr>
        <p:spPr>
          <a:xfrm>
            <a:off x="1400764" y="1788351"/>
            <a:ext cx="4447760" cy="101565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Ослабляют воспалительные процессы и уменьшают степень поражения суставного хряща.</a:t>
            </a:r>
            <a:endParaRPr b="0" i="0" sz="20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25"/>
          <p:cNvSpPr txBox="1"/>
          <p:nvPr/>
        </p:nvSpPr>
        <p:spPr>
          <a:xfrm>
            <a:off x="811898" y="386732"/>
            <a:ext cx="8999543" cy="646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3700"/>
              <a:buFont typeface="Arial"/>
              <a:buNone/>
            </a:pPr>
            <a:r>
              <a:rPr b="0" i="0" lang="ru-RU" sz="37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Б</a:t>
            </a:r>
            <a:r>
              <a:rPr lang="ru-RU" sz="3700">
                <a:solidFill>
                  <a:srgbClr val="161616"/>
                </a:solidFill>
              </a:rPr>
              <a:t>о</a:t>
            </a:r>
            <a:r>
              <a:rPr b="0" i="0" lang="ru-RU" sz="37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свеллиевые кислоты</a:t>
            </a:r>
            <a:endParaRPr b="0" i="0" sz="37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1.png" id="385" name="Google Shape;385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 rot="10800000">
            <a:off x="6127030" y="-366626"/>
            <a:ext cx="4211051" cy="5790195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25"/>
          <p:cNvSpPr txBox="1"/>
          <p:nvPr/>
        </p:nvSpPr>
        <p:spPr>
          <a:xfrm>
            <a:off x="1366088" y="3201020"/>
            <a:ext cx="4447760" cy="101565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Это помогает снизить болевые ощущения в суставах и их отечность. </a:t>
            </a:r>
            <a:endParaRPr b="0" i="0" sz="20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BD"/>
        </a:solidFill>
      </p:bgPr>
    </p:bg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1cd248cd563_0_177"/>
          <p:cNvSpPr/>
          <p:nvPr/>
        </p:nvSpPr>
        <p:spPr>
          <a:xfrm>
            <a:off x="250262" y="229391"/>
            <a:ext cx="9541500" cy="5220000"/>
          </a:xfrm>
          <a:prstGeom prst="roundRect">
            <a:avLst>
              <a:gd fmla="val 367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2" name="Google Shape;392;g1cd248cd563_0_177"/>
          <p:cNvSpPr txBox="1"/>
          <p:nvPr/>
        </p:nvSpPr>
        <p:spPr>
          <a:xfrm>
            <a:off x="772845" y="638490"/>
            <a:ext cx="89994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3700"/>
              <a:buFont typeface="Arial"/>
              <a:buNone/>
            </a:pPr>
            <a:r>
              <a:rPr b="0" i="0" lang="ru-RU" sz="37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Liposomal Curcumin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g1cd248cd563_0_177"/>
          <p:cNvSpPr txBox="1"/>
          <p:nvPr/>
        </p:nvSpPr>
        <p:spPr>
          <a:xfrm>
            <a:off x="779126" y="1457173"/>
            <a:ext cx="8885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(100 мл)</a:t>
            </a:r>
            <a:endParaRPr b="1" i="0" sz="18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g1cd248cd563_0_177"/>
          <p:cNvSpPr txBox="1"/>
          <p:nvPr/>
        </p:nvSpPr>
        <p:spPr>
          <a:xfrm>
            <a:off x="779120" y="5013158"/>
            <a:ext cx="49473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800"/>
              <a:buFont typeface="Arial"/>
              <a:buNone/>
            </a:pPr>
            <a:r>
              <a:rPr b="0" i="0" lang="ru-RU" sz="800" u="none" cap="none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БАД. НЕ ЯВЛЯЕТСЯ ЛЕКАРСТВЕННЫМ СРЕДСТВОМ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5" name="Google Shape;395;g1cd248cd563_0_177"/>
          <p:cNvGrpSpPr/>
          <p:nvPr/>
        </p:nvGrpSpPr>
        <p:grpSpPr>
          <a:xfrm>
            <a:off x="6428895" y="4206849"/>
            <a:ext cx="1067400" cy="1021711"/>
            <a:chOff x="-1" y="0"/>
            <a:chExt cx="1067400" cy="1021711"/>
          </a:xfrm>
        </p:grpSpPr>
        <p:pic>
          <p:nvPicPr>
            <p:cNvPr descr="Изображение" id="396" name="Google Shape;396;g1cd248cd563_0_17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83600" y="0"/>
              <a:ext cx="500263" cy="5002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7" name="Google Shape;397;g1cd248cd563_0_177"/>
            <p:cNvSpPr txBox="1"/>
            <p:nvPr/>
          </p:nvSpPr>
          <p:spPr>
            <a:xfrm>
              <a:off x="-1" y="560011"/>
              <a:ext cx="10674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b="0" i="0" lang="ru-RU" sz="1200" u="none" cap="none" strike="noStrik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Не содержит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b="0" i="0" lang="ru-RU" sz="1200" u="none" cap="none" strike="noStrik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ГМО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8" name="Google Shape;398;g1cd248cd563_0_177"/>
          <p:cNvSpPr txBox="1"/>
          <p:nvPr/>
        </p:nvSpPr>
        <p:spPr>
          <a:xfrm>
            <a:off x="772850" y="1890625"/>
            <a:ext cx="5667600" cy="298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Куркумин улучшает функции желчного пузыря и печени, регулирует уровень холестерина и сахара в крови. Высокая антиоксидантная активность этого фитонутриента ослабляет разрушительное действие свободных радикалов, замедляя процесс старения клеток.</a:t>
            </a:r>
            <a:endParaRPr b="0" i="0" sz="20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9" name="Google Shape;399;g1cd248cd563_0_1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24163" y="4259775"/>
            <a:ext cx="1191972" cy="102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g1cd248cd563_0_177"/>
          <p:cNvPicPr preferRelativeResize="0"/>
          <p:nvPr/>
        </p:nvPicPr>
        <p:blipFill rotWithShape="1">
          <a:blip r:embed="rId5">
            <a:alphaModFix/>
          </a:blip>
          <a:srcRect b="9444" l="38773" r="36458" t="16177"/>
          <a:stretch/>
        </p:blipFill>
        <p:spPr>
          <a:xfrm>
            <a:off x="6957765" y="1062125"/>
            <a:ext cx="1491586" cy="2986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BD"/>
        </a:solidFill>
      </p:bgPr>
    </p:bg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1cd248cd563_0_222"/>
          <p:cNvSpPr/>
          <p:nvPr/>
        </p:nvSpPr>
        <p:spPr>
          <a:xfrm>
            <a:off x="250262" y="229391"/>
            <a:ext cx="9541500" cy="5220000"/>
          </a:xfrm>
          <a:prstGeom prst="roundRect">
            <a:avLst>
              <a:gd fmla="val 367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6" name="Google Shape;406;g1cd248cd563_0_222"/>
          <p:cNvSpPr txBox="1"/>
          <p:nvPr/>
        </p:nvSpPr>
        <p:spPr>
          <a:xfrm>
            <a:off x="772845" y="638490"/>
            <a:ext cx="89994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lnSpcReduction="1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3700"/>
              <a:buFont typeface="Arial"/>
              <a:buNone/>
            </a:pPr>
            <a:r>
              <a:rPr b="0" i="0" lang="ru-RU" sz="37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Zaferan</a:t>
            </a:r>
            <a:endParaRPr b="0" i="0" sz="37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7" name="Google Shape;407;g1cd248cd563_0_222"/>
          <p:cNvSpPr txBox="1"/>
          <p:nvPr/>
        </p:nvSpPr>
        <p:spPr>
          <a:xfrm>
            <a:off x="761398" y="1971200"/>
            <a:ext cx="54396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Источник куркумина — экстракта из корня тропического растения куркума. Куркумин сокращает проявления диспепсии, нормализует работу печени и желчного пузыря. Облегчает состояние при воспалительных заболеваниях суставов.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g1cd248cd563_0_222"/>
          <p:cNvSpPr txBox="1"/>
          <p:nvPr/>
        </p:nvSpPr>
        <p:spPr>
          <a:xfrm>
            <a:off x="772845" y="4900283"/>
            <a:ext cx="49473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800"/>
              <a:buFont typeface="Arial"/>
              <a:buNone/>
            </a:pPr>
            <a:r>
              <a:rPr b="0" i="0" lang="ru-RU" sz="800" u="none" cap="none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БАД. НЕ ЯВЛЯЕТСЯ ЛЕКАРСТВЕННЫМ СРЕДСТВОМ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9" name="Google Shape;409;g1cd248cd563_0_222"/>
          <p:cNvGrpSpPr/>
          <p:nvPr/>
        </p:nvGrpSpPr>
        <p:grpSpPr>
          <a:xfrm>
            <a:off x="8007833" y="4091699"/>
            <a:ext cx="1067400" cy="1021711"/>
            <a:chOff x="-1" y="0"/>
            <a:chExt cx="1067400" cy="1021711"/>
          </a:xfrm>
        </p:grpSpPr>
        <p:pic>
          <p:nvPicPr>
            <p:cNvPr descr="Изображение" id="410" name="Google Shape;410;g1cd248cd563_0_22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83600" y="0"/>
              <a:ext cx="500263" cy="5002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1" name="Google Shape;411;g1cd248cd563_0_222"/>
            <p:cNvSpPr txBox="1"/>
            <p:nvPr/>
          </p:nvSpPr>
          <p:spPr>
            <a:xfrm>
              <a:off x="-1" y="560011"/>
              <a:ext cx="10674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b="0" i="0" lang="ru-RU" sz="1200" u="none" cap="none" strike="noStrik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Не содержит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b="0" i="0" lang="ru-RU" sz="1200" u="none" cap="none" strike="noStrik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ГМО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2" name="Google Shape;412;g1cd248cd563_0_222"/>
          <p:cNvGrpSpPr/>
          <p:nvPr/>
        </p:nvGrpSpPr>
        <p:grpSpPr>
          <a:xfrm>
            <a:off x="6874274" y="4090958"/>
            <a:ext cx="1067400" cy="1023189"/>
            <a:chOff x="0" y="-1"/>
            <a:chExt cx="1067400" cy="1023189"/>
          </a:xfrm>
        </p:grpSpPr>
        <p:pic>
          <p:nvPicPr>
            <p:cNvPr descr="Изображение" id="413" name="Google Shape;413;g1cd248cd563_0_22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83601" y="-1"/>
              <a:ext cx="500263" cy="5002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4" name="Google Shape;414;g1cd248cd563_0_222"/>
            <p:cNvSpPr txBox="1"/>
            <p:nvPr/>
          </p:nvSpPr>
          <p:spPr>
            <a:xfrm>
              <a:off x="0" y="561488"/>
              <a:ext cx="10674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b="0" i="0" lang="ru-RU" sz="1200" u="none" cap="none" strike="noStrik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Не содержит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b="0" i="0" lang="ru-RU" sz="1200" u="none" cap="none" strike="noStrik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сою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5" name="Google Shape;415;g1cd248cd563_0_222"/>
          <p:cNvSpPr txBox="1"/>
          <p:nvPr/>
        </p:nvSpPr>
        <p:spPr>
          <a:xfrm>
            <a:off x="772851" y="1294736"/>
            <a:ext cx="8885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(60 капсул)</a:t>
            </a:r>
            <a:endParaRPr b="1" i="0" sz="18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6" name="Google Shape;416;g1cd248cd563_0_2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96050" y="721025"/>
            <a:ext cx="1718175" cy="320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BD"/>
        </a:solidFill>
      </p:bgPr>
    </p:bg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1cd248cd563_0_269"/>
          <p:cNvSpPr/>
          <p:nvPr/>
        </p:nvSpPr>
        <p:spPr>
          <a:xfrm>
            <a:off x="264812" y="291766"/>
            <a:ext cx="9541500" cy="5220000"/>
          </a:xfrm>
          <a:prstGeom prst="roundRect">
            <a:avLst>
              <a:gd fmla="val 367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2" name="Google Shape;422;g1cd248cd563_0_269"/>
          <p:cNvSpPr txBox="1"/>
          <p:nvPr/>
        </p:nvSpPr>
        <p:spPr>
          <a:xfrm>
            <a:off x="861200" y="1892325"/>
            <a:ext cx="55611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Способствует поддержанию подвижности и гибкости суставов, уменьшению чувства скованности. В составе подобраны активные компоненты, известные своим укрепляющим действием на опорно-двигательный аппарат.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g1cd248cd563_0_269"/>
          <p:cNvSpPr txBox="1"/>
          <p:nvPr/>
        </p:nvSpPr>
        <p:spPr>
          <a:xfrm>
            <a:off x="772845" y="4900283"/>
            <a:ext cx="49473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800"/>
              <a:buFont typeface="Arial"/>
              <a:buNone/>
            </a:pPr>
            <a:r>
              <a:rPr b="0" i="0" lang="ru-RU" sz="800" u="none" cap="none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БАД. НЕ ЯВЛЯЕТСЯ ЛЕКАРСТВЕННЫМ СРЕДСТВОМ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4" name="Google Shape;424;g1cd248cd563_0_269"/>
          <p:cNvGrpSpPr/>
          <p:nvPr/>
        </p:nvGrpSpPr>
        <p:grpSpPr>
          <a:xfrm>
            <a:off x="8007833" y="4091699"/>
            <a:ext cx="1067400" cy="1021711"/>
            <a:chOff x="-1" y="0"/>
            <a:chExt cx="1067400" cy="1021711"/>
          </a:xfrm>
        </p:grpSpPr>
        <p:pic>
          <p:nvPicPr>
            <p:cNvPr descr="Изображение" id="425" name="Google Shape;425;g1cd248cd563_0_26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83600" y="0"/>
              <a:ext cx="500263" cy="5002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6" name="Google Shape;426;g1cd248cd563_0_269"/>
            <p:cNvSpPr txBox="1"/>
            <p:nvPr/>
          </p:nvSpPr>
          <p:spPr>
            <a:xfrm>
              <a:off x="-1" y="560011"/>
              <a:ext cx="10674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b="0" i="0" lang="ru-RU" sz="1200" u="none" cap="none" strike="noStrik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Не содержит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b="0" i="0" lang="ru-RU" sz="1200" u="none" cap="none" strike="noStrik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ГМО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7" name="Google Shape;427;g1cd248cd563_0_269"/>
          <p:cNvGrpSpPr/>
          <p:nvPr/>
        </p:nvGrpSpPr>
        <p:grpSpPr>
          <a:xfrm>
            <a:off x="6874274" y="4090958"/>
            <a:ext cx="1067400" cy="1023189"/>
            <a:chOff x="0" y="-1"/>
            <a:chExt cx="1067400" cy="1023189"/>
          </a:xfrm>
        </p:grpSpPr>
        <p:pic>
          <p:nvPicPr>
            <p:cNvPr descr="Изображение" id="428" name="Google Shape;428;g1cd248cd563_0_26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83601" y="-1"/>
              <a:ext cx="500263" cy="5002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9" name="Google Shape;429;g1cd248cd563_0_269"/>
            <p:cNvSpPr txBox="1"/>
            <p:nvPr/>
          </p:nvSpPr>
          <p:spPr>
            <a:xfrm>
              <a:off x="0" y="561488"/>
              <a:ext cx="10674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b="0" i="0" lang="ru-RU" sz="1200" u="none" cap="none" strike="noStrik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Не содержит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b="0" i="0" lang="ru-RU" sz="1200" u="none" cap="none" strike="noStrik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сою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0" name="Google Shape;430;g1cd248cd563_0_269"/>
          <p:cNvSpPr txBox="1"/>
          <p:nvPr/>
        </p:nvSpPr>
        <p:spPr>
          <a:xfrm>
            <a:off x="772851" y="1294736"/>
            <a:ext cx="8885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(60 капсул)</a:t>
            </a:r>
            <a:endParaRPr b="1" i="0" sz="18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g1cd248cd563_0_269"/>
          <p:cNvSpPr txBox="1"/>
          <p:nvPr/>
        </p:nvSpPr>
        <p:spPr>
          <a:xfrm>
            <a:off x="772845" y="638490"/>
            <a:ext cx="89994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lnSpcReduction="1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3700"/>
              <a:buFont typeface="Arial"/>
              <a:buNone/>
            </a:pPr>
            <a:r>
              <a:rPr b="0" i="0" lang="ru-RU" sz="37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FlexiCor</a:t>
            </a:r>
            <a:endParaRPr b="0" i="0" sz="37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32" name="Google Shape;432;g1cd248cd563_0_26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68194" y="638489"/>
            <a:ext cx="1679625" cy="3261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BD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Изображение" id="76" name="Google Shape;7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1898" y="5011694"/>
            <a:ext cx="821682" cy="143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3"/>
          <p:cNvPicPr preferRelativeResize="0"/>
          <p:nvPr/>
        </p:nvPicPr>
        <p:blipFill rotWithShape="1">
          <a:blip r:embed="rId4">
            <a:alphaModFix/>
          </a:blip>
          <a:srcRect b="18261" l="13514" r="28031" t="12704"/>
          <a:stretch/>
        </p:blipFill>
        <p:spPr>
          <a:xfrm flipH="1">
            <a:off x="4406901" y="-124503"/>
            <a:ext cx="7765561" cy="6148714"/>
          </a:xfrm>
          <a:prstGeom prst="round2SameRect">
            <a:avLst>
              <a:gd fmla="val 34667" name="adj1"/>
              <a:gd fmla="val 0" name="adj2"/>
            </a:avLst>
          </a:prstGeom>
          <a:noFill/>
          <a:ln>
            <a:noFill/>
          </a:ln>
        </p:spPr>
      </p:pic>
      <p:sp>
        <p:nvSpPr>
          <p:cNvPr id="78" name="Google Shape;78;p3"/>
          <p:cNvSpPr txBox="1"/>
          <p:nvPr/>
        </p:nvSpPr>
        <p:spPr>
          <a:xfrm>
            <a:off x="742591" y="1980230"/>
            <a:ext cx="2953109" cy="1122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3700"/>
              <a:buFont typeface="Arial"/>
              <a:buNone/>
            </a:pPr>
            <a:r>
              <a:rPr b="0" i="0" lang="ru-RU" sz="37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Зоны внимания</a:t>
            </a:r>
            <a:endParaRPr b="0" i="0" sz="37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3"/>
          <p:cNvSpPr txBox="1"/>
          <p:nvPr/>
        </p:nvSpPr>
        <p:spPr>
          <a:xfrm>
            <a:off x="742591" y="3641859"/>
            <a:ext cx="4200173" cy="8951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Послушай свои суставы</a:t>
            </a:r>
            <a:endParaRPr b="0" i="0" sz="20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3"/>
          <p:cNvSpPr/>
          <p:nvPr/>
        </p:nvSpPr>
        <p:spPr>
          <a:xfrm>
            <a:off x="790719" y="3350378"/>
            <a:ext cx="679306" cy="20549"/>
          </a:xfrm>
          <a:prstGeom prst="rect">
            <a:avLst/>
          </a:prstGeom>
          <a:solidFill>
            <a:srgbClr val="161616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mc:AlternateContent>
    <mc:Choice Requires="p14">
      <p:transition spd="slow" p14:dur="1200">
        <p:fade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BD"/>
        </a:solidFill>
      </p:bgPr>
    </p:bg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cd248cd563_0_358"/>
          <p:cNvSpPr/>
          <p:nvPr/>
        </p:nvSpPr>
        <p:spPr>
          <a:xfrm>
            <a:off x="230806" y="274215"/>
            <a:ext cx="9541500" cy="5220000"/>
          </a:xfrm>
          <a:prstGeom prst="roundRect">
            <a:avLst>
              <a:gd fmla="val 367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8" name="Google Shape;438;g1cd248cd563_0_358"/>
          <p:cNvSpPr txBox="1"/>
          <p:nvPr/>
        </p:nvSpPr>
        <p:spPr>
          <a:xfrm>
            <a:off x="772845" y="638490"/>
            <a:ext cx="89994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4000"/>
              <a:buFont typeface="Arial"/>
              <a:buNone/>
            </a:pPr>
            <a:r>
              <a:rPr b="0" i="0" lang="ru-RU" sz="4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B-Luron</a:t>
            </a:r>
            <a:endParaRPr b="0" i="0" sz="37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g1cd248cd563_0_358"/>
          <p:cNvSpPr txBox="1"/>
          <p:nvPr/>
        </p:nvSpPr>
        <p:spPr>
          <a:xfrm>
            <a:off x="779126" y="1457173"/>
            <a:ext cx="8885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(500 мл)</a:t>
            </a:r>
            <a:endParaRPr b="1" i="0" sz="18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g1cd248cd563_0_358"/>
          <p:cNvSpPr txBox="1"/>
          <p:nvPr/>
        </p:nvSpPr>
        <p:spPr>
          <a:xfrm>
            <a:off x="772845" y="4780883"/>
            <a:ext cx="49473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800"/>
              <a:buFont typeface="Arial"/>
              <a:buNone/>
            </a:pPr>
            <a:r>
              <a:rPr b="0" i="0" lang="ru-RU" sz="800" u="none" cap="none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БАД. НЕ ЯВЛЯЕТСЯ ЛЕКАРСТВЕННЫМ СРЕДСТВОМ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g1cd248cd563_0_358"/>
          <p:cNvSpPr txBox="1"/>
          <p:nvPr/>
        </p:nvSpPr>
        <p:spPr>
          <a:xfrm>
            <a:off x="701022" y="2112492"/>
            <a:ext cx="4686900" cy="224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Би-Лурон — инновационная разработка, предназначенная для активации выработки собственной синовиальной жидкости,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обеспечения питания и восстановления хрящевой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ткани суставов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g1cd248cd563_0_358"/>
          <p:cNvSpPr txBox="1"/>
          <p:nvPr/>
        </p:nvSpPr>
        <p:spPr>
          <a:xfrm>
            <a:off x="8077600" y="-206975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3" name="Google Shape;443;g1cd248cd563_0_3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89695" y="1233319"/>
            <a:ext cx="3537284" cy="3112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BD"/>
        </a:solidFill>
      </p:bgPr>
    </p:bg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1cd248cd563_0_400"/>
          <p:cNvSpPr/>
          <p:nvPr/>
        </p:nvSpPr>
        <p:spPr>
          <a:xfrm>
            <a:off x="250262" y="229391"/>
            <a:ext cx="9541500" cy="5220000"/>
          </a:xfrm>
          <a:prstGeom prst="roundRect">
            <a:avLst>
              <a:gd fmla="val 367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9" name="Google Shape;449;g1cd248cd563_0_400"/>
          <p:cNvSpPr txBox="1"/>
          <p:nvPr/>
        </p:nvSpPr>
        <p:spPr>
          <a:xfrm>
            <a:off x="761398" y="1971200"/>
            <a:ext cx="54396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Крем с охлаждающе-разогревающим эффектом создан для быстрого и эффективного восстановления мышц при растяжениях, травмах, ушибах. Он мягко разогреет мышцы, устранит боль, напряжение и скованность движений.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g1cd248cd563_0_400"/>
          <p:cNvSpPr txBox="1"/>
          <p:nvPr/>
        </p:nvSpPr>
        <p:spPr>
          <a:xfrm>
            <a:off x="772845" y="4900283"/>
            <a:ext cx="49473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800"/>
              <a:buFont typeface="Arial"/>
              <a:buNone/>
            </a:pPr>
            <a:r>
              <a:rPr b="0" i="0" lang="ru-RU" sz="800" u="none" cap="none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БАД. НЕ ЯВЛЯЕТСЯ ЛЕКАРСТВЕННЫМ СРЕДСТВОМ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1" name="Google Shape;451;g1cd248cd563_0_4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95132" y="759354"/>
            <a:ext cx="2319946" cy="4355993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g1cd248cd563_0_400"/>
          <p:cNvSpPr txBox="1"/>
          <p:nvPr/>
        </p:nvSpPr>
        <p:spPr>
          <a:xfrm>
            <a:off x="772845" y="638490"/>
            <a:ext cx="89994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3700"/>
              <a:buFont typeface="Arial"/>
              <a:buNone/>
            </a:pPr>
            <a:r>
              <a:rPr b="0" i="0" lang="ru-RU" sz="37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Cool Relief</a:t>
            </a:r>
            <a:endParaRPr b="0" i="0" sz="37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g1cd248cd563_0_400"/>
          <p:cNvSpPr txBox="1"/>
          <p:nvPr/>
        </p:nvSpPr>
        <p:spPr>
          <a:xfrm>
            <a:off x="790533" y="1305249"/>
            <a:ext cx="2758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1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(120гр)</a:t>
            </a:r>
            <a:endParaRPr b="1" i="0" sz="20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BD"/>
        </a:solidFill>
      </p:bgPr>
    </p:bg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30"/>
          <p:cNvSpPr/>
          <p:nvPr/>
        </p:nvSpPr>
        <p:spPr>
          <a:xfrm>
            <a:off x="509009" y="3374356"/>
            <a:ext cx="679306" cy="20548"/>
          </a:xfrm>
          <a:prstGeom prst="rect">
            <a:avLst/>
          </a:prstGeom>
          <a:solidFill>
            <a:srgbClr val="161616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Изображение" id="459" name="Google Shape;45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141" y="470743"/>
            <a:ext cx="1398541" cy="245022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30"/>
          <p:cNvSpPr txBox="1"/>
          <p:nvPr/>
        </p:nvSpPr>
        <p:spPr>
          <a:xfrm>
            <a:off x="394455" y="1894825"/>
            <a:ext cx="5191400" cy="10351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5800"/>
              <a:buFont typeface="Arial"/>
              <a:buNone/>
            </a:pPr>
            <a:r>
              <a:rPr b="1" i="0" lang="ru-RU" sz="58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С заботой </a:t>
            </a:r>
            <a:br>
              <a:rPr b="1" i="0" lang="ru-RU" sz="58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ru-RU" sz="58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о вас!</a:t>
            </a:r>
            <a:endParaRPr b="1" i="0" sz="58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1" name="Google Shape;461;p30"/>
          <p:cNvPicPr preferRelativeResize="0"/>
          <p:nvPr/>
        </p:nvPicPr>
        <p:blipFill rotWithShape="1">
          <a:blip r:embed="rId4">
            <a:alphaModFix/>
          </a:blip>
          <a:srcRect b="372" l="16143" r="18416" t="1259"/>
          <a:stretch/>
        </p:blipFill>
        <p:spPr>
          <a:xfrm>
            <a:off x="7232652" y="-6056"/>
            <a:ext cx="2819772" cy="2826058"/>
          </a:xfrm>
          <a:prstGeom prst="flowChartDelay">
            <a:avLst/>
          </a:prstGeom>
          <a:noFill/>
          <a:ln>
            <a:noFill/>
          </a:ln>
        </p:spPr>
      </p:pic>
      <p:grpSp>
        <p:nvGrpSpPr>
          <p:cNvPr id="462" name="Google Shape;462;p30"/>
          <p:cNvGrpSpPr/>
          <p:nvPr/>
        </p:nvGrpSpPr>
        <p:grpSpPr>
          <a:xfrm rot="5400000">
            <a:off x="4402317" y="-4481"/>
            <a:ext cx="2832099" cy="2832098"/>
            <a:chOff x="3572758" y="2083324"/>
            <a:chExt cx="3359217" cy="3359216"/>
          </a:xfrm>
        </p:grpSpPr>
        <p:sp>
          <p:nvSpPr>
            <p:cNvPr id="463" name="Google Shape;463;p30"/>
            <p:cNvSpPr/>
            <p:nvPr/>
          </p:nvSpPr>
          <p:spPr>
            <a:xfrm>
              <a:off x="3572759" y="2083324"/>
              <a:ext cx="3359216" cy="3359216"/>
            </a:xfrm>
            <a:prstGeom prst="teardrop">
              <a:avLst>
                <a:gd fmla="val 100000" name="adj"/>
              </a:avLst>
            </a:prstGeom>
            <a:solidFill>
              <a:srgbClr val="4A9A49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64" name="Google Shape;464;p30"/>
            <p:cNvSpPr/>
            <p:nvPr/>
          </p:nvSpPr>
          <p:spPr>
            <a:xfrm rot="10800000">
              <a:off x="3572758" y="2083324"/>
              <a:ext cx="3359216" cy="3359216"/>
            </a:xfrm>
            <a:prstGeom prst="teardrop">
              <a:avLst>
                <a:gd fmla="val 100000" name="adj"/>
              </a:avLst>
            </a:prstGeom>
            <a:solidFill>
              <a:srgbClr val="4A9A49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465" name="Google Shape;465;p30"/>
          <p:cNvGrpSpPr/>
          <p:nvPr/>
        </p:nvGrpSpPr>
        <p:grpSpPr>
          <a:xfrm rot="5400000">
            <a:off x="7239001" y="2820149"/>
            <a:ext cx="2832099" cy="2832099"/>
            <a:chOff x="3572758" y="2083324"/>
            <a:chExt cx="3359217" cy="3359217"/>
          </a:xfrm>
        </p:grpSpPr>
        <p:sp>
          <p:nvSpPr>
            <p:cNvPr id="466" name="Google Shape;466;p30"/>
            <p:cNvSpPr/>
            <p:nvPr/>
          </p:nvSpPr>
          <p:spPr>
            <a:xfrm>
              <a:off x="3572759" y="2083325"/>
              <a:ext cx="3359216" cy="3359216"/>
            </a:xfrm>
            <a:prstGeom prst="teardrop">
              <a:avLst>
                <a:gd fmla="val 100000" name="adj"/>
              </a:avLst>
            </a:prstGeom>
            <a:solidFill>
              <a:srgbClr val="4A9A49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67" name="Google Shape;467;p30"/>
            <p:cNvSpPr/>
            <p:nvPr/>
          </p:nvSpPr>
          <p:spPr>
            <a:xfrm rot="10800000">
              <a:off x="3572758" y="2083324"/>
              <a:ext cx="3359216" cy="3359216"/>
            </a:xfrm>
            <a:prstGeom prst="teardrop">
              <a:avLst>
                <a:gd fmla="val 100000" name="adj"/>
              </a:avLst>
            </a:prstGeom>
            <a:solidFill>
              <a:srgbClr val="4A9A49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468" name="Google Shape;468;p30"/>
          <p:cNvSpPr/>
          <p:nvPr/>
        </p:nvSpPr>
        <p:spPr>
          <a:xfrm rot="10800000">
            <a:off x="4402317" y="2836579"/>
            <a:ext cx="2832098" cy="2832098"/>
          </a:xfrm>
          <a:prstGeom prst="flowChartDelay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69" name="Google Shape;469;p30"/>
          <p:cNvPicPr preferRelativeResize="0"/>
          <p:nvPr/>
        </p:nvPicPr>
        <p:blipFill rotWithShape="1">
          <a:blip r:embed="rId5">
            <a:alphaModFix/>
          </a:blip>
          <a:srcRect b="12179" l="21564" r="15620" t="9010"/>
          <a:stretch/>
        </p:blipFill>
        <p:spPr>
          <a:xfrm flipH="1">
            <a:off x="4402316" y="2821577"/>
            <a:ext cx="2836684" cy="2847082"/>
          </a:xfrm>
          <a:prstGeom prst="flowChartDelay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BD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"/>
          <p:cNvSpPr/>
          <p:nvPr/>
        </p:nvSpPr>
        <p:spPr>
          <a:xfrm>
            <a:off x="275694" y="252511"/>
            <a:ext cx="9541582" cy="5220107"/>
          </a:xfrm>
          <a:prstGeom prst="roundRect">
            <a:avLst>
              <a:gd fmla="val 367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6" name="Google Shape;86;p4"/>
          <p:cNvSpPr txBox="1"/>
          <p:nvPr/>
        </p:nvSpPr>
        <p:spPr>
          <a:xfrm>
            <a:off x="849286" y="2314542"/>
            <a:ext cx="8372527" cy="10351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5800"/>
              <a:buFont typeface="Arial"/>
              <a:buNone/>
            </a:pPr>
            <a:r>
              <a:t/>
            </a:r>
            <a:endParaRPr b="1" i="0" sz="5800" u="none" cap="none" strike="noStrike">
              <a:solidFill>
                <a:srgbClr val="2778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" id="87" name="Google Shape;8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1266" y="5023726"/>
            <a:ext cx="821682" cy="143958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4"/>
          <p:cNvSpPr txBox="1"/>
          <p:nvPr/>
        </p:nvSpPr>
        <p:spPr>
          <a:xfrm>
            <a:off x="614242" y="92451"/>
            <a:ext cx="8842613" cy="10960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" name="Google Shape;89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47415" y="1627395"/>
            <a:ext cx="5919290" cy="3023146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4"/>
          <p:cNvSpPr txBox="1"/>
          <p:nvPr/>
        </p:nvSpPr>
        <p:spPr>
          <a:xfrm>
            <a:off x="2047415" y="662401"/>
            <a:ext cx="2884847" cy="4001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1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Здоровое колено</a:t>
            </a:r>
            <a:endParaRPr b="1" i="0" sz="20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4"/>
          <p:cNvSpPr txBox="1"/>
          <p:nvPr/>
        </p:nvSpPr>
        <p:spPr>
          <a:xfrm>
            <a:off x="4671266" y="546328"/>
            <a:ext cx="2884847" cy="7078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1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Остеоартроз коленного сустава</a:t>
            </a:r>
            <a:endParaRPr b="1" i="0" sz="20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BD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5"/>
          <p:cNvSpPr txBox="1"/>
          <p:nvPr/>
        </p:nvSpPr>
        <p:spPr>
          <a:xfrm>
            <a:off x="760145" y="638490"/>
            <a:ext cx="8999543" cy="646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3700"/>
              <a:buFont typeface="Arial"/>
              <a:buNone/>
            </a:pPr>
            <a:r>
              <a:rPr b="0" i="0" lang="ru-RU" sz="37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Особое внимание</a:t>
            </a:r>
            <a:endParaRPr b="0" i="0" sz="37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5"/>
          <p:cNvSpPr txBox="1"/>
          <p:nvPr/>
        </p:nvSpPr>
        <p:spPr>
          <a:xfrm>
            <a:off x="1396304" y="1511278"/>
            <a:ext cx="4299281" cy="34778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Женщины от 45 лет</a:t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Мужчины от 55 лет</a:t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Наследственность</a:t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Травмы и операции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Избыточный вес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Высокие нагрузки</a:t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8" name="Google Shape;98;p5"/>
          <p:cNvSpPr txBox="1"/>
          <p:nvPr/>
        </p:nvSpPr>
        <p:spPr>
          <a:xfrm>
            <a:off x="6990926" y="515860"/>
            <a:ext cx="2568969" cy="369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Calibri"/>
              <a:buNone/>
            </a:pPr>
            <a:r>
              <a:rPr b="0" i="0" lang="ru-RU" sz="18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Нужна картинка по теме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" id="99" name="Google Shape;9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38213" y="442872"/>
            <a:ext cx="821682" cy="14395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5"/>
          <p:cNvSpPr/>
          <p:nvPr/>
        </p:nvSpPr>
        <p:spPr>
          <a:xfrm rot="-2700000">
            <a:off x="944908" y="1564858"/>
            <a:ext cx="313340" cy="170409"/>
          </a:xfrm>
          <a:prstGeom prst="corner">
            <a:avLst>
              <a:gd fmla="val 27831" name="adj1"/>
              <a:gd fmla="val 27883" name="adj2"/>
            </a:avLst>
          </a:prstGeom>
          <a:solidFill>
            <a:srgbClr val="4A9A49"/>
          </a:solidFill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1" name="Google Shape;101;p5"/>
          <p:cNvSpPr/>
          <p:nvPr/>
        </p:nvSpPr>
        <p:spPr>
          <a:xfrm rot="-2700000">
            <a:off x="944910" y="2163705"/>
            <a:ext cx="313340" cy="170409"/>
          </a:xfrm>
          <a:prstGeom prst="corner">
            <a:avLst>
              <a:gd fmla="val 27831" name="adj1"/>
              <a:gd fmla="val 27883" name="adj2"/>
            </a:avLst>
          </a:prstGeom>
          <a:solidFill>
            <a:srgbClr val="4A9A49"/>
          </a:solidFill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2" name="Google Shape;102;p5"/>
          <p:cNvSpPr/>
          <p:nvPr/>
        </p:nvSpPr>
        <p:spPr>
          <a:xfrm rot="-2700000">
            <a:off x="944909" y="2782703"/>
            <a:ext cx="313340" cy="170409"/>
          </a:xfrm>
          <a:prstGeom prst="corner">
            <a:avLst>
              <a:gd fmla="val 27831" name="adj1"/>
              <a:gd fmla="val 27883" name="adj2"/>
            </a:avLst>
          </a:prstGeom>
          <a:solidFill>
            <a:srgbClr val="4A9A49"/>
          </a:solidFill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3" name="Google Shape;103;p5"/>
          <p:cNvSpPr/>
          <p:nvPr/>
        </p:nvSpPr>
        <p:spPr>
          <a:xfrm rot="-2700000">
            <a:off x="946757" y="3400283"/>
            <a:ext cx="313340" cy="170409"/>
          </a:xfrm>
          <a:prstGeom prst="corner">
            <a:avLst>
              <a:gd fmla="val 27831" name="adj1"/>
              <a:gd fmla="val 27883" name="adj2"/>
            </a:avLst>
          </a:prstGeom>
          <a:solidFill>
            <a:srgbClr val="4A9A49"/>
          </a:solidFill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4" name="Google Shape;104;p5"/>
          <p:cNvSpPr/>
          <p:nvPr/>
        </p:nvSpPr>
        <p:spPr>
          <a:xfrm rot="-2700000">
            <a:off x="979435" y="3997516"/>
            <a:ext cx="313340" cy="170409"/>
          </a:xfrm>
          <a:prstGeom prst="corner">
            <a:avLst>
              <a:gd fmla="val 27831" name="adj1"/>
              <a:gd fmla="val 27883" name="adj2"/>
            </a:avLst>
          </a:prstGeom>
          <a:solidFill>
            <a:srgbClr val="4A9A49"/>
          </a:solidFill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5" name="Google Shape;105;p5"/>
          <p:cNvSpPr/>
          <p:nvPr/>
        </p:nvSpPr>
        <p:spPr>
          <a:xfrm rot="-2700000">
            <a:off x="969293" y="4616513"/>
            <a:ext cx="313340" cy="170409"/>
          </a:xfrm>
          <a:prstGeom prst="corner">
            <a:avLst>
              <a:gd fmla="val 27831" name="adj1"/>
              <a:gd fmla="val 27883" name="adj2"/>
            </a:avLst>
          </a:prstGeom>
          <a:solidFill>
            <a:srgbClr val="4A9A49"/>
          </a:solidFill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6" name="Google Shape;106;p5"/>
          <p:cNvPicPr preferRelativeResize="0"/>
          <p:nvPr/>
        </p:nvPicPr>
        <p:blipFill rotWithShape="1">
          <a:blip r:embed="rId4">
            <a:alphaModFix/>
          </a:blip>
          <a:srcRect b="-11286" l="14250" r="-14249" t="11288"/>
          <a:stretch/>
        </p:blipFill>
        <p:spPr>
          <a:xfrm>
            <a:off x="5066127" y="6057"/>
            <a:ext cx="7333038" cy="10994029"/>
          </a:xfrm>
          <a:prstGeom prst="round2SameRect">
            <a:avLst>
              <a:gd fmla="val 32652" name="adj1"/>
              <a:gd fmla="val 24344" name="adj2"/>
            </a:avLst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2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BD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/>
          <p:nvPr/>
        </p:nvSpPr>
        <p:spPr>
          <a:xfrm>
            <a:off x="401279" y="188960"/>
            <a:ext cx="5274822" cy="5220107"/>
          </a:xfrm>
          <a:prstGeom prst="roundRect">
            <a:avLst>
              <a:gd fmla="val 367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2" name="Google Shape;112;p6"/>
          <p:cNvSpPr/>
          <p:nvPr/>
        </p:nvSpPr>
        <p:spPr>
          <a:xfrm>
            <a:off x="7013952" y="341079"/>
            <a:ext cx="5067987" cy="5067988"/>
          </a:xfrm>
          <a:prstGeom prst="ellipse">
            <a:avLst/>
          </a:prstGeom>
          <a:solidFill>
            <a:srgbClr val="4A9A49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3" name="Google Shape;113;p6"/>
          <p:cNvSpPr/>
          <p:nvPr/>
        </p:nvSpPr>
        <p:spPr>
          <a:xfrm>
            <a:off x="793678" y="2386364"/>
            <a:ext cx="328588" cy="123745"/>
          </a:xfrm>
          <a:prstGeom prst="rect">
            <a:avLst/>
          </a:prstGeom>
          <a:solidFill>
            <a:srgbClr val="4A9A49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4" name="Google Shape;114;p6"/>
          <p:cNvSpPr/>
          <p:nvPr/>
        </p:nvSpPr>
        <p:spPr>
          <a:xfrm>
            <a:off x="793678" y="2999518"/>
            <a:ext cx="328588" cy="123745"/>
          </a:xfrm>
          <a:prstGeom prst="rect">
            <a:avLst/>
          </a:prstGeom>
          <a:solidFill>
            <a:srgbClr val="4A9A49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5" name="Google Shape;115;p6"/>
          <p:cNvSpPr/>
          <p:nvPr/>
        </p:nvSpPr>
        <p:spPr>
          <a:xfrm>
            <a:off x="793678" y="3588285"/>
            <a:ext cx="328588" cy="123745"/>
          </a:xfrm>
          <a:prstGeom prst="rect">
            <a:avLst/>
          </a:prstGeom>
          <a:solidFill>
            <a:srgbClr val="4A9A49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6" name="Google Shape;116;p6"/>
          <p:cNvSpPr txBox="1"/>
          <p:nvPr/>
        </p:nvSpPr>
        <p:spPr>
          <a:xfrm>
            <a:off x="1376820" y="1617127"/>
            <a:ext cx="4299281" cy="28623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Инфекции, отравления</a:t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Аллергия</a:t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Хронический стресс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Метаболические нарушения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Прочие заболевания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6"/>
          <p:cNvSpPr txBox="1"/>
          <p:nvPr/>
        </p:nvSpPr>
        <p:spPr>
          <a:xfrm>
            <a:off x="760145" y="638490"/>
            <a:ext cx="8999543" cy="646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3700"/>
              <a:buFont typeface="Arial"/>
              <a:buNone/>
            </a:pPr>
            <a:r>
              <a:rPr b="0" i="0" lang="ru-RU" sz="37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Особое внимание</a:t>
            </a:r>
            <a:endParaRPr b="0" i="0" sz="37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6"/>
          <p:cNvSpPr/>
          <p:nvPr/>
        </p:nvSpPr>
        <p:spPr>
          <a:xfrm>
            <a:off x="781647" y="1784285"/>
            <a:ext cx="328588" cy="123745"/>
          </a:xfrm>
          <a:prstGeom prst="rect">
            <a:avLst/>
          </a:prstGeom>
          <a:solidFill>
            <a:srgbClr val="4A9A49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9" name="Google Shape;119;p6"/>
          <p:cNvSpPr/>
          <p:nvPr/>
        </p:nvSpPr>
        <p:spPr>
          <a:xfrm>
            <a:off x="815515" y="4238219"/>
            <a:ext cx="328588" cy="123745"/>
          </a:xfrm>
          <a:prstGeom prst="rect">
            <a:avLst/>
          </a:prstGeom>
          <a:solidFill>
            <a:srgbClr val="4A9A49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0" name="Google Shape;12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80145" y="807409"/>
            <a:ext cx="5225867" cy="41353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121" name="Google Shape;121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6520" y="5005473"/>
            <a:ext cx="821682" cy="1439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BD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"/>
          <p:cNvSpPr txBox="1"/>
          <p:nvPr/>
        </p:nvSpPr>
        <p:spPr>
          <a:xfrm>
            <a:off x="760145" y="638490"/>
            <a:ext cx="8999543" cy="646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3700"/>
              <a:buFont typeface="Arial"/>
              <a:buNone/>
            </a:pPr>
            <a:r>
              <a:rPr b="0" i="0" lang="ru-RU" sz="37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Для женщин</a:t>
            </a:r>
            <a:endParaRPr b="0" i="0" sz="37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7"/>
          <p:cNvSpPr txBox="1"/>
          <p:nvPr/>
        </p:nvSpPr>
        <p:spPr>
          <a:xfrm>
            <a:off x="753726" y="1251286"/>
            <a:ext cx="8885381" cy="4001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Области особого внимания</a:t>
            </a:r>
            <a:endParaRPr b="0" i="0" sz="20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7"/>
          <p:cNvSpPr txBox="1"/>
          <p:nvPr/>
        </p:nvSpPr>
        <p:spPr>
          <a:xfrm>
            <a:off x="1222739" y="2012627"/>
            <a:ext cx="4299281" cy="23365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Межфаланговый сустав</a:t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94444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Колени</a:t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94444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Лучезапястные суставы</a:t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9" name="Google Shape;129;p7"/>
          <p:cNvSpPr/>
          <p:nvPr/>
        </p:nvSpPr>
        <p:spPr>
          <a:xfrm>
            <a:off x="753726" y="3132278"/>
            <a:ext cx="328588" cy="123745"/>
          </a:xfrm>
          <a:prstGeom prst="rect">
            <a:avLst/>
          </a:prstGeom>
          <a:solidFill>
            <a:srgbClr val="4A9A49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4A9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0" name="Google Shape;130;p7"/>
          <p:cNvSpPr/>
          <p:nvPr/>
        </p:nvSpPr>
        <p:spPr>
          <a:xfrm>
            <a:off x="733478" y="3985623"/>
            <a:ext cx="328588" cy="123745"/>
          </a:xfrm>
          <a:prstGeom prst="rect">
            <a:avLst/>
          </a:prstGeom>
          <a:solidFill>
            <a:srgbClr val="4A9A49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4A9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1" name="Google Shape;131;p7"/>
          <p:cNvSpPr/>
          <p:nvPr/>
        </p:nvSpPr>
        <p:spPr>
          <a:xfrm>
            <a:off x="753726" y="2252052"/>
            <a:ext cx="328588" cy="123745"/>
          </a:xfrm>
          <a:prstGeom prst="rect">
            <a:avLst/>
          </a:prstGeom>
          <a:solidFill>
            <a:srgbClr val="4A9A49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4A9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2" name="Google Shape;132;p7"/>
          <p:cNvSpPr/>
          <p:nvPr/>
        </p:nvSpPr>
        <p:spPr>
          <a:xfrm>
            <a:off x="5093927" y="0"/>
            <a:ext cx="7321903" cy="12329913"/>
          </a:xfrm>
          <a:prstGeom prst="roundRect">
            <a:avLst>
              <a:gd fmla="val 3334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https://yoga-in-greece.ru/wp-content/uploads/9/a/d/9adb62d1154dde5dc2cf2e9c94e27383.jpeg" id="133" name="Google Shape;133;p7"/>
          <p:cNvPicPr preferRelativeResize="0"/>
          <p:nvPr/>
        </p:nvPicPr>
        <p:blipFill rotWithShape="1">
          <a:blip r:embed="rId3">
            <a:alphaModFix/>
          </a:blip>
          <a:srcRect b="0" l="-20499" r="20499" t="0"/>
          <a:stretch/>
        </p:blipFill>
        <p:spPr>
          <a:xfrm flipH="1">
            <a:off x="5093927" y="0"/>
            <a:ext cx="8457088" cy="5687403"/>
          </a:xfrm>
          <a:prstGeom prst="round2SameRect">
            <a:avLst>
              <a:gd fmla="val 30899" name="adj1"/>
              <a:gd fmla="val 0" name="adj2"/>
            </a:avLst>
          </a:prstGeom>
          <a:noFill/>
          <a:ln>
            <a:noFill/>
          </a:ln>
        </p:spPr>
      </p:pic>
      <p:pic>
        <p:nvPicPr>
          <p:cNvPr descr="Изображение" id="134" name="Google Shape;134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6520" y="5005473"/>
            <a:ext cx="821682" cy="1439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BD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"/>
          <p:cNvSpPr/>
          <p:nvPr/>
        </p:nvSpPr>
        <p:spPr>
          <a:xfrm>
            <a:off x="548275" y="237997"/>
            <a:ext cx="9000000" cy="5220107"/>
          </a:xfrm>
          <a:prstGeom prst="roundRect">
            <a:avLst>
              <a:gd fmla="val 367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0" name="Google Shape;140;p8"/>
          <p:cNvSpPr txBox="1"/>
          <p:nvPr/>
        </p:nvSpPr>
        <p:spPr>
          <a:xfrm>
            <a:off x="849286" y="2314542"/>
            <a:ext cx="8372527" cy="10351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5800"/>
              <a:buFont typeface="Arial"/>
              <a:buNone/>
            </a:pPr>
            <a:r>
              <a:t/>
            </a:r>
            <a:endParaRPr b="1" i="0" sz="5800" u="none" cap="none" strike="noStrike">
              <a:solidFill>
                <a:srgbClr val="2778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" id="141" name="Google Shape;14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41860" y="5023726"/>
            <a:ext cx="821682" cy="143958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8"/>
          <p:cNvSpPr txBox="1"/>
          <p:nvPr/>
        </p:nvSpPr>
        <p:spPr>
          <a:xfrm>
            <a:off x="614242" y="92451"/>
            <a:ext cx="8842613" cy="10960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" name="Google Shape;143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9570" y="1253771"/>
            <a:ext cx="5124843" cy="3233279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8"/>
          <p:cNvSpPr txBox="1"/>
          <p:nvPr/>
        </p:nvSpPr>
        <p:spPr>
          <a:xfrm>
            <a:off x="939877" y="438105"/>
            <a:ext cx="8194852" cy="367415"/>
          </a:xfrm>
          <a:prstGeom prst="rect">
            <a:avLst/>
          </a:prstGeom>
          <a:noFill/>
          <a:ln>
            <a:noFill/>
          </a:ln>
        </p:spPr>
        <p:txBody>
          <a:bodyPr anchorCtr="0" anchor="t" bIns="29525" lIns="29525" spcFirstLastPara="1" rIns="29525" wrap="square" tIns="295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Сустав – подвижное сочленение костей, разделенных щелью</a:t>
            </a:r>
            <a:endParaRPr b="0" i="0" sz="20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BD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9"/>
          <p:cNvSpPr txBox="1"/>
          <p:nvPr/>
        </p:nvSpPr>
        <p:spPr>
          <a:xfrm>
            <a:off x="595017" y="265163"/>
            <a:ext cx="8999537" cy="6461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4000"/>
              <a:buFont typeface="Arial"/>
              <a:buNone/>
            </a:pPr>
            <a:r>
              <a:rPr b="0" i="0" lang="ru-RU" sz="4000" u="none" cap="none" strike="noStrik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Боль в суставах</a:t>
            </a:r>
            <a:endParaRPr b="0" i="0" sz="3700" u="none" cap="none" strike="noStrik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0" name="Google Shape;150;p9"/>
          <p:cNvGrpSpPr/>
          <p:nvPr/>
        </p:nvGrpSpPr>
        <p:grpSpPr>
          <a:xfrm>
            <a:off x="595016" y="1119767"/>
            <a:ext cx="8877229" cy="3674971"/>
            <a:chOff x="595016" y="987415"/>
            <a:chExt cx="8877229" cy="3674971"/>
          </a:xfrm>
        </p:grpSpPr>
        <p:sp>
          <p:nvSpPr>
            <p:cNvPr id="151" name="Google Shape;151;p9"/>
            <p:cNvSpPr/>
            <p:nvPr/>
          </p:nvSpPr>
          <p:spPr>
            <a:xfrm>
              <a:off x="595016" y="987415"/>
              <a:ext cx="8877229" cy="3674971"/>
            </a:xfrm>
            <a:prstGeom prst="roundRect">
              <a:avLst>
                <a:gd fmla="val 3673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152" name="Google Shape;152;p9"/>
            <p:cNvPicPr preferRelativeResize="0"/>
            <p:nvPr/>
          </p:nvPicPr>
          <p:blipFill rotWithShape="1">
            <a:blip r:embed="rId3">
              <a:alphaModFix/>
            </a:blip>
            <a:srcRect b="28878" l="2098" r="3163" t="19670"/>
            <a:stretch/>
          </p:blipFill>
          <p:spPr>
            <a:xfrm>
              <a:off x="1146384" y="1210309"/>
              <a:ext cx="2257216" cy="1419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9"/>
            <p:cNvPicPr preferRelativeResize="0"/>
            <p:nvPr/>
          </p:nvPicPr>
          <p:blipFill rotWithShape="1">
            <a:blip r:embed="rId4">
              <a:alphaModFix/>
            </a:blip>
            <a:srcRect b="20429" l="9406" r="9404" t="29388"/>
            <a:stretch/>
          </p:blipFill>
          <p:spPr>
            <a:xfrm>
              <a:off x="3908258" y="1206496"/>
              <a:ext cx="2302042" cy="1422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" name="Google Shape;154;p9"/>
            <p:cNvPicPr preferRelativeResize="0"/>
            <p:nvPr/>
          </p:nvPicPr>
          <p:blipFill rotWithShape="1">
            <a:blip r:embed="rId5">
              <a:alphaModFix/>
            </a:blip>
            <a:srcRect b="12208" l="5835" r="3891" t="33417"/>
            <a:stretch/>
          </p:blipFill>
          <p:spPr>
            <a:xfrm>
              <a:off x="6709992" y="1196700"/>
              <a:ext cx="2357808" cy="14326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oogle Shape;155;p9"/>
            <p:cNvPicPr preferRelativeResize="0"/>
            <p:nvPr/>
          </p:nvPicPr>
          <p:blipFill rotWithShape="1">
            <a:blip r:embed="rId6">
              <a:alphaModFix/>
            </a:blip>
            <a:srcRect b="2372" l="1101" r="1099" t="2374"/>
            <a:stretch/>
          </p:blipFill>
          <p:spPr>
            <a:xfrm>
              <a:off x="1147932" y="3001216"/>
              <a:ext cx="2255668" cy="14387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56;p9"/>
            <p:cNvPicPr preferRelativeResize="0"/>
            <p:nvPr/>
          </p:nvPicPr>
          <p:blipFill rotWithShape="1">
            <a:blip r:embed="rId7">
              <a:alphaModFix/>
            </a:blip>
            <a:srcRect b="11496" l="23546" r="901" t="782"/>
            <a:stretch/>
          </p:blipFill>
          <p:spPr>
            <a:xfrm>
              <a:off x="3897890" y="3004549"/>
              <a:ext cx="2322777" cy="14260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" name="Google Shape;157;p9"/>
            <p:cNvPicPr preferRelativeResize="0"/>
            <p:nvPr/>
          </p:nvPicPr>
          <p:blipFill rotWithShape="1">
            <a:blip r:embed="rId8">
              <a:alphaModFix/>
            </a:blip>
            <a:srcRect b="1735" l="4622" r="4621" t="1733"/>
            <a:stretch/>
          </p:blipFill>
          <p:spPr>
            <a:xfrm>
              <a:off x="6724279" y="2991849"/>
              <a:ext cx="2314554" cy="146974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Изображение" id="158" name="Google Shape;158;p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56520" y="5005473"/>
            <a:ext cx="821682" cy="1439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Бумажная">
      <a:dk1>
        <a:srgbClr val="000000"/>
      </a:dk1>
      <a:lt1>
        <a:srgbClr val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Natalia Lebedeva</dc:creator>
</cp:coreProperties>
</file>