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notesSlides/notesSlide9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_rels/notesSlide9.xml.rels" ContentType="application/vnd.openxmlformats-package.relationships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28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media/image9.wmf" ContentType="image/x-wmf"/>
  <Override PartName="/ppt/media/image45.png" ContentType="image/png"/>
  <Override PartName="/ppt/media/image38.jpeg" ContentType="image/jpeg"/>
  <Override PartName="/ppt/media/image1.wmf" ContentType="image/x-wmf"/>
  <Override PartName="/ppt/media/image2.jpeg" ContentType="image/jpeg"/>
  <Override PartName="/ppt/media/image27.jpeg" ContentType="image/jpeg"/>
  <Override PartName="/ppt/media/image3.wmf" ContentType="image/x-wmf"/>
  <Override PartName="/ppt/media/image55.jpeg" ContentType="image/jpeg"/>
  <Override PartName="/ppt/media/image4.wmf" ContentType="image/x-wmf"/>
  <Override PartName="/ppt/media/image49.png" ContentType="image/png"/>
  <Override PartName="/ppt/media/image5.wmf" ContentType="image/x-wmf"/>
  <Override PartName="/ppt/media/image6.wmf" ContentType="image/x-wmf"/>
  <Override PartName="/ppt/media/image33.jpeg" ContentType="image/jpeg"/>
  <Override PartName="/ppt/media/image8.wmf" ContentType="image/x-wmf"/>
  <Override PartName="/ppt/media/image7.jpeg" ContentType="image/jpeg"/>
  <Override PartName="/ppt/media/image39.jpeg" ContentType="image/jpeg"/>
  <Override PartName="/ppt/media/image10.wmf" ContentType="image/x-wmf"/>
  <Override PartName="/ppt/media/image11.wmf" ContentType="image/x-wmf"/>
  <Override PartName="/ppt/media/image28.jpeg" ContentType="image/jpeg"/>
  <Override PartName="/ppt/media/image12.wmf" ContentType="image/x-wmf"/>
  <Override PartName="/ppt/media/image13.wmf" ContentType="image/x-wmf"/>
  <Override PartName="/ppt/media/image14.wmf" ContentType="image/x-wmf"/>
  <Override PartName="/ppt/media/image15.wmf" ContentType="image/x-wmf"/>
  <Override PartName="/ppt/media/image16.wmf" ContentType="image/x-wmf"/>
  <Override PartName="/ppt/media/image17.wmf" ContentType="image/x-wmf"/>
  <Override PartName="/ppt/media/image18.wmf" ContentType="image/x-wmf"/>
  <Override PartName="/ppt/media/image23.jpeg" ContentType="image/jpeg"/>
  <Override PartName="/ppt/media/image19.wmf" ContentType="image/x-wmf"/>
  <Override PartName="/ppt/media/image20.wmf" ContentType="image/x-wmf"/>
  <Override PartName="/ppt/media/image21.wmf" ContentType="image/x-wmf"/>
  <Override PartName="/ppt/media/image29.jpeg" ContentType="image/jpeg"/>
  <Override PartName="/ppt/media/image22.wmf" ContentType="image/x-wmf"/>
  <Override PartName="/ppt/media/image24.jpeg" ContentType="image/jpeg"/>
  <Override PartName="/ppt/media/image46.jpeg" ContentType="image/jpeg"/>
  <Override PartName="/ppt/media/image25.wmf" ContentType="image/x-wmf"/>
  <Override PartName="/ppt/media/image26.jpeg" ContentType="image/jpeg"/>
  <Override PartName="/ppt/media/image51.jpeg" ContentType="image/jpeg"/>
  <Override PartName="/ppt/media/image30.wmf" ContentType="image/x-wmf"/>
  <Override PartName="/ppt/media/image31.wmf" ContentType="image/x-wmf"/>
  <Override PartName="/ppt/media/image32.jpeg" ContentType="image/jpeg"/>
  <Override PartName="/ppt/media/image34.wmf" ContentType="image/x-wmf"/>
  <Override PartName="/ppt/media/image35.wmf" ContentType="image/x-wmf"/>
  <Override PartName="/ppt/media/image36.wmf" ContentType="image/x-wmf"/>
  <Override PartName="/ppt/media/hdphoto1.wdp" ContentType="image/vnd.ms-photo"/>
  <Override PartName="/ppt/media/image37.wmf" ContentType="image/x-wmf"/>
  <Override PartName="/ppt/media/image40.jpeg" ContentType="image/jpeg"/>
  <Override PartName="/ppt/media/image41.jpeg" ContentType="image/jpeg"/>
  <Override PartName="/ppt/media/image52.wmf" ContentType="image/x-wmf"/>
  <Override PartName="/ppt/media/image42.jpeg" ContentType="image/jpeg"/>
  <Override PartName="/ppt/media/image43.png" ContentType="image/png"/>
  <Override PartName="/ppt/media/image44.png" ContentType="image/png"/>
  <Override PartName="/ppt/media/image47.wmf" ContentType="image/x-wmf"/>
  <Override PartName="/ppt/media/image48.wmf" ContentType="image/x-wmf"/>
  <Override PartName="/ppt/media/image50.wmf" ContentType="image/x-wmf"/>
  <Override PartName="/ppt/media/image53.wmf" ContentType="image/x-wmf"/>
  <Override PartName="/ppt/media/image54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</p:sldIdLst>
  <p:sldSz cx="9144000" cy="6858000"/>
  <p:notesSz cx="6797675" cy="9928225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ru-RU" sz="1400" spc="-1" strike="noStrike">
                <a:latin typeface="Times New Roman"/>
              </a:rPr>
              <a:t> 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ru-RU" sz="1400" spc="-1" strike="noStrike">
                <a:latin typeface="Times New Roman"/>
              </a:rPr>
              <a:t> 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ru-RU" sz="1400" spc="-1" strike="noStrike">
                <a:latin typeface="Times New Roman"/>
              </a:rPr>
              <a:t> 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ABFA31DF-2E57-463D-806B-5A15F6C5040C}" type="slidenum">
              <a:rPr b="0" lang="ru-RU" sz="1400" spc="-1" strike="noStrike">
                <a:latin typeface="Times New Roman"/>
              </a:rPr>
              <a:t>1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Современная бытовая химия отнюдь не изобретение наступившего 21-го века и даже не века 20-го. Хотя, конечно, львиная доля инноваций в этой отрасли приходится как раз на вторую половину прошлого столетия. Еще наши предки применяли пусть и несовершенные, но все же достаточно эффективные средства для уборки своего жилья и чистки одежды. Конечно, они отличались от современных и выглядели далеко не так презентабельно. Да и технология их изготовления была довольно примитивной по современным меркам. Многое изменилось с тех пор, прошел бум синтетических моющих средств. Сейчас все больше производителей и потребителей задумываются над вопросами экологии окружающей среды и собственного дома и выбирают экологичные средства, в основе которых преимущественно компоненты природного происхождения. Производство бытовых чистящих и моющих средств на современном этапе – яркий пример прогресса в этой сфере.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</p:txBody>
      </p:sp>
      <p:sp>
        <p:nvSpPr>
          <p:cNvPr id="173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47E7EBDA-7A41-4239-9154-839C6FEAF256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sldImg"/>
          </p:nvPr>
        </p:nvSpPr>
        <p:spPr>
          <a:xfrm>
            <a:off x="1411200" y="139680"/>
            <a:ext cx="3895200" cy="2922120"/>
          </a:xfrm>
          <a:prstGeom prst="rect">
            <a:avLst/>
          </a:prstGeom>
        </p:spPr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158400" y="3236040"/>
            <a:ext cx="6480360" cy="4467240"/>
          </a:xfrm>
          <a:prstGeom prst="rect">
            <a:avLst/>
          </a:prstGeom>
        </p:spPr>
        <p:txBody>
          <a:bodyPr/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Состав продуктов для стирки и посуды действительно уникален!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В отличие от большинства широко используемых средств, в наших нет синтетических составляющих, продуктов нефтепереработки и искусственных ароматизаторов.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1" lang="ru-RU" sz="2000" spc="-1" strike="noStrike">
                <a:latin typeface="Arial"/>
              </a:rPr>
              <a:t>Перкарбонат натрия </a:t>
            </a:r>
            <a:r>
              <a:rPr b="0" lang="ru-RU" sz="2000" spc="-1" strike="noStrike">
                <a:latin typeface="Arial"/>
              </a:rPr>
              <a:t>– биоактивное вещество, при разложении которого выделяется активный кислород, не вызывающий загрязнения окружающей среды. Средства с перкарбонатом натрия удаляют любые виды пятен, отбеливают и освежают ткани.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1" lang="ru-RU" sz="2000" spc="-1" strike="noStrike">
                <a:latin typeface="Arial"/>
              </a:rPr>
              <a:t>Гидрокарбонат натрия (бикарбонат натрия) </a:t>
            </a:r>
            <a:r>
              <a:rPr b="0" lang="ru-RU" sz="2000" spc="-1" strike="noStrike">
                <a:latin typeface="Arial"/>
              </a:rPr>
              <a:t>– кальцинированная сода, отлично омыляет и удаляет жирные пятна, растворяя их в воде, снижает жесткость воды и усиливает моющие свойства других активных компонентов.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1" lang="ru-RU" sz="2000" spc="-1" strike="noStrike">
                <a:latin typeface="Arial"/>
              </a:rPr>
              <a:t>Цеолиты </a:t>
            </a:r>
            <a:r>
              <a:rPr b="0" lang="ru-RU" sz="2000" spc="-1" strike="noStrike">
                <a:latin typeface="Arial"/>
              </a:rPr>
              <a:t>– природные минералы. На сегодняшний день это наилучшая альтернатива фосфатам. По своей структуре цеолиты в стиральных порошках имеют форму шариков, поэтому при полоскании белья не задерживаются на волокнах ткани, а скатываются с них вместе с частицами грязи. Цеолиты тесно контактируют с разными видами ПАВ, усиливая их моющие свойства, способствуют смягчению жесткости воды. Глубоко проникают в тканевые волокна, тщательно удаляя любые загрязнения: грязь, пятна жира и краски, вина, кофе и т. д.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1" lang="ru-RU" sz="2000" spc="-1" strike="noStrike">
                <a:latin typeface="Arial"/>
              </a:rPr>
              <a:t>ПАВ  растительного происхождения. </a:t>
            </a:r>
            <a:r>
              <a:rPr b="0" lang="ru-RU" sz="2000" spc="-1" strike="noStrike">
                <a:latin typeface="Arial"/>
              </a:rPr>
              <a:t>Обеспечивают смачивание загрязненной ткани моющим раствором и удерживают удаленные частички грязи в растворе, ослабляя связь между загрязнением и тканью.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1" lang="ru-RU" sz="2000" spc="-1" strike="noStrike">
                <a:latin typeface="Arial"/>
              </a:rPr>
              <a:t>Сульфат натрия </a:t>
            </a:r>
            <a:r>
              <a:rPr b="0" lang="ru-RU" sz="2000" spc="-1" strike="noStrike">
                <a:latin typeface="Arial"/>
              </a:rPr>
              <a:t>– неорганическое соединение. Он часто используется в порошкообразных и жидких моющих средствах в качестве безопасного наполнителя.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1" lang="ru-RU" sz="2000" spc="-1" strike="noStrike">
                <a:latin typeface="Arial"/>
              </a:rPr>
              <a:t>Метасиликат натрия </a:t>
            </a:r>
            <a:r>
              <a:rPr b="0" lang="ru-RU" sz="2000" spc="-1" strike="noStrike">
                <a:latin typeface="Arial"/>
              </a:rPr>
              <a:t>– структурообразователь и ощелачиватель. Он выполняет ту же функцию, что и бикарбонат натрия, а также препятствует слёживанию и комкованию частиц стирального порошка.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1" lang="ru-RU" sz="2000" spc="-1" strike="noStrike">
                <a:latin typeface="Arial"/>
              </a:rPr>
              <a:t>Энзимы (альфа-амилаза, протеаза) </a:t>
            </a:r>
            <a:r>
              <a:rPr b="0" lang="ru-RU" sz="2000" spc="-1" strike="noStrike">
                <a:latin typeface="Arial"/>
              </a:rPr>
              <a:t>– ферменты, используемые в бытовой химии для удаления органических загрязнений. Амилазы расщепляют крахмальные пятна – крахмал, макароны, хлебобулочные изделия, протеазы расщепляют белковые пятна – молоко, яйца, мороженое, кровь и т. д. 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1" lang="ru-RU" sz="2000" spc="-1" strike="noStrike">
                <a:latin typeface="Arial"/>
              </a:rPr>
              <a:t>Кремнезем </a:t>
            </a:r>
            <a:r>
              <a:rPr b="0" lang="ru-RU" sz="2000" spc="-1" strike="noStrike">
                <a:latin typeface="Arial"/>
              </a:rPr>
              <a:t>– антислёживающий агент, или антикомкователь. Вещество, которое предотвращает слипание (комкование) частиц стирального порошка, сохраняет его сыпучесть и увеличивает срок годности.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1" lang="ru-RU" sz="2000" spc="-1" strike="noStrike">
                <a:latin typeface="Arial"/>
              </a:rPr>
              <a:t>Карбоксиметилцеллюлоза (КМЦ) </a:t>
            </a:r>
            <a:r>
              <a:rPr b="0" lang="ru-RU" sz="2000" spc="-1" strike="noStrike">
                <a:latin typeface="Arial"/>
              </a:rPr>
              <a:t>– ресорбент, который удерживает загрязнения в стиральном растворе и не дает им оседать на ткань.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1" lang="ru-RU" sz="2000" spc="-1" strike="noStrike">
                <a:latin typeface="Arial"/>
              </a:rPr>
              <a:t>Гидроксид натрия </a:t>
            </a:r>
            <a:r>
              <a:rPr b="0" lang="ru-RU" sz="2000" spc="-1" strike="noStrike">
                <a:latin typeface="Arial"/>
              </a:rPr>
              <a:t>(каустическая сода, каустик, NaOH) – самая распространенная щелочь, которая используется в производстве моющих и стиральных средств. Используется для усиления эффективности удаления жировых загрязнений за счет омыления жиров.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 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200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A0D54D3C-F735-4BF5-9F86-A965586BB645}" type="slidenum">
              <a:rPr b="0" lang="ru-RU" sz="1200" spc="-1" strike="noStrike">
                <a:latin typeface="+mn-lt"/>
              </a:rPr>
              <a:t>1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Использование средств Alive гарантирует вам качественную уборку  для всех поверхностей вашего дома и бережный уход  при стирке и отбеливании.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Средства Alive проявляют беспрецедентно высокую для экологичных средств эффективность в удалении любых стойких загрязнений, включая жир животного и растительного происхождения, грязь, масляные пятна, известковые отложения и многое другое.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Бесспорное преимущество средств для стирки Alive – они не разрушают структуру ткани, выполняют глубокую очистку ткани от загрязнений, быстро и без остатков вымываются в процессе полоскания. 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Стиральные порошки Alive исключительно бережно относятся к тканям, как натуральным, так и синтетическим. Поскольку из состава таких порошков исключены агрессивные химические вещества, ничто не угрожает целостности волокон ткани и красителям, использованным для её окрашивания. Примечательно, что эти стиральные порошки позволяют одежде дольше сохранять свою первоначальную форму и насыщенный яркий цвет по сравнению с большинством обычных порошков.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</p:txBody>
      </p:sp>
      <p:sp>
        <p:nvSpPr>
          <p:cNvPr id="203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693436D9-0D14-4D3A-9EF2-1BC68B2B7E5E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0" lang="ru-RU" sz="2000" spc="-1" strike="noStrike">
                <a:latin typeface="Arial"/>
              </a:rPr>
              <a:t>Alive  у</a:t>
            </a:r>
            <a:r>
              <a:rPr b="0" i="1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льтраконцентрированные средства.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Вся продукция Alive представляет собой жидкие или гранулированные порошкообразные концентраты. При однократной чистке изделий, поверхностей или мытье посуды концентрата расходуется гораздо меньше, чем обычного моющего геля, а действует он намного эффективнее.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Поэтому в применении такое средство не так быстро расходуется, что существенно сэкономит ваши деньги и время.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Из одного флакона концентрата получается 5 флаконов готовых к использованию средств. Разводить их нужно обычной чистой водой. Для удобства компания подготовила флаконы с распылителями, на которые уже нанесены метки, сколько надо налить концентрата и сколько добавить воды. 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1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(щелкните мышкой, на экране появится следующий рисунок)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Из одного флакона концентрата для поверхностей получается 5 флаконов готовых к применению моющих средств.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1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(щелкните мышкой, на экране появится следующий рисунок)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Флакон средства для полов вы используете на 10 полноценных уборок!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1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(щелкните мышкой, на экране появится следующий рисунок)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Одной упаковки концентрированного порошка для стирки белых и цветных тканей вам хватит на 36 стирок.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1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(щелкните мышкой, на экране появится следующий рисунок)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Концентрированное средство для отбеливания и удаления стойких загрязнений рассчитано на 35 применений.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Концентрированное жидкое средство для стирки – 32 стирки из одного флакона!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</p:txBody>
      </p:sp>
      <p:sp>
        <p:nvSpPr>
          <p:cNvPr id="206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43E8293D-B72B-4619-B21E-B3B4E40076FD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sldImg"/>
          </p:nvPr>
        </p:nvSpPr>
        <p:spPr>
          <a:xfrm>
            <a:off x="1366920" y="210960"/>
            <a:ext cx="3841560" cy="2881080"/>
          </a:xfrm>
          <a:prstGeom prst="rect">
            <a:avLst/>
          </a:prstGeom>
        </p:spPr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374400" y="3308040"/>
            <a:ext cx="6120360" cy="44672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1" lang="ru-RU" sz="2000" spc="-1" strike="noStrike">
                <a:latin typeface="Arial"/>
              </a:rPr>
              <a:t>Задайте вопрос: </a:t>
            </a:r>
            <a:r>
              <a:rPr b="0" lang="ru-RU" sz="2000" spc="-1" strike="noStrike">
                <a:latin typeface="Arial"/>
              </a:rPr>
              <a:t>Вспомните, какое количество средств для уборки хранится у вас дома?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latin typeface="Arial"/>
              </a:rPr>
              <a:t>Послушайте ответы и продолжайте: </a:t>
            </a:r>
            <a:r>
              <a:rPr b="0" lang="ru-RU" sz="2000" spc="-1" strike="noStrike">
                <a:latin typeface="Arial"/>
              </a:rPr>
              <a:t>Море баночек, бутылочек, флаконов разных цветов и размеров иногда просто переполняют шкафы и полки в наших квартирах.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А хотелось бы вам, чтобы ваши домашние помощники не только не занимали много места, дополняли интерьер, но и были совершенны по сочетанию таких характеристик как безопасность, экономичность и эффективность?!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Благодаря средствам Alive мы экономим:</a:t>
            </a:r>
            <a:endParaRPr b="0" lang="ru-RU" sz="20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latin typeface="Arial"/>
              </a:rPr>
              <a:t>Место в квартире (1 флакон занимает гораздо меньше места, чем 5)</a:t>
            </a:r>
            <a:endParaRPr b="0" lang="ru-RU" sz="20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latin typeface="Arial"/>
              </a:rPr>
              <a:t>Ваши усилия на пополнение средств (согласитесь, что донести до квартиры 1 флакон гораздо легче чем 5 флаконов)</a:t>
            </a:r>
            <a:endParaRPr b="0" lang="ru-RU" sz="20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latin typeface="Arial"/>
              </a:rPr>
              <a:t>Ваши усилия на уборку (высокая эффективность средств не требует ваших физических усилий)</a:t>
            </a:r>
            <a:endParaRPr b="0" lang="ru-RU" sz="20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latin typeface="Arial"/>
              </a:rPr>
              <a:t>Ваше время на покупку (покупка 1 раз в несколько месяцев, а не недель) и на уборку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И, конечно же:</a:t>
            </a:r>
            <a:endParaRPr b="0" lang="ru-RU" sz="20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latin typeface="Arial"/>
              </a:rPr>
              <a:t>Деньги (не переплачиваем за упаковку каждый раз)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Каждый флакон средств для поверхностей служит нам в 5 раз дольше обычного средства, а флакон с триггером может использоваться неограниченное количество раз.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Поэтому Alive – </a:t>
            </a:r>
            <a:r>
              <a:rPr b="0" i="1" lang="ru-RU" sz="2000" spc="-1" strike="noStrike">
                <a:latin typeface="Arial"/>
              </a:rPr>
              <a:t>это не</a:t>
            </a:r>
            <a:r>
              <a:rPr b="0" i="1" lang="ru-RU" sz="2000" spc="-1" strike="noStrike">
                <a:latin typeface="Arial"/>
              </a:rPr>
              <a:t> только эффективные </a:t>
            </a:r>
            <a:r>
              <a:rPr b="0" lang="ru-RU" sz="2000" spc="-1" strike="noStrike">
                <a:latin typeface="Arial"/>
              </a:rPr>
              <a:t>и многофункциональные в применении, но и очень экономичные средства.  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209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B839EBE2-5A7D-4B29-A9AF-E5DD3EF4EAA9}" type="slidenum">
              <a:rPr b="0" lang="ru-RU" sz="1200" spc="-1" strike="noStrike">
                <a:latin typeface="+mn-lt"/>
              </a:rPr>
              <a:t>1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211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С огромным вниманием мы отнеслись к деталям, которые так же позволяют быть экономными.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Флакон с триггером так же создан для вашего максимального удобства и экономии: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1" lang="ru-RU" sz="2000" spc="-1" strike="noStrike">
                <a:latin typeface="Arial"/>
              </a:rPr>
              <a:t>(щелкните мышкой, на экране появится следующий рисунок)</a:t>
            </a:r>
            <a:endParaRPr b="0" lang="ru-RU" sz="2000" spc="-1" strike="noStrike">
              <a:latin typeface="Arial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ru-RU" sz="2000" spc="-1" strike="noStrike">
                <a:latin typeface="Arial"/>
              </a:rPr>
              <a:t>1. Мерная шкала поможет вам отмерить ровно 50 мл средства Alive и 450 мл обычной воды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1" lang="ru-RU" sz="2000" spc="-1" strike="noStrike">
                <a:latin typeface="Arial"/>
              </a:rPr>
              <a:t>(щелкните мышкой, на экране появится следующий рисунок)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2. Три варианта подачи средства из самого триггера: микрораспыление, смешанная подача, струйная подача. Выбирайте в соответствии с вашими целями.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12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FD3F43CE-E623-4373-B479-DEB6FAB3BDD1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Понятие биоразлагаемость особенно актуально, когда дело касается ПАВ (поверхностно активных веществ), использующихся в бытовой химии и промышленном производстве.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Биоразлагаемость - это способность материала разрушаться под воздействием природных явлений. По этому параметру оценивают предполагаемый вред тех или иных средств для окружающей среды. 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В результате процесса биоразложения образуется наиболее безопасные для окружающей среды компоненты (CO2, вода и различные минеральные соли).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По стандартам Евросоюза первичная биоразлагаемость составляет не менее 28-32 дней. Только после этого срока начинается процесс полной разлагаемости.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0" lang="ru-RU" sz="2000" spc="-1" strike="noStrike">
                <a:latin typeface="Arial"/>
              </a:rPr>
              <a:t>Влияет на биоразлагаемость в первую очередь  состав средства. Чем больше химических компонентов, тем ниже способность к биоразложению, или она полностью отсутствует.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Каждый из растительных ингредиентов Alive в максимально короткие сроки почти на 100 % разлагается на нетоксичные органические соединения и тем самым оказывается безвредным для здоровья потребителей и не наносит вреда окружающей среде.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215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C255BCF5-30E1-48D0-B168-DC915728F05A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Гиппоаллергенность. Средства специально разработаны для людей, страдающих аллергией, астмой и повышенной чувствительностью к химическим ингредиентам бытовой химии. 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Отличительное свойство средства для посуды, например, в полном отсутствии каких бы то ни было ароматизаторов и красителей, а также фосфатов, нефтяных растворителей, хлора и других компонентов, раздражающих дыхательную систему или кожу. </a:t>
            </a:r>
            <a:endParaRPr b="0" lang="ru-RU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А стиральный порошок Alive это гранулированный концентрат. Он обладает высокой плотностью, не разрушается во время транспортировки и не «пылит» (не образуют мелкую порошковую пыль) в отличие от обычных порошков. Гранулированная форма стирального порошка не раздражает слизистую и дыхательную систему и способствует сохранению экологии вашего дома.</a:t>
            </a:r>
            <a:endParaRPr b="0" lang="ru-RU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В линейке Alive мы используем только </a:t>
            </a:r>
            <a:r>
              <a:rPr b="0" lang="ru-RU" sz="2000" spc="-1" strike="noStrike" u="sng">
                <a:solidFill>
                  <a:srgbClr val="000000"/>
                </a:solidFill>
                <a:uFillTx/>
                <a:latin typeface="+mn-lt"/>
                <a:ea typeface="+mn-ea"/>
              </a:rPr>
              <a:t>натуральные ароматизаторы, </a:t>
            </a:r>
            <a:r>
              <a:rPr b="0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которые при контакте с кожей не вызывают аллергии, шелушения и раздражений и в целом не оказывают вредного воздействия на здоровье.</a:t>
            </a:r>
            <a:endParaRPr b="0" lang="ru-RU" sz="20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i="1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+mn-ea"/>
              </a:rPr>
              <a:t>цитраль (из лимонного масла)</a:t>
            </a:r>
            <a:endParaRPr b="0" lang="ru-RU" sz="20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+mn-ea"/>
              </a:rPr>
              <a:t>лимонен (из эфирного масла корок померанца (горький апельсин))</a:t>
            </a:r>
            <a:endParaRPr b="0" lang="ru-RU" sz="20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+mn-ea"/>
              </a:rPr>
              <a:t>эфирное масло мяты</a:t>
            </a:r>
            <a:endParaRPr b="0" lang="ru-RU" sz="20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+mn-ea"/>
              </a:rPr>
              <a:t>масло ромашки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ru-RU" sz="2000" spc="-1" strike="noStrike">
                <a:solidFill>
                  <a:srgbClr val="000000"/>
                </a:solidFill>
                <a:latin typeface="Arial"/>
                <a:ea typeface="+mn-ea"/>
              </a:rPr>
              <a:t>Дополнительная информация: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ru-RU" sz="2000" spc="-1" strike="noStrike">
                <a:solidFill>
                  <a:srgbClr val="000000"/>
                </a:solidFill>
                <a:latin typeface="Arial"/>
                <a:ea typeface="+mn-ea"/>
              </a:rPr>
              <a:t>Гипоаллергенность – это экспериментально или клинически доказанное отсутствие способности компонентов какого либо средства вызвать аллергию. Испытание проводится накожным, внутрикожным способом (пробы), а также это проверка реакции при попадании в желудок. Клинические исследования позволяют быть уверенным в том, что продукт, как минимум, не содержит запрещенных веществ. Все исследования проводит не сам производитель, они проходят в специализированных институтах.  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ru-RU" sz="2000" spc="-1" strike="noStrike">
                <a:solidFill>
                  <a:srgbClr val="000000"/>
                </a:solidFill>
                <a:latin typeface="Arial"/>
                <a:ea typeface="+mn-ea"/>
              </a:rPr>
              <a:t>Самый частый виновник аллергии — искусственные отдушки, за ней идут консерванты.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218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4E5FFF54-56A0-4391-BEFC-21DC77489685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Все средства бытовой химии Alive не содержат химически агрессивных компонентов, а потому абсолютно безопасны как для канализации, так и для автономных септических систем загородных домов и дач. Современные септики, как правило, основаны на работе активных бактерий, которые разлагают отходы, после чего отфильтрованная вода сливается в грунт. А бактерии эти очень чувствительны к агрессивной среде. Хлор, фосфаты, продукты нефтепереработки, синтетические ароматизаторы, парабены и другая едкая химия, попадая в систему вместе со стоками, уничтожает активные бактерии, нарушая или сводя на нет работу очистного сооружения.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Для тех у кого есть 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21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9A2D5268-C37B-4EF2-A416-F11706B245A7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Моющие и стиральные средства  под торговой маркой «Элайв» (Alive</a:t>
            </a:r>
            <a:r>
              <a:rPr b="0" lang="ru-RU" sz="2000" spc="-1" strike="noStrike" baseline="30000">
                <a:latin typeface="Arial"/>
              </a:rPr>
              <a:t>тм</a:t>
            </a:r>
            <a:r>
              <a:rPr b="0" lang="ru-RU" sz="2000" spc="-1" strike="noStrike">
                <a:latin typeface="Arial"/>
              </a:rPr>
              <a:t>) компаний Salveco (Франция) и Pasific Sands (США), специально разработанные для компании Coral Club. 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 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Современные технологии производства характеризуют: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• </a:t>
            </a:r>
            <a:r>
              <a:rPr b="0" lang="ru-RU" sz="2000" spc="-1" strike="noStrike">
                <a:latin typeface="Arial"/>
              </a:rPr>
              <a:t>Низкое энергопотребление, четко отлаженный автоматизированный процесс.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• </a:t>
            </a:r>
            <a:r>
              <a:rPr b="0" lang="ru-RU" sz="2000" spc="-1" strike="noStrike">
                <a:latin typeface="Arial"/>
              </a:rPr>
              <a:t>Низкий уровень отходов сырья.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• </a:t>
            </a:r>
            <a:r>
              <a:rPr b="0" lang="ru-RU" sz="2000" spc="-1" strike="noStrike">
                <a:latin typeface="Arial"/>
              </a:rPr>
              <a:t>Постоянный контроль качества производственного процесса, сырьевого материала.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• </a:t>
            </a:r>
            <a:r>
              <a:rPr b="0" lang="ru-RU" sz="2000" spc="-1" strike="noStrike">
                <a:latin typeface="Arial"/>
              </a:rPr>
              <a:t>Тщательный микробиологический и физико-химический анализ растительного сырья.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• </a:t>
            </a:r>
            <a:r>
              <a:rPr b="0" lang="ru-RU" sz="2000" spc="-1" strike="noStrike">
                <a:latin typeface="Arial"/>
              </a:rPr>
              <a:t>Высокое качество упаковочного материала, обеспечивающего длительное хранение товара.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• </a:t>
            </a:r>
            <a:r>
              <a:rPr b="0" lang="ru-RU" sz="2000" spc="-1" strike="noStrike">
                <a:latin typeface="Arial"/>
              </a:rPr>
              <a:t>Использование переработанных и перерабатываемых материалов, дающее возможность поддерживать чистоту окружающей среды.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224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2EA8B2C1-233E-4375-AD00-2069D84F956E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226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Мы соединили все эти супер-свойства в замечательной линейке продуктов для стирки, посуды и ухода за поверхностями!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Линейка средств Alive это: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1. Экологичные средства «зеленой» химии, которые обеспечивают максимальную эффективность в удалении любых стойких загрязнений при 100% экологичности и безопасности.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2. Обеспечат качественную уборкау для всех поверхностей вашего дома и бережный уход  при стирке и отбеливании.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3. Экономичные и максимально удобные ультраконцентраты.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4. Биоразлагаемы, а значит безопасны для экологии.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5. Гипоаллергенны.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6. Безопасны для канализации и септических систем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7. Произведены на современных заводах </a:t>
            </a:r>
            <a:r>
              <a:rPr b="0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компаний Salveco (Франция) и Pasific Sands (США).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 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А так же средства Alive соответствуют самым требовательным европейским экологическим стандартам , которые предъявляют высокие требования к сырью, конечным продуктам и к организации производства, а также к использованию оборудования и технологий. 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</p:txBody>
      </p:sp>
      <p:sp>
        <p:nvSpPr>
          <p:cNvPr id="227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79EA092B-4CDD-46EB-B54B-E593E6CFACC3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sldImg"/>
          </p:nvPr>
        </p:nvSpPr>
        <p:spPr>
          <a:xfrm>
            <a:off x="878040" y="284040"/>
            <a:ext cx="3993840" cy="2995200"/>
          </a:xfrm>
          <a:prstGeom prst="rect">
            <a:avLst/>
          </a:prstGeom>
        </p:spPr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230400" y="3308040"/>
            <a:ext cx="6408360" cy="44672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Чистота в стиле Coral Club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latin typeface="Arial"/>
              </a:rPr>
              <a:t>Задайте аудитории вопрос: </a:t>
            </a:r>
            <a:r>
              <a:rPr b="0" lang="ru-RU" sz="2000" spc="-1" strike="noStrike">
                <a:latin typeface="Arial"/>
              </a:rPr>
              <a:t>Что для вас определяет чистоту и уют в доме?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latin typeface="Arial"/>
              </a:rPr>
              <a:t>Послушайте ответы.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latin typeface="Arial"/>
              </a:rPr>
              <a:t>И продолжайте: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Сложно ответить однозначно. С этим вопросом у нас возникают самые разные ассоциации. Для одних это чистый гостеприимный дом, где все расставлено по полочкам. Другие же не мыслят уюта без теплой дружеской атмосферы, мягкого пледа и чашечки ароматного кофе. А для жителей Страны восходящего солнца формулу чистоты можно вывести вот так: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порядок в доме = духовная чистота + позитивные эмоции.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Чистоту в доме, конечно, любят все. Гораздо меньше тех, кто готов с наслаждением мыть окна, самозабвенно чистить кастрюли и сковородки или смахивать пыль со шкафов.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И тут нам на помощь приходит целая армия средств для уборки, чистки, выведения пятен, легкой стирки и глажки, удаления жира даже в холодной воде…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Кто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+mn-ea"/>
              </a:rPr>
              <a:t>-то скажет: «Зачем? Все это вредно и дорого! Наши бабушки прекрасно справлялись и без этих средств!»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+mn-ea"/>
              </a:rPr>
              <a:t>Предлагаю разобраться…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76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BAE47DE5-E090-4A7F-B768-D43FAD7D30A0}" type="slidenum">
              <a:rPr b="0" lang="ru-RU" sz="1200" spc="-1" strike="noStrike">
                <a:latin typeface="+mn-lt"/>
              </a:rPr>
              <a:t>1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sldImg"/>
          </p:nvPr>
        </p:nvSpPr>
        <p:spPr>
          <a:xfrm>
            <a:off x="1247760" y="210960"/>
            <a:ext cx="4511160" cy="3384360"/>
          </a:xfrm>
          <a:prstGeom prst="rect">
            <a:avLst/>
          </a:prstGeom>
        </p:spPr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734400" y="3812040"/>
            <a:ext cx="5437800" cy="44672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1" lang="ru-RU" sz="2000" spc="-1" strike="noStrike">
                <a:latin typeface="Arial"/>
              </a:rPr>
              <a:t>Кликните мышкой, появится следующий рисунок.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0" lang="ru-RU" sz="1200" spc="-1" strike="noStrike" u="sng">
                <a:solidFill>
                  <a:srgbClr val="000000"/>
                </a:solidFill>
                <a:uFillTx/>
                <a:latin typeface="+mn-lt"/>
                <a:ea typeface="+mn-ea"/>
              </a:rPr>
              <a:t>Концентрированное средство для отбеливания и удаления стойких загрязнений Alive 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– это новая безопасная и эффективная альтернатива широко применяемым хлорным и оптическим отбеливателям. В его основе используется перкарбонат натрия (88%). При разложении этого вещества выделяется активный кислород. Именно он способен качественно отбелить и очистить любые виды белья (цветного и белого) и в отличие от обычного отбеливателя максимально быстро растворить трудновыводимые пятна, полностью удаляя их с поверхности тканей. Кроме того, средство Alive за счет того же кислорода предохраняет белые и цветные ткани от потемнения и приобретения ими после стирки неприятного серого оттенка. Бикарбонат натрия – кальцинированная сода – отлично омыляет жирные пятна, легко растворяя их в воде, снижает жесткость воды и усиливает действие других активных компонентов. Alive эффективно действует независимо от температуры и жесткости воды, подходит для любого типа и цвета ткани, кроме шелка и шерсти. Концентрированное средство Alive максимально эффективно действует при чистке и дезодорации сильнозагрязненной одежды, ковров, занавесок, моющего пылесоса, туалета, ящиков для мусора и лотков для животных. Alive – экологичное средство, которое не содержит хлора, фосфатов и других агрессивных компонентов. 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1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Кликните мышкой, появится следующий рисунок.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0" lang="ru-RU" sz="1200" spc="-1" strike="noStrike" u="sng">
                <a:solidFill>
                  <a:srgbClr val="000000"/>
                </a:solidFill>
                <a:uFillTx/>
                <a:latin typeface="+mn-lt"/>
                <a:ea typeface="+mn-ea"/>
              </a:rPr>
              <a:t>Порошок для стирки белых и цветных тканей Alive 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– настоящий подарок любой хозяйке. Это экологически чистый, концентрированный и высокоэффективный стиральный порошок для ручной и машинной стирки, активно действующий при любой температуре и качестве воды. Его можно использовать при стирке тканей любого типа и цвета, кроме шелка и шерсти. В составе порошка Alive самые безопасные и эффективные биоактивные вещества. Цеолиты смягчают жесткость воды, полностью растворяют в воде стойкие пятна, не изменяют структуру и цвет тканей, усиливают моющую активность ПАВ. Додецилбензолсульфоновые кислоты – группа активных ПАВ, которые используются для ускорения растворимости стойких загрязнений на ткани. Перкарбонат натрия, или активный кислород, максимально быстро растворяет трудновыводимые пятна, полностью удаляя их с поверхности тканей, и в то же время отбеливает и освежает ткани. Энзимы эффективно удаляют белковые и жировые загрязнения, предотвращают появление катышков. Карбоксиметилцеллюлоза (КМЦ) – антиресорбент – удерживает загрязнения в растворе и не дает им повторно оседать на ткани. Бикарбонат натрия – кальцинированная сода, отлично омыляет жирные пятна, легко растворяя их в воде, снижает жесткость воды и усиливает действие других активных компонентов порошка. Сульфат натрия ускоряет действие присутствующих в порошке ПАВ, «притягивает» частицы ПАВ на наиболее загрязненные места ткани и усиливает очищающие свойства активных веществ. Порошок экономичен в использовании (всего 25 г на 1 стандартную стирку).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1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Кликните мышкой, появится следующий рисунок.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0" lang="ru-RU" sz="1200" spc="-1" strike="noStrike" u="sng">
                <a:solidFill>
                  <a:srgbClr val="000000"/>
                </a:solidFill>
                <a:uFillTx/>
                <a:latin typeface="+mn-lt"/>
                <a:ea typeface="+mn-ea"/>
              </a:rPr>
              <a:t>Жидкое средство для стирки Alive 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– еще одно высокоэффективное стиральное средство, представленное в жидкой форме. По своим основным функциям жидкое средство Alive благодаря суперактивным ингредиентам действует так же хорошо и качественно, как и порошок этой марки. Додецилбензолсульфоновые кислоты – неионогенные ПАВ – ускоряют растворимость стойких пятен и вместе с карбоксиметилцеллюлозой (КМЦ) удерживают удаленные частички в растворе, препятствуя повторному загрязнению ткани. Энзимы удаляют различные сложные пятна, предотвращают появление катышков. Жидкий порошок Alive максимально эффективно действует при любой температуре и качестве воды, а также идеально подходит для любого типа и цвета ткани. Жидкое средство Alive отлично подойдет для «быстрой» стирки, когда ткань деликатна или вещь не сильно загрязнена, но хочется освежить ее. Расход жидкого средства – всего 30 мл на 1 стирку.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</p:txBody>
      </p:sp>
      <p:sp>
        <p:nvSpPr>
          <p:cNvPr id="230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06ADC77B-9C81-4025-A460-DECDB17AD848}" type="slidenum">
              <a:rPr b="0" lang="ru-RU" sz="1200" spc="-1" strike="noStrike">
                <a:latin typeface="+mn-lt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sldImg"/>
          </p:nvPr>
        </p:nvSpPr>
        <p:spPr>
          <a:xfrm>
            <a:off x="1601640" y="139680"/>
            <a:ext cx="3514320" cy="2634840"/>
          </a:xfrm>
          <a:prstGeom prst="rect">
            <a:avLst/>
          </a:prstGeom>
        </p:spPr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158400" y="2876040"/>
            <a:ext cx="6408360" cy="4467240"/>
          </a:xfrm>
          <a:prstGeom prst="rect">
            <a:avLst/>
          </a:prstGeom>
        </p:spPr>
        <p:txBody>
          <a:bodyPr/>
          <a:p>
            <a:pPr marL="216000" indent="-216000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Интересный факт о нашем отбеливателе.</a:t>
            </a:r>
            <a:endParaRPr b="0" lang="ru-RU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Все мы слышали о кислородных отбеливателях и наверняка уже оценили их преимущества по сравнению с хлорными.  Давайте посмотрим, в чем же их уникальность.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Основу кислородного отбеливателя составляет </a:t>
            </a:r>
            <a:r>
              <a:rPr b="0" i="1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перкарбонат натрия 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(Na2CO3*1.5H2O2) </a:t>
            </a:r>
            <a:r>
              <a:rPr b="0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–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 абсолютно безвредный для человека и природы экологически чистый отбеливатель, при взаимодействии с водой распадающийся на такие элементы, как:</a:t>
            </a:r>
            <a:r>
              <a:rPr b="0" i="1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 кислород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 (О2), </a:t>
            </a:r>
            <a:r>
              <a:rPr b="0" i="1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вода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 (Н2О) и</a:t>
            </a:r>
            <a:r>
              <a:rPr b="0" i="1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 сода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 (Na2CO3).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В настоящее время перекись водорода и кальцинированная сода являются одними из самых безопасных для окружающей среды веществ, производимыми химической промышленностью. Объединением этих двух веществ был получен перкарбонат натрия.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Принцип его действия очень прост: перкарбонат натрия активируется при соприкосновении с водой. При температуре примерно 50°C он распадается на соду и пероксид водорода. Высвободившийся кислород воздействует на пятна органического происхождения (жир, кофе, трава, чай, пятна вина, фруктов, чернил, парфюмерных веществ и др.). 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В процессе стирки загрязнения окисляются и либо разрушаются и удаляются, либо изменяют цвет участков загрязнения на бесцветные или белые. Наибольший эффект отбеливания и выведения пятен достигается при температуре от 80 до 90°С, однако действовать он начинает уже при 50°C, что особенно актуально при стирке деликатных тканей.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Таким образом, можно сделать вывод, что перкарбонат натрия обладает рядом преимуществ по отношению к другим отбеливателям:</a:t>
            </a:r>
            <a:endParaRPr b="0" lang="ru-RU" sz="12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гипоаллергенное средство;</a:t>
            </a:r>
            <a:endParaRPr b="0" lang="ru-RU" sz="12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полностью выполаскивается;</a:t>
            </a:r>
            <a:endParaRPr b="0" lang="ru-RU" sz="12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не разрушает структуру ткани;</a:t>
            </a:r>
            <a:endParaRPr b="0" lang="ru-RU" sz="12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хорошо растворим в воде;</a:t>
            </a:r>
            <a:endParaRPr b="0" lang="ru-RU" sz="12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сравнительно низкая температура активации процесса отбеливания и пятновыведения;</a:t>
            </a:r>
            <a:endParaRPr b="0" lang="ru-RU" sz="12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не содержит хлора;</a:t>
            </a:r>
            <a:endParaRPr b="0" lang="ru-RU" sz="12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отличается большим содержанием активного кислорода;</a:t>
            </a:r>
            <a:endParaRPr b="0" lang="ru-RU" sz="12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обладает дезинфицирующим и антибактериальным действием;</a:t>
            </a:r>
            <a:endParaRPr b="0" lang="ru-RU" sz="12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хорошо отбеливает изделия из хлопчатобумажных, льняных тканей, а также изделий из искусственных и синтетических волокон, таких как вискоза, искусственный шелк, нейлон и др.;</a:t>
            </a:r>
            <a:endParaRPr b="0" lang="ru-RU" sz="12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возможно применение как для белых, так и для цветных тканей;</a:t>
            </a:r>
            <a:endParaRPr b="0" lang="ru-RU" sz="12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не содержит токсических и ядовитых веществ, опасных для кожи и органов дыхания;</a:t>
            </a:r>
            <a:endParaRPr b="0" lang="ru-RU" sz="12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не влияет на работу водоочистных сооружений;</a:t>
            </a:r>
            <a:endParaRPr b="0" lang="ru-RU" sz="12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полностью разлагается в окружающей среде;</a:t>
            </a:r>
            <a:endParaRPr b="0" lang="ru-RU" sz="12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не наносит вред природе, почве и водным источникам;</a:t>
            </a:r>
            <a:endParaRPr b="0" lang="ru-RU" sz="12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не ядовит по отношению к растениям.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Кислородный отбеливатель – перкарбонат натрия входит в состав почти всех предлагаемых на рынке порошковых отбеливателей. Только в составе его обычно 10-15%, а остальное - ПАВы, оптические отбеливатели, прочая химия. То есть, фактически, современные отбеливатели – это перкарбонат натрия и концентрированный стиральный порошок. Если в составе отбеливателя перкарбоната натрия около 30%, то такой отбеливатель рекламируют как «кислородный».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233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54B14B36-9642-4CDF-9A4B-0259852BCE4E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ЭКСПЕРИМЕНТ.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Вам понадобятся: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Кипяток, 2 стакана, отбеливатель Alive, любой другой отбеливатель, содержащий кислород</a:t>
            </a:r>
            <a:endParaRPr b="0" lang="ru-RU" sz="2000" spc="-1" strike="noStrike">
              <a:latin typeface="Arial"/>
            </a:endParaRPr>
          </a:p>
          <a:p>
            <a:pPr marL="216000" indent="-216000" algn="ctr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1. Насыпаем в 1 стакан мерную ложку Alive,  в другой – мерную ложку любого другого отбеливателя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2. Наливаем в стаканы кипяток на 2/3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3. Наблюдаем.  В стакане с Alive пойдет бурная пена (кислородный коктейль)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Этот эксперимент доказывает наличие  80% кислорода в составе нашего отбеливателя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236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D70FCD48-521F-472B-B84C-91ECE06F10F8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sldImg"/>
          </p:nvPr>
        </p:nvSpPr>
        <p:spPr>
          <a:xfrm>
            <a:off x="1247760" y="210960"/>
            <a:ext cx="4511160" cy="3384360"/>
          </a:xfrm>
          <a:prstGeom prst="rect">
            <a:avLst/>
          </a:prstGeom>
        </p:spPr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734400" y="3812040"/>
            <a:ext cx="5437800" cy="44672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0" lang="ru-RU" sz="1200" spc="-1" strike="noStrike" u="sng">
                <a:solidFill>
                  <a:srgbClr val="000000"/>
                </a:solidFill>
                <a:uFillTx/>
                <a:latin typeface="+mn-lt"/>
                <a:ea typeface="+mn-ea"/>
              </a:rPr>
              <a:t>Alive D для мытья посуды. </a:t>
            </a:r>
            <a:r>
              <a:rPr b="1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Кликните мышкой, появится следующий рисунок.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Alive D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 – чудесный помощник не только для посуды, но и для рук! В его составе – мягкие и суперактивные анионные и амфотерные ПАВ, которые помогут вымыть любую посуду: из фарфора, хрома, стекла, нержавеющей стали и эмали. Отличительное свойство этого средства – он не содержит НИКАКИХ ароматизаторов и красителей, а также фосфатов, нефтяных растворителей, хлора и других компонентов, раздражающих дыхательную систему или кожу. О коже рук позаботится глицерин. К тому же это весьма концентрированное средство. При мытье посуды Alive D расходуется настолько экономно, что оно придется по душе самым требовательным хозяйкам. А то, что не образуется много пены, делает его незаменимым помощником при мытье посуды на природе. 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</p:txBody>
      </p:sp>
      <p:sp>
        <p:nvSpPr>
          <p:cNvPr id="239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6E8DD5DC-27CF-4C77-B919-1B2D5423132D}" type="slidenum">
              <a:rPr b="0" lang="ru-RU" sz="1200" spc="-1" strike="noStrike">
                <a:latin typeface="+mn-lt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p>
            <a:pPr marL="216000" indent="-216000">
              <a:lnSpc>
                <a:spcPct val="100000"/>
              </a:lnSpc>
            </a:pPr>
            <a:r>
              <a:rPr b="0" lang="ru-RU" sz="1200" spc="-1" strike="noStrike">
                <a:latin typeface="Calibri"/>
              </a:rPr>
              <a:t>ЭКСПЕРИМЕНТ:</a:t>
            </a:r>
            <a:endParaRPr b="0" lang="ru-RU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1200" spc="-1" strike="noStrike">
                <a:latin typeface="Calibri"/>
              </a:rPr>
              <a:t>ALIVE D – ГИПОАЛЛЕРГЕННАЯ ЖИДОСТЬ ДЛЯ МЫТЬЯ ПОСУДЫ.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0" lang="ru-RU" sz="1200" spc="-1" strike="noStrike">
                <a:latin typeface="Calibri"/>
              </a:rPr>
              <a:t>Вам понадобятся: 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0" lang="ru-RU" sz="1200" spc="-1" strike="noStrike">
                <a:latin typeface="Calibri"/>
              </a:rPr>
              <a:t>1. </a:t>
            </a:r>
            <a:r>
              <a:rPr b="0" lang="ru-RU" sz="1200" spc="-1" strike="noStrike">
                <a:solidFill>
                  <a:srgbClr val="000000"/>
                </a:solidFill>
                <a:latin typeface="Calibri"/>
              </a:rPr>
              <a:t>Тарелка с жиром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Calibri"/>
              </a:rPr>
              <a:t>2. Зубочистка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Calibri"/>
              </a:rPr>
              <a:t>3. Ёмкость с водой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Calibri"/>
              </a:rPr>
              <a:t>4. Средство для посуды Alive D.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Calibri"/>
              </a:rPr>
              <a:t>Капните 1 каплю средства на зубочистку.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Нанесите каплю на жирную тарелку.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Продемонстрируйте идеально чистую тарелку.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42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21239B77-E132-44A6-9B15-688A2E178398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sldImg"/>
          </p:nvPr>
        </p:nvSpPr>
        <p:spPr>
          <a:xfrm>
            <a:off x="1484280" y="139680"/>
            <a:ext cx="3895200" cy="2922120"/>
          </a:xfrm>
          <a:prstGeom prst="rect">
            <a:avLst/>
          </a:prstGeom>
        </p:spPr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230400" y="3236040"/>
            <a:ext cx="6408360" cy="4467240"/>
          </a:xfrm>
          <a:prstGeom prst="rect">
            <a:avLst/>
          </a:prstGeom>
        </p:spPr>
        <p:txBody>
          <a:bodyPr/>
          <a:p>
            <a:pPr marL="216000" indent="-216000">
              <a:lnSpc>
                <a:spcPct val="100000"/>
              </a:lnSpc>
            </a:pPr>
            <a:r>
              <a:rPr b="0" lang="ru-RU" sz="1200" spc="-1" strike="noStrike" u="sng">
                <a:solidFill>
                  <a:srgbClr val="000000"/>
                </a:solidFill>
                <a:uFillTx/>
                <a:latin typeface="+mn-lt"/>
                <a:ea typeface="+mn-ea"/>
              </a:rPr>
              <a:t>Alive A универсальное чистящее средство. </a:t>
            </a:r>
            <a:r>
              <a:rPr b="1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Кликните мышкой, появится следующий рисунок. 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При капитальной уборке</a:t>
            </a:r>
            <a:r>
              <a:rPr b="1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 Alive A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 легко и без особого труда справится с самыми разными задачами. Это средство идеально вымоет, почистит и обезжирит любые поверхности в доме (сталь, нержавеющая сталь, стекло, алюминий, пластик, ламинат, дерево, кожа, хром), за исключением посуды. Ведь в его составе – экологичные мягкие анионные и неионогенные ПАВ, которые обладают высокой способностью растворять любые загрязнения с поверхностей. Они эффективно расщепляют пятна грязи, жира и другие загрязнения, обладают долгим антистатическим эффектом. Средство отвечает самым высоким требованиям экологичности, не содержит продуктов нефтепереработки и синтетических химических добавок. Присутствующая в Alive A натуральная цитрусовая отдушка на основе лимонного эфирного вещества цитраля придаст поверхностям приятный освежающий аромат. Еще немаловажная деталь: нет необходимости смывать средство, кроме тех поверхностей, которые контактируют с пищей.</a:t>
            </a:r>
            <a:endParaRPr b="0" lang="ru-RU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1200" spc="-1" strike="noStrike" u="sng">
                <a:solidFill>
                  <a:srgbClr val="000000"/>
                </a:solidFill>
                <a:uFillTx/>
                <a:latin typeface="+mn-lt"/>
                <a:ea typeface="+mn-ea"/>
              </a:rPr>
              <a:t>Alive B для ванной комнаты и туалета. </a:t>
            </a:r>
            <a:r>
              <a:rPr b="1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Кликните мышкой, появится следующий рисунок. 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Попадалось ли вам раньше средство для чистки ванной и туалета с приятным ароматом? Теперь вы можете наслаждаться необыкновенно свежим натуральным мятно-цитрусовым ароматом во время чистки и еще долго после нее. Называется это чудо-средство</a:t>
            </a:r>
            <a:r>
              <a:rPr b="1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 Alive B.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 На помощь вам придут суперактивные органические кислоты и экологичные мягкие неионогенные ПАВ. Данные вещества эффективно удаляют известковый налет, грязь и другие устойчивые загрязнения с керамической или виниловой плитки, душевых кабин, ванн, унитаза, смесителей, душевого шланга и лейки, а также пластиковых, стеклянных и других поверхностей. Что важно, в отличие от обычных абразивов, органические кислоты действуют очень мягко, не оставляя на поверхности царапин, не оказывая никакого разъедающего действия на материалы. Надо только нанести на устойчивые загрязнения это средство и немного подождать. При этом Alive B не содержит опасных для здоровья парабенов, триклозана, спирта, ЭДТА, отвечая высоким требованиям экологичности. Благодаря этому средству ваша ванная комната будет сиять чистотой и блеском. </a:t>
            </a:r>
            <a:endParaRPr b="0" lang="ru-RU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1200" spc="-1" strike="noStrike" u="sng">
                <a:solidFill>
                  <a:srgbClr val="000000"/>
                </a:solidFill>
                <a:uFillTx/>
                <a:latin typeface="+mn-lt"/>
                <a:ea typeface="+mn-ea"/>
              </a:rPr>
              <a:t>Alive F для мытья полов и плитки. </a:t>
            </a:r>
            <a:r>
              <a:rPr b="1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Кликните мышкой, появится следующий рисунок. 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С чистящим средством</a:t>
            </a:r>
            <a:r>
              <a:rPr b="1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 Alive F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 полы и плитка просто засверкают от чистоты! Ведь в их составе – специально предназначенные для этого компоненты. Мягкие анионные и неионогенные ПАВ прекрасно вымоют и даже растворят на напольных или настенных поверхностях пятна грязи, жира и любые другие загрязнения. Это средство одинаково эффективно действует как при ручной, так и автоматической чистке, обладает длительным антистатическим эффектом, надолго оставляет освежающий цитрусовый аромат. Расход всего 5 мл на 1 литр воды делает его чрезвычайно экономным. К тому же средство не содержит вредных продуктов нефтепереработки и синтетических химических добавок, отвечая самым высоким требованиям экологичности. </a:t>
            </a:r>
            <a:endParaRPr b="0" lang="ru-RU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1200" spc="-1" strike="noStrike" u="sng">
                <a:solidFill>
                  <a:srgbClr val="000000"/>
                </a:solidFill>
                <a:uFillTx/>
                <a:latin typeface="+mn-lt"/>
                <a:ea typeface="+mn-ea"/>
              </a:rPr>
              <a:t>Alive G для чистки стекол и зеркал. </a:t>
            </a:r>
            <a:r>
              <a:rPr b="1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Кликните мышкой, появится следующий рисунок. 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Alive G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 в одно мгновение изменит ваш дом до неузнаваемости! И это неудивительно. С помощью этой продукции вы легко очистите от грязи, жира, следов насекомых и других загрязнений любые стеклянные поверхности: окна, зеркала, ветровые стекла, мониторы телевизоров и компьютеров. Проверено, средство действительно не оставляет на поверхности никаких следов и разводов, значит, мойка стекла потребует меньше усилий и времени. Alive G также обладает антистатическим эффектом. Оно не содержит вредных продуктов нефтепереработки и синтетических химических добавок, отвечает самым высоким требованиям экологичности, а используемый натуральный ароматизатор наполнит комнату приятным освежающим ароматом луговой ромашки.</a:t>
            </a:r>
            <a:endParaRPr b="0" lang="ru-RU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Alive К для удаления жира на кухне</a:t>
            </a:r>
            <a:endParaRPr b="0" lang="ru-RU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Alive K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 – суперочиститель для кухни! Благодаря экологичным мягким анионным и неионогенным ПАВ и органическим «очистителям» чистка духовки, гриля, стеклокерамических и индукционных плит, плитки на стенах и другой кухонной утвари покажется необременительным и скорым делом. А все потому, что эти ПАВ тщательно расщепят и удалят даже самые трудновыводимые пятна жира и грязи. Помощники ПАВ в жировом очистителе Alive K – поликарбоксилат и натрия гидроксид.</a:t>
            </a:r>
            <a:r>
              <a:rPr b="1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Поликарбоксилаты, или полимеры, представляют собой органические водорастворимые соединения углерода, которые обладают хорошей моющей и чистящей способностью. Крайне важно, что они создают защитную пленку и предупреждают потемнение моющих поверхностей. В очистных сооружениях поликарбоксилаты оседают в активном иле, частично подвергаются биологическому разложению (под действием бактерий) и, таким образом, полностью выводятся из сточных вод. Alive K – такое же экологичное и безопасное средство, как и другие продукты этой линии. Ну а еще один помощник – натуральный ароматизатор на основе эфирного мятного вещества лимонена – в два счета устранит неприятные запахи и поддержит на кухне освежающий аромат.</a:t>
            </a:r>
            <a:endParaRPr b="0" lang="ru-RU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</p:txBody>
      </p:sp>
      <p:sp>
        <p:nvSpPr>
          <p:cNvPr id="245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27AF4DA4-4F0C-4553-B50C-D29B6B37EBAB}" type="slidenum">
              <a:rPr b="0" lang="ru-RU" sz="1200" spc="-1" strike="noStrike">
                <a:latin typeface="+mn-lt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ЭКСПЕРИМЕНТ: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Alive G – средство для стекол и зеркал.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Вам понадобятся: </a:t>
            </a:r>
            <a:endParaRPr b="0" lang="ru-RU" sz="2000" spc="-1" strike="noStrike">
              <a:latin typeface="Arial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ru-RU" sz="2000" spc="-1" strike="noStrike">
                <a:latin typeface="Arial"/>
              </a:rPr>
              <a:t>Зеркало,</a:t>
            </a:r>
            <a:endParaRPr b="0" lang="ru-RU" sz="2000" spc="-1" strike="noStrike">
              <a:latin typeface="Arial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ru-RU" sz="2000" spc="-1" strike="noStrike">
                <a:latin typeface="Arial"/>
              </a:rPr>
              <a:t>2. Помада,</a:t>
            </a:r>
            <a:endParaRPr b="0" lang="ru-RU" sz="2000" spc="-1" strike="noStrike">
              <a:latin typeface="Arial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ru-RU" sz="2000" spc="-1" strike="noStrike">
                <a:latin typeface="Arial"/>
              </a:rPr>
              <a:t>Флакон с триггером Alive G,</a:t>
            </a:r>
            <a:endParaRPr b="0" lang="ru-RU" sz="2000" spc="-1" strike="noStrike">
              <a:latin typeface="Arial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 startAt="4"/>
            </a:pPr>
            <a:r>
              <a:rPr b="0" lang="ru-RU" sz="2000" spc="-1" strike="noStrike">
                <a:latin typeface="Arial"/>
              </a:rPr>
              <a:t>Чистик.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Нарисуйте на зеркале линию губной помады.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Распылите средство на зеркало.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Удалите следы помады и продемонстрируйте сверкающую поверхность.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248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B8F0011A-8F26-48EC-993B-C7260B3D9070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250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Для вашего удобства мы собрали коллекцию средств для поверхности в удобной, красивой, компактной упаковке.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Очень выгодно купить все средства для поверхностей и обеспечить себя и свою семью бытовой химией на несколько месяцев! 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А «чистик универсальный» из микрофибры будет отличным помощником в обеспечении чистоты вашего дома.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Чистик универсальный предназначен для очистки любого вида поверхностей. Салфетка не оставляет ворсинок, что позволяет использовать ее для очистки зеркал, окон и других блестящих и полированных поверхностей.</a:t>
            </a:r>
            <a:br/>
            <a:r>
              <a:rPr b="0" lang="ru-RU" sz="2000" spc="-1" strike="noStrike">
                <a:latin typeface="Arial"/>
              </a:rPr>
              <a:t>Кстати, «чистик» - это  подарок </a:t>
            </a:r>
            <a:r>
              <a:rPr b="0" lang="ru-RU" sz="2000" spc="-1" strike="noStrike">
                <a:latin typeface="Wingdings"/>
              </a:rPr>
              <a:t> для вас от компании Coral Club.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51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6933CDB3-C65E-4380-BEA8-FC6C353C9F6D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253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Проверьте сами! 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Попробуйте средства Alive, чтобы самим увидеть разницу. Сравните их с привычной для вас бытовой химией. Убедитесь, насколько легче, быстрее и комфортнее вы справляетесь с уборкой со средствами Alive.  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 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И сделайте свой выбор — будете ли вы и дальше рисковать здоровьем или преобразите свой дом с помощью экологически чистой и эффективной продукции Alive. 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Это простой шаг, который изменит вашу жизнь к лучшему! 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254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9775C2E4-57B1-40B3-AA7C-CB6D3674D0F2}" type="slidenum">
              <a:rPr b="0" lang="ru-RU" sz="1200" spc="-1" strike="noStrike">
                <a:latin typeface="+mn-lt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sldImg"/>
          </p:nvPr>
        </p:nvSpPr>
        <p:spPr>
          <a:xfrm>
            <a:off x="1514520" y="210960"/>
            <a:ext cx="3225600" cy="2418840"/>
          </a:xfrm>
          <a:prstGeom prst="rect">
            <a:avLst/>
          </a:prstGeom>
        </p:spPr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158400" y="2732040"/>
            <a:ext cx="6408360" cy="4467240"/>
          </a:xfrm>
          <a:prstGeom prst="rect">
            <a:avLst/>
          </a:prstGeom>
        </p:spPr>
        <p:txBody>
          <a:bodyPr/>
          <a:p>
            <a:pPr marL="216000" indent="-216000">
              <a:lnSpc>
                <a:spcPct val="100000"/>
              </a:lnSpc>
            </a:pPr>
            <a:r>
              <a:rPr b="1" lang="ru-RU" sz="2000" spc="-1" strike="noStrike">
                <a:latin typeface="Arial"/>
              </a:rPr>
              <a:t>Задайте аудитории вопрос: </a:t>
            </a:r>
            <a:r>
              <a:rPr b="0" lang="ru-RU" sz="2000" spc="-1" strike="noStrike">
                <a:latin typeface="Arial"/>
              </a:rPr>
              <a:t>Вы знаете народные средства для уборки в доме? Какими из них вы регулярно пользуетесь? Почему?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1" lang="ru-RU" sz="2000" spc="-1" strike="noStrike">
                <a:latin typeface="Arial"/>
              </a:rPr>
              <a:t>Послушайте ответы.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1" lang="ru-RU" sz="2000" spc="-1" strike="noStrike">
                <a:latin typeface="Arial"/>
              </a:rPr>
              <a:t>И продолжайте: </a:t>
            </a:r>
            <a:r>
              <a:rPr b="0" lang="ru-RU" sz="2000" spc="-1" strike="noStrike">
                <a:latin typeface="Arial"/>
              </a:rPr>
              <a:t>Действительно, народных способов сделать дом чистым достаточно много. Они передаются из уст в уста, выкладываются в интернет, горячо обсуждаются на женских форумах.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Мы выбрали несколько.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i="1" lang="ru-RU" sz="2000" spc="-1" strike="noStrike">
                <a:latin typeface="Arial"/>
              </a:rPr>
              <a:t>Сода. </a:t>
            </a:r>
            <a:r>
              <a:rPr b="0" lang="ru-RU" sz="2000" spc="-1" strike="noStrike">
                <a:latin typeface="Arial"/>
              </a:rPr>
              <a:t>Она является экологически чистым материалом, а точнее щелочью, и не вызывает аллергии. Что ею можно чистить? Любую керамическую поверхность, такую как унитаз или раковина. 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А теперь совет из интернета: «насыпьте соды на пожелтевшие поверхности, спустя некоторое время облейте уксусом и потрите щеткой 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–</a:t>
            </a:r>
            <a:r>
              <a:rPr b="0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 результат Вас просто поразит!»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Из уроков химии нам известно, что кислота нейтрализует действие щелочи и, налив уксус на соду, вы оставляете себе в качестве действующего на загрязнение средства лишь щетку и собственные усилия!  Вот такой совет </a:t>
            </a:r>
            <a:r>
              <a:rPr b="0" lang="ru-RU" sz="2000" spc="-1" strike="noStrike">
                <a:solidFill>
                  <a:srgbClr val="000000"/>
                </a:solidFill>
                <a:latin typeface="Wingdings"/>
                <a:ea typeface="+mn-ea"/>
              </a:rPr>
              <a:t> 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i="1" lang="ru-RU" sz="2000" spc="-1" strike="noStrike">
                <a:solidFill>
                  <a:srgbClr val="000000"/>
                </a:solidFill>
                <a:latin typeface="Wingdings"/>
                <a:ea typeface="+mn-ea"/>
              </a:rPr>
              <a:t>Горчичный порошок, </a:t>
            </a:r>
            <a:r>
              <a:rPr b="0" lang="ru-RU" sz="2000" spc="-1" strike="noStrike">
                <a:solidFill>
                  <a:srgbClr val="000000"/>
                </a:solidFill>
                <a:latin typeface="Wingdings"/>
                <a:ea typeface="+mn-ea"/>
              </a:rPr>
              <a:t>растворенный в воде, тоже поможет разобраться с грязной посудой. Одной чайной ложки на несколько литров горячей воды будет вполне достаточно для достижения эффекта. Такая жидкость растворит даже застарелый жир со сковородки. 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Wingdings"/>
                <a:ea typeface="+mn-ea"/>
              </a:rPr>
              <a:t>У каждой домохозяйки в тумбочке есть </a:t>
            </a:r>
            <a:r>
              <a:rPr b="0" i="1" lang="ru-RU" sz="2000" spc="-1" strike="noStrike">
                <a:solidFill>
                  <a:srgbClr val="000000"/>
                </a:solidFill>
                <a:latin typeface="Wingdings"/>
                <a:ea typeface="+mn-ea"/>
              </a:rPr>
              <a:t>уксус, </a:t>
            </a:r>
            <a:r>
              <a:rPr b="0" lang="ru-RU" sz="2000" spc="-1" strike="noStrike">
                <a:solidFill>
                  <a:srgbClr val="000000"/>
                </a:solidFill>
                <a:latin typeface="Wingdings"/>
                <a:ea typeface="+mn-ea"/>
              </a:rPr>
              <a:t>но применять его можно не только при консервации. Смешанный в равных количествах с водой, этот раствор отлично отчистит ст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+mn-ea"/>
              </a:rPr>
              <a:t>екла и зеркала (особенно полезно во время уборки помещения после ремонта ). Даже намека на «разводы» не останется. Еще уксус используют для придания блеска изделиям из серебра и мельхиора, да и накипь из чайника исчезнет без следа, если в нем в течение 20 минут кипятить раствор уксуса с водой, в пропорции 1:1.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+mn-ea"/>
              </a:rPr>
              <a:t>Правда, есть и серьезный недостаток этого рецепта – неприятный запах. 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+mn-ea"/>
              </a:rPr>
              <a:t> 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+mn-ea"/>
              </a:rPr>
              <a:t>Есть интересный рецепт для удаления жира из духовки: возьмите 20 граммов </a:t>
            </a:r>
            <a:r>
              <a:rPr b="0" i="1" lang="ru-RU" sz="2000" spc="-1" strike="noStrike">
                <a:solidFill>
                  <a:srgbClr val="000000"/>
                </a:solidFill>
                <a:latin typeface="Arial"/>
                <a:ea typeface="+mn-ea"/>
              </a:rPr>
              <a:t>хозяйственного мыла, 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+mn-ea"/>
              </a:rPr>
              <a:t>измельчите его с помощью терки и растворите в горячей воде. Туда же насыпьте пару столовых ложек соды и налейте полстакана уксуса. После того как смесь отстоится в течение 3 часов, нанесите ее на стенки духового шкафа и не смывайте в течение часа. Интернет гарантирует, что по окончании этого срока любой нагар и жир можно будет легко снять с помощью жесткой щетки.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+mn-ea"/>
              </a:rPr>
              <a:t> 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+mn-ea"/>
              </a:rPr>
              <a:t>Или такой совет: налейте </a:t>
            </a:r>
            <a:r>
              <a:rPr b="0" i="1" lang="ru-RU" sz="2000" spc="-1" strike="noStrike">
                <a:solidFill>
                  <a:srgbClr val="000000"/>
                </a:solidFill>
                <a:latin typeface="Arial"/>
                <a:ea typeface="+mn-ea"/>
              </a:rPr>
              <a:t>водку или спирт 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+mn-ea"/>
              </a:rPr>
              <a:t>в распылитель и отправляйтесь мыть окна. Они справятся даже с грибком, который образовался на швах плитки в ванной комнате. Да и любая блестящая поверхность очистится, если нанести на нее водку и оставить минут на сорок, после чего вытереть с помощью сухой тряпки, оптимальным материалом для которой служит микрофибра: она хорошо впитывает влагу и не оставляет размытых следов.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+mn-ea"/>
              </a:rPr>
              <a:t>А теперь вспомните себя за уборкой. Вы готовы наносить соду на ржавчину в ванной или тереть хозяйственное мыло на терке, чтобы добавить его вместо порошка в стиральную машину? Вашей семье понравится аромат уксуса, который кипит в чайнике? 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+mn-ea"/>
              </a:rPr>
              <a:t>Скорее всего, вы возьмете чистящее средство в ближайшем магазине или стиральный порошок, который, согласно рекламе, отстирает любые пятна без замачивания.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179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ED77440A-B040-4B39-96F6-C02EF9FC3D53}" type="slidenum">
              <a:rPr b="0" lang="ru-RU" sz="1200" spc="-1" strike="noStrike">
                <a:latin typeface="+mn-lt"/>
              </a:rPr>
              <a:t>1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sldImg"/>
          </p:nvPr>
        </p:nvSpPr>
        <p:spPr>
          <a:xfrm>
            <a:off x="1608120" y="139680"/>
            <a:ext cx="3647880" cy="2736360"/>
          </a:xfrm>
          <a:prstGeom prst="rect">
            <a:avLst/>
          </a:prstGeom>
        </p:spPr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86400" y="3020040"/>
            <a:ext cx="6552360" cy="4467240"/>
          </a:xfrm>
          <a:prstGeom prst="rect">
            <a:avLst/>
          </a:prstGeom>
        </p:spPr>
        <p:txBody>
          <a:bodyPr/>
          <a:p>
            <a:pPr marL="216000" indent="-216000">
              <a:lnSpc>
                <a:spcPct val="100000"/>
              </a:lnSpc>
            </a:pPr>
            <a:r>
              <a:rPr b="1" lang="ru-RU" sz="2000" spc="-1" strike="noStrike">
                <a:latin typeface="Arial"/>
              </a:rPr>
              <a:t>Задайте аудитории вопрос: </a:t>
            </a:r>
            <a:r>
              <a:rPr b="0" lang="ru-RU" sz="2000" spc="-1" strike="noStrike">
                <a:latin typeface="Arial"/>
              </a:rPr>
              <a:t>Какие средства бытовой химии вы обычно используете?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1" lang="ru-RU" sz="2000" spc="-1" strike="noStrike">
                <a:latin typeface="Arial"/>
              </a:rPr>
              <a:t>Послушайте ответы и кликом мыши выводите  названия этих средств на экран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1" lang="ru-RU" sz="2000" spc="-1" strike="noStrike">
                <a:latin typeface="Arial"/>
              </a:rPr>
              <a:t>И продолжайте: </a:t>
            </a:r>
            <a:r>
              <a:rPr b="0" lang="ru-RU" sz="2000" spc="-1" strike="noStrike">
                <a:latin typeface="Arial"/>
              </a:rPr>
              <a:t>В быту мы используем огромное количество химических составов для поддержания чистоты и дезинфекции. Однако все эти средства бытовой химии могут нанести огромный вред нашему здоровью. 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Почему? Давайте разберемся…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Различные чистящие и моющие средства содержат связующие активные вещества: хлор, углекислый газ, окислы азота, фенол, формальдегид, ацетон, аммиак, искусственные ароматизаторы и другие составляющие синтетического (химического) происхождения.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Ее компоненты биологически агрессивны, поскольку они используются для очистки и дезинфекции, обладают свойством уничтожать другие вещества (даже если это грязь), а значит, способны нанести вред и человеку.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 u="sng">
                <a:uFillTx/>
                <a:latin typeface="Arial"/>
              </a:rPr>
              <a:t> 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 u="sng">
                <a:uFillTx/>
                <a:latin typeface="Arial"/>
              </a:rPr>
              <a:t>Итак, моющие средства для посуды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В последнее время на прилавках магазинов появилось множество видов средств для мытья посуды. Производители, стараясь сделать свою продукцию более привлекательной для покупателя, добавляют в нее ароматические добавки, специальные добавки для сохранения или укрепления здоровья кожи и т.д. Создается впечатление, что эти средства не только абсолютно безопасны, но еще и полезны для здоровья.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Однако не все так радужно, как об этом говорится в рекламе. Большинство моющих средств содержат антисептики группы детергентов. Основным свойством детергентов является повышение поверхностного натяжения жидкостей (следствием этого эффекта являются радужные мыльные пузыри).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Если такое вещество попадет в кишечник, это приведет к нарушению пищеварения, метеоризму и дисбактериозу.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 u="sng">
                <a:uFillTx/>
                <a:latin typeface="Arial"/>
              </a:rPr>
              <a:t>Отбеливатели и моющие средства с хлором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Все отбеливатели, кроме кислородных, содержат хлор. Если реклама говорит об отсутствии этого вещества в составе средства, это значит, что в нем содержатся соединения, выделяющие хлор. На этикетке именно они будут указаны в составе.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ru-RU" sz="2000" spc="-1" strike="noStrike">
                <a:solidFill>
                  <a:srgbClr val="000000"/>
                </a:solidFill>
                <a:latin typeface="Arial"/>
              </a:rPr>
              <a:t>Дополнительная информация: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ru-RU" sz="2000" spc="-1" strike="noStrike">
                <a:solidFill>
                  <a:srgbClr val="000000"/>
                </a:solidFill>
                <a:latin typeface="Arial"/>
              </a:rPr>
              <a:t>Интересный факт. В 1822 г. парижский фармацевт А. Лабаррак изготовил отбеливающий раствор, идентичный современному «Асу», немного усовершенствовав способ получения «жавелевой воды». Таким образом, отбеливатель нового поколения на самом деле использовался во Франции с XIX в.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ru-RU" sz="2000" spc="-1" strike="noStrike">
                <a:solidFill>
                  <a:srgbClr val="000000"/>
                </a:solidFill>
                <a:latin typeface="Arial"/>
              </a:rPr>
              <a:t>Так, отбеливатель «Ас» представляет собой раствор гипохлорита натрия, о чем написано на этикетке.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 u="sng">
                <a:solidFill>
                  <a:srgbClr val="000000"/>
                </a:solidFill>
                <a:uFillTx/>
                <a:latin typeface="Arial"/>
              </a:rPr>
              <a:t>Бытовые средства, содержащие диоксины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Это группа химических веществ, имеющих очень высокую токсичность. Диоксины не получают путем синтеза, они образуются как дополнительные вещества в результате многочисленных химических процессов, поэтому могут присутствовать во многих продуктах и воде.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Основной путь их поступления в организм – хлорированная вода. О вреде обеззараживания водопроводной воды путем обработки ее молекулярным хлором говорится уже с 1980 г., однако этот способ очистки все еще продолжает использоваться.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 u="sng">
                <a:solidFill>
                  <a:srgbClr val="000000"/>
                </a:solidFill>
                <a:uFillTx/>
                <a:latin typeface="Arial"/>
              </a:rPr>
              <a:t>Стиральные порошки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Каждый день появляются все новые стиральные порошки, обещающие избавить от застирывания и долгого замачивания белья, отбелить, вывести все имеющиеся пятна и т.п. Все это преподносится как эффективное средство, экономящее наши силы.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Однако мало кто задумывается о том, что все обещанное достигается за счет повышения уровня высокоактивных веществ в составе стиральных порошков. Эти реагенты, в свою очередь, обладают повышенной аллергенностью.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Для возникновения аллергической реакции достаточно контакта с очень малым количеством вредного вещества.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Большая часть стиральных порошков на российских прилавках содержит полифосфаты, которые опасны не только для здоровья, но и для окружающей среды.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 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182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937DAB98-1577-432E-8BEA-05FA63CBD906}" type="slidenum">
              <a:rPr b="0" lang="ru-RU" sz="1200" spc="-1" strike="noStrike">
                <a:latin typeface="+mn-lt"/>
              </a:rPr>
              <a:t>1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sldImg"/>
          </p:nvPr>
        </p:nvSpPr>
        <p:spPr>
          <a:xfrm>
            <a:off x="1477800" y="210960"/>
            <a:ext cx="3514320" cy="2634840"/>
          </a:xfrm>
          <a:prstGeom prst="rect">
            <a:avLst/>
          </a:prstGeom>
        </p:spPr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230400" y="3020040"/>
            <a:ext cx="6264360" cy="44672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Интересен тот факт, что в Европе проблему фосфатов уже осознали в полной мере. Поэтому Европейский союз 30 июня 2013 года ввел ограничения на содержание фосфатов во всех моющих и стиральных средствах. Теперь, согласно Директиве ЕС №648/2004, на европейском рынке допускается продажа средств бытовой химии, в которых содержание фосфатов не превышает 0,5 г в пересчете на фосфор на один цикл стандартной машинной стирки. 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В чем же их опасность? Фосфаты, оставшиеся в ткани, усиливают действие ПАВ (поверхностно-активные вещества, выступают в качестве основных активных составляющих во всех видах чистящих и моющих средств) и приводят к обезжириванию кожи, разрушению клеточных мембран, проникновению поверхностно-активных веществ в кровь. Накапливаясь в организме, они вызывают аллергические реакции и раздражения, способствуют изменениям в крови (неблагоприятно влияют на красные клетки крови эритроциты, провоцируя их изменения) и снижению иммунитета.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Эксперты путем лабораторных исследований установили, что для полного удаления фосфатов из ткани необходимо 7–9 полосканий в проточной воде! С учетом того, что в среднем современная стиральная машина производит 3–4 цикла полоскания, стирка порошком с фосфатами дает 100%-ную гарантию того, что фосфаты останутся в волокнах одежды и после стирки. Современные исследования показывают, что при полоскании в холодной воде полностью удалить фосфаты из волокон ткани практические невозможно. А подавляющее большинство стиральных машин запрограммировано на полоскание именно в холодной воде.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  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Помимо этого, фосфаты наносят огромный ущерб окружающей среде. Попадая в водоемы с плохо очищенными сточными водами, фосфаты действуют на сине-зеленые водоросли как удобрение, вызывая их бурный рост. При этом вода в водоемах становится мутной и не пропускает солнечный свет, прекращается процесс фотосинтеза у растений на дне водоема, в результате чего они перестают выделять кислород. В условиях отсутствия необходимого количества кислорода и загрязненности воды продуктами жизнедеятельности водорослей гибнет фауна водоема. Все это неизбежно ведет к нарушению хрупкого экологического баланса природы.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 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 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</p:txBody>
      </p:sp>
      <p:sp>
        <p:nvSpPr>
          <p:cNvPr id="185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5D0B02B6-1AB3-4322-8CA0-4C09344A7FF6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sldImg"/>
          </p:nvPr>
        </p:nvSpPr>
        <p:spPr>
          <a:xfrm>
            <a:off x="1697040" y="210960"/>
            <a:ext cx="3323880" cy="2491920"/>
          </a:xfrm>
          <a:prstGeom prst="rect">
            <a:avLst/>
          </a:prstGeom>
        </p:spPr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230400" y="2876040"/>
            <a:ext cx="6336360" cy="4467240"/>
          </a:xfrm>
          <a:prstGeom prst="rect">
            <a:avLst/>
          </a:prstGeom>
        </p:spPr>
        <p:txBody>
          <a:bodyPr/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А сколько химических компонентов остается на поверхностях и в воздухе после того, как уборка закончена? Теперь представьте, что все это вдыхает и собирает на руки ваш маленький ребенок, когда ползает и играет на полу. Потом он тянет руки в рот, тем самым подвергая себя еще большей опасности. 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Ведь в организм ребенка попадает </a:t>
            </a:r>
            <a:r>
              <a:rPr b="0" i="1" lang="ru-RU" sz="2000" spc="-1" strike="noStrike">
                <a:latin typeface="Arial"/>
              </a:rPr>
              <a:t>гораздо больше </a:t>
            </a:r>
            <a:r>
              <a:rPr b="0" lang="ru-RU" sz="2000" spc="-1" strike="noStrike">
                <a:latin typeface="Arial"/>
              </a:rPr>
              <a:t>химии, потому что кожа детей намного нежнее и тоньше, чем у взрослых. 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Люди чаще покупают те средства, которые, по их мнению, быстрее справляются с грязью. А многие даже думают, что, чем больше химии, тем лучше. 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Таким образом, опасные вещества — фосфаты, хлор, продукты нефтепереработки и даже альдегиды — постоянно угрожают вашему здоровью. Как они проникают в организм? Да очень просто.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Например, вы вдыхаете частички порошка при стирке. Или остатки химических средств попадают в ваш организм через плохо прополосканную одежду и посуду. Вы даже ванну принимаете в растворе неотмытых чистящих средств. Не верите? А ведь это еще не все.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Самое печальное — химия плохо выводится.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 u="sng">
                <a:uFillTx/>
                <a:latin typeface="Arial"/>
              </a:rPr>
              <a:t>Химикаты обладают способностью накапливаться </a:t>
            </a:r>
            <a:r>
              <a:rPr b="0" lang="ru-RU" sz="2000" spc="-1" strike="noStrike">
                <a:latin typeface="Arial"/>
              </a:rPr>
              <a:t>в организме. И так постепенно они разрушают иммунитет, вызывают старение кожи, аллергию и поражают внутренние органы. 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Доказано, что они даже способствуют развитию рака и бесплодия.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 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При этом дети уязвимее, чем взрослые. Несмотря на то, что они весят меньше, обмен веществ у них гораздо активнее. Та же доза химического вещества может причинить ребенку более сильный ущерб, ведь его внутренние органы еще в стадии развития. Поэтому дети более чувствительны к вредным воздействиям. 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 u="sng">
                <a:uFillTx/>
                <a:latin typeface="Arial"/>
              </a:rPr>
              <a:t>Бытовая химия убивает природу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Вместе с тем, синтетические моющие средства наносят непоправимый вред природе. 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По расчетам ученых такое «нездоровое» цветение водоемов может привести к настоящей экологической катастрофе. А главное, освободить воду от химикатов не может ни одна система водоочистки.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1" lang="ru-RU" sz="2000" spc="-1" strike="noStrike">
                <a:latin typeface="Arial"/>
              </a:rPr>
              <a:t>Парабены</a:t>
            </a:r>
            <a:r>
              <a:rPr b="0" lang="ru-RU" sz="2000" spc="-1" strike="noStrike">
                <a:latin typeface="Arial"/>
              </a:rPr>
              <a:t> (легко проникают в кожу и наносят вред изнутри); 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1" lang="ru-RU" sz="2000" spc="-1" strike="noStrike">
                <a:latin typeface="Arial"/>
              </a:rPr>
              <a:t>фталаты</a:t>
            </a:r>
            <a:r>
              <a:rPr b="0" lang="ru-RU" sz="2000" spc="-1" strike="noStrike">
                <a:latin typeface="Arial"/>
              </a:rPr>
              <a:t> (могут вызвать преждевременные роды, неблагоприятно воздействуют на сперму); 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1" lang="ru-RU" sz="2000" spc="-1" strike="noStrike">
                <a:latin typeface="Arial"/>
              </a:rPr>
              <a:t>отдушки</a:t>
            </a:r>
            <a:r>
              <a:rPr b="0" lang="ru-RU" sz="2000" spc="-1" strike="noStrike">
                <a:latin typeface="Arial"/>
              </a:rPr>
              <a:t> (общее название более чем 100 потенциально устойчивых к аллергичным компонентам веществ); 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1" lang="ru-RU" sz="2000" spc="-1" strike="noStrike">
                <a:latin typeface="Arial"/>
              </a:rPr>
              <a:t>диоксид титана</a:t>
            </a:r>
            <a:r>
              <a:rPr b="0" lang="ru-RU" sz="2000" spc="-1" strike="noStrike">
                <a:latin typeface="Arial"/>
              </a:rPr>
              <a:t> (легко проникает через кожу в лимфатическую систему, оказывая токсическое действие на организм); 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1" lang="ru-RU" sz="2000" spc="-1" strike="noStrike">
                <a:latin typeface="Arial"/>
              </a:rPr>
              <a:t>триклозан</a:t>
            </a:r>
            <a:r>
              <a:rPr b="0" lang="ru-RU" sz="2000" spc="-1" strike="noStrike">
                <a:latin typeface="Arial"/>
              </a:rPr>
              <a:t> (антибактериальный агент, добавляемый в некоторые пасты и чистящие средства. Очень сильно загрязняет окружающую среду); 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1" lang="ru-RU" sz="2000" spc="-1" strike="noStrike">
                <a:latin typeface="Arial"/>
              </a:rPr>
              <a:t>алкилфенол этоксилат</a:t>
            </a:r>
            <a:r>
              <a:rPr b="0" lang="ru-RU" sz="2000" spc="-1" strike="noStrike">
                <a:latin typeface="Arial"/>
              </a:rPr>
              <a:t> (может приводить к нарушению работы эндокринных желез. Содержится в некоторых стиральных порошках, средствах для удаления пятен, красках для волос, моющих средствах, средствах по уходу за волосами, спермицидах); 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1" lang="ru-RU" sz="2000" spc="-1" strike="noStrike">
                <a:latin typeface="Arial"/>
              </a:rPr>
              <a:t>быстроиспаряющиеся органические соединения</a:t>
            </a:r>
            <a:r>
              <a:rPr b="0" lang="ru-RU" sz="2000" spc="-1" strike="noStrike">
                <a:latin typeface="Arial"/>
              </a:rPr>
              <a:t>. К ним относятся туолен (вызывает риск рождения ребенка с неврологическими расстройствами и задержкой развития) и ксилен (может вызывать врожденные дефекты, содержится в большинстве аэрозолей и освежителей воздуха). Эти вещества вредны не только при использовании, но и при хранении.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Вещества, нарушающие работу эндокринных желез (негативно влияют на протекание биологических процессов и вызывают неврологические, поведенческие и репродуктивные нарушения); 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вещества, сохраняющиеся в окружающей среде и не распадающиеся в течение длительного периода времени;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биоаккумулятивные вещества (накапливаются в нашем организме и способны передаваться из поколения в поколение).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 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Согласно результатам исследований, опубликованным в журнале «Washington Toxics Coalition», если беременная женщина часто подвергается воздействию быстроиспаряющихся органических соединений, у нее на 25% увеличивается количество случаев головной боли и на 19% возрастает риск возникновения послеродовой депрессии.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188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025347F6-2C1F-4DD0-B004-6D04832D8FBA}" type="slidenum">
              <a:rPr b="0" lang="ru-RU" sz="1200" spc="-1" strike="noStrike">
                <a:latin typeface="+mn-lt"/>
              </a:rPr>
              <a:t>1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p>
            <a:pPr marL="216000" indent="-216000">
              <a:lnSpc>
                <a:spcPct val="100000"/>
              </a:lnSpc>
            </a:pPr>
            <a:r>
              <a:rPr b="1" lang="ru-RU" sz="2000" spc="-1" strike="noStrike">
                <a:latin typeface="Arial"/>
              </a:rPr>
              <a:t>Задайте участникам презентации еще несколько вопросов, по мере ответов кликами мыши выводите ответы на экран: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ru-RU" sz="2000" spc="-1" strike="noStrike">
                <a:latin typeface="Arial"/>
              </a:rPr>
              <a:t>Какие преимущества у народных средств?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ru-RU" sz="2000" spc="-1" strike="noStrike">
                <a:latin typeface="Arial"/>
              </a:rPr>
              <a:t>В чем вы видите сложности использования этих рецептов?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ru-RU" sz="2000" spc="-1" strike="noStrike">
                <a:latin typeface="Arial"/>
              </a:rPr>
              <a:t>Чем привлекают современные средства бытовой химии?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ru-RU" sz="2000" spc="-1" strike="noStrike">
                <a:latin typeface="Arial"/>
              </a:rPr>
              <a:t>Какие минусы при их использовании?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1" lang="ru-RU" sz="2000" spc="-1" strike="noStrike">
                <a:latin typeface="Arial"/>
              </a:rPr>
              <a:t>Наверняка ваша аудитория дала гораздо больше ответов на эти вопросы, чем мы показали на слайде. 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1" lang="ru-RU" sz="2000" spc="-1" strike="noStrike">
                <a:latin typeface="Arial"/>
              </a:rPr>
              <a:t>Это значит, что для участников презентации тема важная, они вовлечены в ее обсуждение и уже мысленно «примерили на себя» все то, о чем вы говорили.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А что выбираете вы?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Вы готовы следовать экономичным, но не всегда результативным и простым в осуществлении народным советам?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Низкая стоимость и яркая упаковка - это основные критерии выбора бытовой химии? Или вам важно иметь средства для дома, которые сочетают в себе экологичность и практичность народных средств с простотой, качеством, повышенным уровнем комфорта и безопасности современных средств «зеленой химии»?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1" lang="ru-RU" sz="2000" spc="-1" strike="noStrike">
                <a:latin typeface="Arial"/>
              </a:rPr>
              <a:t>Ваша аудитория дала положительный ответ?!! Переходите к следующему слайду</a:t>
            </a:r>
            <a:r>
              <a:rPr b="1" lang="ru-RU" sz="2000" spc="-1" strike="noStrike">
                <a:latin typeface="Arial"/>
              </a:rPr>
              <a:t>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 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191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4018398D-BEC1-401D-86DE-4307AB80BF98}" type="slidenum">
              <a:rPr b="0" lang="ru-RU" sz="1200" spc="-1" strike="noStrike">
                <a:latin typeface="+mn-lt"/>
              </a:rPr>
              <a:t>1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sldImg"/>
          </p:nvPr>
        </p:nvSpPr>
        <p:spPr>
          <a:xfrm>
            <a:off x="1579680" y="139680"/>
            <a:ext cx="3704760" cy="2779200"/>
          </a:xfrm>
          <a:prstGeom prst="rect">
            <a:avLst/>
          </a:prstGeom>
        </p:spPr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86400" y="3020040"/>
            <a:ext cx="6552360" cy="4467240"/>
          </a:xfrm>
          <a:prstGeom prst="rect">
            <a:avLst/>
          </a:prstGeom>
        </p:spPr>
        <p:txBody>
          <a:bodyPr/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Зеленая линия Alive специально создана для людей, которые не хотят подвергать свое здоровье и окружающую природу воздействию агрессивной бытовой химии.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В последние годы требования к качеству моющих и чистящих средств, стиральных порошков изменились. Сейчас их качество определяется, прежде всего, гипоаллергенностью, низкой токсичностью, использованием растительного сырья, высокой степенью биоразлагаемости компонентов и универсальностью. 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Все эти качества характеризуют средства </a:t>
            </a:r>
            <a:r>
              <a:rPr b="1" i="1" lang="ru-RU" sz="2000" spc="-1" strike="noStrike">
                <a:latin typeface="Arial"/>
              </a:rPr>
              <a:t>Chimie Verte («зеленой» химии) </a:t>
            </a:r>
            <a:r>
              <a:rPr b="0" lang="ru-RU" sz="2000" spc="-1" strike="noStrike">
                <a:latin typeface="Arial"/>
              </a:rPr>
              <a:t>компаний Salveco (Франция) и Pacific Sands (США), специально разработанные для компании Coral Club. 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На сегодняшний день данное направление является самым динамично развивающимся и сверхпопулярным в мире, поскольку связано с производством бытовой химии на основе качественно новых ингредиентов, натуральных и безопасных как для человека, так и для природы. 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1" lang="ru-RU" sz="2000" spc="-1" strike="noStrike">
                <a:latin typeface="Arial"/>
              </a:rPr>
              <a:t>Бытовая химия Alive™ </a:t>
            </a:r>
            <a:r>
              <a:rPr b="0" lang="ru-RU" sz="2000" spc="-1" strike="noStrike">
                <a:latin typeface="Arial"/>
              </a:rPr>
              <a:t>– это минимум усилий и времени + 100%-ный результат.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194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FD90FBB6-69BA-46E8-A265-AB7273A0CB97}" type="slidenum">
              <a:rPr b="0" lang="ru-RU" sz="1200" spc="-1" strike="noStrike">
                <a:latin typeface="+mn-lt"/>
              </a:rPr>
              <a:t>1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sldImg"/>
          </p:nvPr>
        </p:nvSpPr>
        <p:spPr>
          <a:xfrm>
            <a:off x="1771560" y="139680"/>
            <a:ext cx="3320640" cy="2490480"/>
          </a:xfrm>
          <a:prstGeom prst="rect">
            <a:avLst/>
          </a:prstGeom>
        </p:spPr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230400" y="2948040"/>
            <a:ext cx="6264360" cy="44672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0" lang="ru-RU" sz="1200" spc="-1" strike="noStrike" u="sng">
                <a:solidFill>
                  <a:srgbClr val="000000"/>
                </a:solidFill>
                <a:uFillTx/>
                <a:latin typeface="+mn-lt"/>
                <a:ea typeface="+mn-ea"/>
              </a:rPr>
              <a:t>Экологичность.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Средства «зеленой» химии </a:t>
            </a:r>
            <a:r>
              <a:rPr b="0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отличаются отсутствием в составе опасных токсичных веществ, таких как нефтепродукты, бораты, фосфаты, фосфонаты, искусственные отдушки и красители.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В составе Alive – только мягкие экологичные ПАВ, органические кислоты, щелочи, натуральные ароматизаторы из эфирных масел цитрусовых и растений.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Мы добились максимальной эффективности в удалении любых стойких загрязнений при 100% экологичности наших продуктов.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Наверняка вас интересует вопрос: за счет чего средство является безвредным для кожи и здоровья в целом?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Давайте посмотрим на состав продукции – он из 100% компонентов природного происхождения!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Продукты серии Alive имеют сложный многокомпонентный состав, в основе которого - моющие вещества, увеличивающие пенообразующую и эмульгирующую способность средства, уменьшающие поверхностное натяжение воды.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Одну из групп таких компонентов представляют поверхностно-активные вещества (ПАВ) </a:t>
            </a:r>
            <a:r>
              <a:rPr b="0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– основные активные ингредиенты во всех видах чистящих, моющих и стиральных средств. Они стабилизируют мыльную пену, обладают мягким и слабо раздражающим воздействием на кожу, смягчают ткани, придают антистатические свойства тканям или поверхностям. Обеспечивают смачивание загрязненной поверхности моющим раствором и удерживают удаленные частички грязи в растворе, ослабляя связь между загрязнением и поверхностью/тканью.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В продуктах Alive  ПАВ растительного происхождения из:</a:t>
            </a:r>
            <a:endParaRPr b="0" lang="ru-RU" sz="20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зерна</a:t>
            </a:r>
            <a:endParaRPr b="0" lang="ru-RU" sz="20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рапса</a:t>
            </a:r>
            <a:endParaRPr b="0" lang="ru-RU" sz="20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кокосового ореха</a:t>
            </a:r>
            <a:endParaRPr b="0" lang="ru-RU" sz="20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свеклы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А так же натуральные ароматизаторы.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Сорбиновая кислота</a:t>
            </a:r>
            <a:r>
              <a:rPr b="0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 – натуральный компонент, выделенный из рябины. Используется как консервант для продления срока хранения чистящих и моющих средств.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Молочная кислота</a:t>
            </a:r>
            <a:r>
              <a:rPr b="0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 – органическая кислота, растворитель. Эффективно и деликатно удаляет остатки масла и жира с любых поверхностей. В отличие от стандартных абразивов не оставляет на поверхностях никаких царапин.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Лимонная кислота</a:t>
            </a:r>
            <a:r>
              <a:rPr b="0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 применяется для очистки поверхностей и смягчения жесткой воды в моющем растворе. Она также используется в качестве консерванта для продления срока хранения чистящих и моющих средств.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Этиловый спирт</a:t>
            </a:r>
            <a:r>
              <a:rPr b="0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 в моющих и чистящих средствах действует как стабилизатор, а также как качественный растворитель и разбавитель природных (например, натуральных ароматизаторов) и синтетических веществ.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Поликарбоксилат</a:t>
            </a:r>
            <a:r>
              <a:rPr b="0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 – органическое водорастворимое соединение (полимер). В средствах бытовой химии он удерживает в растворе расщепленные загрязнения и не дает им осесть на поверхности.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Гидроксид натрия</a:t>
            </a:r>
            <a:r>
              <a:rPr b="0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 (каустическая сода, каустик, NaOH) – самая распространенная щелочь, которая используется в производстве моющих и стиральных средств. Используется для усиления эффективности удаления жировых загрязнений за счет омыления жиров.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97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D90CEAA0-FB98-4A6C-BCB7-214FE873EC5A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BD40504F-E65D-4ACB-8B11-CAB0443ABFD3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10.9.19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E9A019AF-8C13-4144-857A-EDB41CDB372B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wmf"/><Relationship Id="rId3" Type="http://schemas.openxmlformats.org/officeDocument/2006/relationships/image" Target="../media/image31.wmf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4.wmf"/><Relationship Id="rId2" Type="http://schemas.openxmlformats.org/officeDocument/2006/relationships/image" Target="../media/image35.wmf"/><Relationship Id="rId3" Type="http://schemas.openxmlformats.org/officeDocument/2006/relationships/image" Target="../media/image36.wmf"/><Relationship Id="rId4" Type="http://schemas.openxmlformats.org/officeDocument/2006/relationships/image" Target="../media/image37.wmf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microsoft.com/office/2007/relationships/hdphoto" Target="../media/hdphoto1.wdp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image" Target="../media/image47.wmf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8.wmf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50.wmf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52.wmf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53.wmf"/><Relationship Id="rId2" Type="http://schemas.openxmlformats.org/officeDocument/2006/relationships/image" Target="../media/image54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wmf"/><Relationship Id="rId2" Type="http://schemas.openxmlformats.org/officeDocument/2006/relationships/image" Target="../media/image4.wmf"/><Relationship Id="rId3" Type="http://schemas.openxmlformats.org/officeDocument/2006/relationships/image" Target="../media/image5.wmf"/><Relationship Id="rId4" Type="http://schemas.openxmlformats.org/officeDocument/2006/relationships/image" Target="../media/image6.wmf"/><Relationship Id="rId5" Type="http://schemas.openxmlformats.org/officeDocument/2006/relationships/image" Target="../media/image7.jpe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wmf"/><Relationship Id="rId2" Type="http://schemas.openxmlformats.org/officeDocument/2006/relationships/image" Target="../media/image9.wmf"/><Relationship Id="rId3" Type="http://schemas.openxmlformats.org/officeDocument/2006/relationships/image" Target="../media/image10.wmf"/><Relationship Id="rId4" Type="http://schemas.openxmlformats.org/officeDocument/2006/relationships/image" Target="../media/image11.wmf"/><Relationship Id="rId5" Type="http://schemas.openxmlformats.org/officeDocument/2006/relationships/image" Target="../media/image12.wmf"/><Relationship Id="rId6" Type="http://schemas.openxmlformats.org/officeDocument/2006/relationships/image" Target="../media/image13.wmf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4.wmf"/><Relationship Id="rId2" Type="http://schemas.openxmlformats.org/officeDocument/2006/relationships/image" Target="../media/image15.wmf"/><Relationship Id="rId3" Type="http://schemas.openxmlformats.org/officeDocument/2006/relationships/image" Target="../media/image16.wmf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7.wmf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8.wmf"/><Relationship Id="rId2" Type="http://schemas.openxmlformats.org/officeDocument/2006/relationships/image" Target="../media/image19.wmf"/><Relationship Id="rId3" Type="http://schemas.openxmlformats.org/officeDocument/2006/relationships/image" Target="../media/image20.wmf"/><Relationship Id="rId4" Type="http://schemas.openxmlformats.org/officeDocument/2006/relationships/image" Target="../media/image21.wmf"/><Relationship Id="rId5" Type="http://schemas.openxmlformats.org/officeDocument/2006/relationships/image" Target="../media/image22.wmf"/><Relationship Id="rId6" Type="http://schemas.openxmlformats.org/officeDocument/2006/relationships/image" Target="../media/image23.jpe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wmf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Изображение 3" descr=""/>
          <p:cNvPicPr/>
          <p:nvPr/>
        </p:nvPicPr>
        <p:blipFill>
          <a:blip r:embed="rId1"/>
          <a:stretch/>
        </p:blipFill>
        <p:spPr>
          <a:xfrm>
            <a:off x="-36360" y="-24840"/>
            <a:ext cx="9252000" cy="6909840"/>
          </a:xfrm>
          <a:prstGeom prst="rect">
            <a:avLst/>
          </a:prstGeom>
          <a:ln>
            <a:noFill/>
          </a:ln>
        </p:spPr>
      </p:pic>
      <p:sp>
        <p:nvSpPr>
          <p:cNvPr id="48" name="CustomShape 1"/>
          <p:cNvSpPr/>
          <p:nvPr/>
        </p:nvSpPr>
        <p:spPr>
          <a:xfrm>
            <a:off x="1187640" y="4932360"/>
            <a:ext cx="6696360" cy="93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0" lang="ru-RU" sz="5000" spc="-1" strike="noStrike">
                <a:solidFill>
                  <a:srgbClr val="404040"/>
                </a:solidFill>
                <a:latin typeface="Calibri"/>
              </a:rPr>
              <a:t>ДОМ</a:t>
            </a:r>
            <a:endParaRPr b="0" lang="ru-RU" sz="5000" spc="-1" strike="noStrike"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Shape 1"/>
          <p:cNvSpPr txBox="1"/>
          <p:nvPr/>
        </p:nvSpPr>
        <p:spPr>
          <a:xfrm>
            <a:off x="518760" y="125640"/>
            <a:ext cx="8229240" cy="114264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Без синтетических составляющих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5" name="Изображение 2" descr=""/>
          <p:cNvPicPr/>
          <p:nvPr/>
        </p:nvPicPr>
        <p:blipFill>
          <a:blip r:embed="rId1"/>
          <a:stretch/>
        </p:blipFill>
        <p:spPr>
          <a:xfrm>
            <a:off x="0" y="1424520"/>
            <a:ext cx="9143640" cy="4812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3" dur="indefinite" restart="never" nodeType="tmRoot">
          <p:childTnLst>
            <p:seq>
              <p:cTn id="15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Shape 1"/>
          <p:cNvSpPr txBox="1"/>
          <p:nvPr/>
        </p:nvSpPr>
        <p:spPr>
          <a:xfrm>
            <a:off x="457200" y="116640"/>
            <a:ext cx="8229240" cy="114264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Качественная </a:t>
            </a:r>
            <a:br/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уборка и бережный уход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7" name="Изображение 3" descr=""/>
          <p:cNvPicPr/>
          <p:nvPr/>
        </p:nvPicPr>
        <p:blipFill>
          <a:blip r:embed="rId1"/>
          <a:stretch/>
        </p:blipFill>
        <p:spPr>
          <a:xfrm>
            <a:off x="-9000" y="1484640"/>
            <a:ext cx="9143640" cy="4812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5" dur="indefinite" restart="never" nodeType="tmRoot">
          <p:childTnLst>
            <p:seq>
              <p:cTn id="15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Shape 1"/>
          <p:cNvSpPr txBox="1"/>
          <p:nvPr/>
        </p:nvSpPr>
        <p:spPr>
          <a:xfrm>
            <a:off x="457200" y="44640"/>
            <a:ext cx="8229240" cy="114264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Ультраконцентрат  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9" name="Изображение 7" descr=""/>
          <p:cNvPicPr/>
          <p:nvPr/>
        </p:nvPicPr>
        <p:blipFill>
          <a:blip r:embed="rId1"/>
          <a:srcRect l="68501" t="0" r="0" b="0"/>
          <a:stretch/>
        </p:blipFill>
        <p:spPr>
          <a:xfrm>
            <a:off x="6443640" y="3747600"/>
            <a:ext cx="2664000" cy="1439640"/>
          </a:xfrm>
          <a:prstGeom prst="rect">
            <a:avLst/>
          </a:prstGeom>
          <a:ln>
            <a:noFill/>
          </a:ln>
        </p:spPr>
      </p:pic>
      <p:pic>
        <p:nvPicPr>
          <p:cNvPr id="110" name="Изображение 3" descr=""/>
          <p:cNvPicPr/>
          <p:nvPr/>
        </p:nvPicPr>
        <p:blipFill>
          <a:blip r:embed="rId2"/>
          <a:stretch/>
        </p:blipFill>
        <p:spPr>
          <a:xfrm>
            <a:off x="389160" y="1772640"/>
            <a:ext cx="4316040" cy="1078560"/>
          </a:xfrm>
          <a:prstGeom prst="rect">
            <a:avLst/>
          </a:prstGeom>
          <a:ln>
            <a:noFill/>
          </a:ln>
        </p:spPr>
      </p:pic>
      <p:pic>
        <p:nvPicPr>
          <p:cNvPr id="111" name="Изображение 7" descr=""/>
          <p:cNvPicPr/>
          <p:nvPr/>
        </p:nvPicPr>
        <p:blipFill>
          <a:blip r:embed="rId3"/>
          <a:stretch/>
        </p:blipFill>
        <p:spPr>
          <a:xfrm>
            <a:off x="5429880" y="1689840"/>
            <a:ext cx="3425040" cy="1198440"/>
          </a:xfrm>
          <a:prstGeom prst="rect">
            <a:avLst/>
          </a:prstGeom>
          <a:ln>
            <a:noFill/>
          </a:ln>
        </p:spPr>
      </p:pic>
      <p:pic>
        <p:nvPicPr>
          <p:cNvPr id="112" name="Изображение 7" descr=""/>
          <p:cNvPicPr/>
          <p:nvPr/>
        </p:nvPicPr>
        <p:blipFill>
          <a:blip r:embed="rId4"/>
          <a:srcRect l="0" t="0" r="70222" b="0"/>
          <a:stretch/>
        </p:blipFill>
        <p:spPr>
          <a:xfrm>
            <a:off x="575640" y="3717000"/>
            <a:ext cx="2518560" cy="1439640"/>
          </a:xfrm>
          <a:prstGeom prst="rect">
            <a:avLst/>
          </a:prstGeom>
          <a:ln>
            <a:noFill/>
          </a:ln>
        </p:spPr>
      </p:pic>
      <p:pic>
        <p:nvPicPr>
          <p:cNvPr id="113" name="Изображение 7" descr=""/>
          <p:cNvPicPr/>
          <p:nvPr/>
        </p:nvPicPr>
        <p:blipFill>
          <a:blip r:embed="rId5"/>
          <a:srcRect l="35701" t="0" r="35958" b="0"/>
          <a:stretch/>
        </p:blipFill>
        <p:spPr>
          <a:xfrm>
            <a:off x="3852000" y="3717000"/>
            <a:ext cx="2396520" cy="1439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7" dur="indefinite" restart="never" nodeType="tmRoot">
          <p:childTnLst>
            <p:seq>
              <p:cTn id="158" dur="indefinite" nodeType="mainSeq">
                <p:childTnLst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Shape 1"/>
          <p:cNvSpPr txBox="1"/>
          <p:nvPr/>
        </p:nvSpPr>
        <p:spPr>
          <a:xfrm>
            <a:off x="518760" y="53640"/>
            <a:ext cx="8229240" cy="114264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Экономия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5" name="Изображение 2" descr=""/>
          <p:cNvPicPr/>
          <p:nvPr/>
        </p:nvPicPr>
        <p:blipFill>
          <a:blip r:embed="rId1"/>
          <a:stretch/>
        </p:blipFill>
        <p:spPr>
          <a:xfrm>
            <a:off x="611640" y="2421000"/>
            <a:ext cx="1625040" cy="1625040"/>
          </a:xfrm>
          <a:prstGeom prst="rect">
            <a:avLst/>
          </a:prstGeom>
          <a:ln>
            <a:noFill/>
          </a:ln>
        </p:spPr>
      </p:pic>
      <p:sp>
        <p:nvSpPr>
          <p:cNvPr id="116" name="CustomShape 2"/>
          <p:cNvSpPr/>
          <p:nvPr/>
        </p:nvSpPr>
        <p:spPr>
          <a:xfrm>
            <a:off x="282960" y="4196520"/>
            <a:ext cx="23443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Место в доме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17" name="Изображение 4" descr=""/>
          <p:cNvPicPr/>
          <p:nvPr/>
        </p:nvPicPr>
        <p:blipFill>
          <a:blip r:embed="rId2"/>
          <a:stretch/>
        </p:blipFill>
        <p:spPr>
          <a:xfrm>
            <a:off x="2823480" y="2441880"/>
            <a:ext cx="1604160" cy="1604160"/>
          </a:xfrm>
          <a:prstGeom prst="rect">
            <a:avLst/>
          </a:prstGeom>
          <a:ln>
            <a:noFill/>
          </a:ln>
        </p:spPr>
      </p:pic>
      <p:sp>
        <p:nvSpPr>
          <p:cNvPr id="118" name="CustomShape 3"/>
          <p:cNvSpPr/>
          <p:nvPr/>
        </p:nvSpPr>
        <p:spPr>
          <a:xfrm>
            <a:off x="2522880" y="4180320"/>
            <a:ext cx="22647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Время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19" name="Изображение 12" descr=""/>
          <p:cNvPicPr/>
          <p:nvPr/>
        </p:nvPicPr>
        <p:blipFill>
          <a:blip r:embed="rId3"/>
          <a:stretch/>
        </p:blipFill>
        <p:spPr>
          <a:xfrm>
            <a:off x="4899240" y="2426040"/>
            <a:ext cx="1604160" cy="1604160"/>
          </a:xfrm>
          <a:prstGeom prst="rect">
            <a:avLst/>
          </a:prstGeom>
          <a:ln>
            <a:noFill/>
          </a:ln>
        </p:spPr>
      </p:pic>
      <p:sp>
        <p:nvSpPr>
          <p:cNvPr id="120" name="CustomShape 4"/>
          <p:cNvSpPr/>
          <p:nvPr/>
        </p:nvSpPr>
        <p:spPr>
          <a:xfrm>
            <a:off x="4611240" y="4196520"/>
            <a:ext cx="22647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Усилия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21" name="Изображение 16" descr=""/>
          <p:cNvPicPr/>
          <p:nvPr/>
        </p:nvPicPr>
        <p:blipFill>
          <a:blip r:embed="rId4"/>
          <a:stretch/>
        </p:blipFill>
        <p:spPr>
          <a:xfrm>
            <a:off x="6987240" y="2421000"/>
            <a:ext cx="1625040" cy="1625040"/>
          </a:xfrm>
          <a:prstGeom prst="rect">
            <a:avLst/>
          </a:prstGeom>
          <a:ln>
            <a:noFill/>
          </a:ln>
        </p:spPr>
      </p:pic>
      <p:sp>
        <p:nvSpPr>
          <p:cNvPr id="122" name="CustomShape 5"/>
          <p:cNvSpPr/>
          <p:nvPr/>
        </p:nvSpPr>
        <p:spPr>
          <a:xfrm>
            <a:off x="6699600" y="4180320"/>
            <a:ext cx="22647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Деньги</a:t>
            </a:r>
            <a:endParaRPr b="0" lang="ru-RU" sz="1800" spc="-1" strike="noStrike">
              <a:latin typeface="Arial"/>
            </a:endParaRPr>
          </a:p>
        </p:txBody>
      </p:sp>
    </p:spTree>
  </p:cSld>
  <p:timing>
    <p:tnLst>
      <p:par>
        <p:cTn id="181" dur="indefinite" restart="never" nodeType="tmRoot">
          <p:childTnLst>
            <p:seq>
              <p:cTn id="182" dur="indefinite" nodeType="mainSeq">
                <p:childTnLst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Изображение 5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3024000" y="1119960"/>
            <a:ext cx="2520000" cy="4928040"/>
          </a:xfrm>
          <a:prstGeom prst="rect">
            <a:avLst/>
          </a:prstGeom>
          <a:ln>
            <a:noFill/>
          </a:ln>
        </p:spPr>
      </p:pic>
      <p:sp>
        <p:nvSpPr>
          <p:cNvPr id="124" name="TextShape 1"/>
          <p:cNvSpPr txBox="1"/>
          <p:nvPr/>
        </p:nvSpPr>
        <p:spPr>
          <a:xfrm>
            <a:off x="457200" y="346680"/>
            <a:ext cx="8229240" cy="63360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Внимание к деталям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CustomShape 2"/>
          <p:cNvSpPr/>
          <p:nvPr/>
        </p:nvSpPr>
        <p:spPr>
          <a:xfrm>
            <a:off x="5472000" y="1423800"/>
            <a:ext cx="259200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три опции триггера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26" name="CustomShape 3"/>
          <p:cNvSpPr/>
          <p:nvPr/>
        </p:nvSpPr>
        <p:spPr>
          <a:xfrm>
            <a:off x="5513760" y="5256000"/>
            <a:ext cx="204624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мерная шкала </a:t>
            </a:r>
            <a:endParaRPr b="0" lang="ru-RU" sz="2000" spc="-1" strike="noStrike">
              <a:latin typeface="Arial"/>
            </a:endParaRPr>
          </a:p>
        </p:txBody>
      </p:sp>
    </p:spTree>
  </p:cSld>
  <p:timing>
    <p:tnLst>
      <p:par>
        <p:cTn id="223" dur="indefinite" restart="never" nodeType="tmRoot">
          <p:childTnLst>
            <p:seq>
              <p:cTn id="224" dur="indefinite" nodeType="mainSeq">
                <p:childTnLst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Shape 1"/>
          <p:cNvSpPr txBox="1"/>
          <p:nvPr/>
        </p:nvSpPr>
        <p:spPr>
          <a:xfrm>
            <a:off x="457200" y="346680"/>
            <a:ext cx="8229240" cy="77760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Биоразлагаемость 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8" name="Изображение 3" descr=""/>
          <p:cNvPicPr/>
          <p:nvPr/>
        </p:nvPicPr>
        <p:blipFill>
          <a:blip r:embed="rId1"/>
          <a:stretch/>
        </p:blipFill>
        <p:spPr>
          <a:xfrm>
            <a:off x="0" y="1412640"/>
            <a:ext cx="9143640" cy="4812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7" dur="indefinite" restart="never" nodeType="tmRoot">
          <p:childTnLst>
            <p:seq>
              <p:cTn id="23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Shape 1"/>
          <p:cNvSpPr txBox="1"/>
          <p:nvPr/>
        </p:nvSpPr>
        <p:spPr>
          <a:xfrm>
            <a:off x="457200" y="260640"/>
            <a:ext cx="8229240" cy="92160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Гипоаллергенность 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0" name="Изображение 3" descr=""/>
          <p:cNvPicPr/>
          <p:nvPr/>
        </p:nvPicPr>
        <p:blipFill>
          <a:blip r:embed="rId1"/>
          <a:stretch/>
        </p:blipFill>
        <p:spPr>
          <a:xfrm>
            <a:off x="0" y="1412640"/>
            <a:ext cx="9143640" cy="4812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9" dur="indefinite" restart="never" nodeType="tmRoot">
          <p:childTnLst>
            <p:seq>
              <p:cTn id="24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Shape 1"/>
          <p:cNvSpPr txBox="1"/>
          <p:nvPr/>
        </p:nvSpPr>
        <p:spPr>
          <a:xfrm>
            <a:off x="457200" y="274680"/>
            <a:ext cx="8229240" cy="77760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Безопасность для канализации и септических систем 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2" name="Изображение 3" descr=""/>
          <p:cNvPicPr/>
          <p:nvPr/>
        </p:nvPicPr>
        <p:blipFill>
          <a:blip r:embed="rId1"/>
          <a:stretch/>
        </p:blipFill>
        <p:spPr>
          <a:xfrm>
            <a:off x="0" y="1484640"/>
            <a:ext cx="9143640" cy="4812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41" dur="indefinite" restart="never" nodeType="tmRoot">
          <p:childTnLst>
            <p:seq>
              <p:cTn id="24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457200" y="260640"/>
            <a:ext cx="8229240" cy="84960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Высокотехнологичное производство 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4" name="Изображение 3" descr=""/>
          <p:cNvPicPr/>
          <p:nvPr/>
        </p:nvPicPr>
        <p:blipFill>
          <a:blip r:embed="rId1"/>
          <a:stretch/>
        </p:blipFill>
        <p:spPr>
          <a:xfrm>
            <a:off x="0" y="1412640"/>
            <a:ext cx="9143640" cy="4812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43" dur="indefinite" restart="never" nodeType="tmRoot">
          <p:childTnLst>
            <p:seq>
              <p:cTn id="24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2" descr=""/>
          <p:cNvPicPr/>
          <p:nvPr/>
        </p:nvPicPr>
        <p:blipFill>
          <a:blip r:embed="rId1"/>
          <a:stretch/>
        </p:blipFill>
        <p:spPr>
          <a:xfrm>
            <a:off x="-120240" y="-37440"/>
            <a:ext cx="9284760" cy="7138440"/>
          </a:xfrm>
          <a:prstGeom prst="rect">
            <a:avLst/>
          </a:prstGeom>
          <a:ln>
            <a:noFill/>
          </a:ln>
        </p:spPr>
      </p:pic>
      <p:sp>
        <p:nvSpPr>
          <p:cNvPr id="136" name="TextShape 1"/>
          <p:cNvSpPr txBox="1"/>
          <p:nvPr/>
        </p:nvSpPr>
        <p:spPr>
          <a:xfrm>
            <a:off x="457200" y="188640"/>
            <a:ext cx="8229240" cy="92160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ffffff"/>
                </a:solidFill>
                <a:latin typeface="Calibri"/>
              </a:rPr>
              <a:t>Все супер-свойства есть в наших средствах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iming>
    <p:tnLst>
      <p:par>
        <p:cTn id="245" dur="indefinite" restart="never" nodeType="tmRoot">
          <p:childTnLst>
            <p:seq>
              <p:cTn id="24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Shape 1"/>
          <p:cNvSpPr txBox="1"/>
          <p:nvPr/>
        </p:nvSpPr>
        <p:spPr>
          <a:xfrm>
            <a:off x="457200" y="53640"/>
            <a:ext cx="8229240" cy="114264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Чистота в доме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0" name="Изображение 2" descr=""/>
          <p:cNvPicPr/>
          <p:nvPr/>
        </p:nvPicPr>
        <p:blipFill>
          <a:blip r:embed="rId1"/>
          <a:stretch/>
        </p:blipFill>
        <p:spPr>
          <a:xfrm>
            <a:off x="0" y="1556640"/>
            <a:ext cx="9143640" cy="4112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72000" y="116640"/>
            <a:ext cx="8964000" cy="863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Средства для стирки</a:t>
            </a:r>
            <a:endParaRPr b="0" lang="ru-RU" sz="4400" spc="-1" strike="noStrike">
              <a:latin typeface="Arial"/>
            </a:endParaRPr>
          </a:p>
        </p:txBody>
      </p:sp>
      <p:pic>
        <p:nvPicPr>
          <p:cNvPr id="138" name="" descr=""/>
          <p:cNvPicPr/>
          <p:nvPr/>
        </p:nvPicPr>
        <p:blipFill>
          <a:blip r:embed="rId1"/>
          <a:stretch/>
        </p:blipFill>
        <p:spPr>
          <a:xfrm>
            <a:off x="4164480" y="842400"/>
            <a:ext cx="4475520" cy="5817600"/>
          </a:xfrm>
          <a:prstGeom prst="rect">
            <a:avLst/>
          </a:prstGeom>
          <a:ln>
            <a:noFill/>
          </a:ln>
        </p:spPr>
      </p:pic>
      <p:pic>
        <p:nvPicPr>
          <p:cNvPr id="139" name="" descr=""/>
          <p:cNvPicPr/>
          <p:nvPr/>
        </p:nvPicPr>
        <p:blipFill>
          <a:blip r:embed="rId2"/>
          <a:stretch/>
        </p:blipFill>
        <p:spPr>
          <a:xfrm>
            <a:off x="720000" y="921960"/>
            <a:ext cx="4386600" cy="5702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47" dur="indefinite" restart="never" nodeType="tmRoot">
          <p:childTnLst>
            <p:seq>
              <p:cTn id="24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Изображение 3" descr=""/>
          <p:cNvPicPr/>
          <p:nvPr/>
        </p:nvPicPr>
        <p:blipFill>
          <a:blip r:embed="rId1"/>
          <a:stretch/>
        </p:blipFill>
        <p:spPr>
          <a:xfrm>
            <a:off x="0" y="-99360"/>
            <a:ext cx="9143640" cy="6984360"/>
          </a:xfrm>
          <a:prstGeom prst="rect">
            <a:avLst/>
          </a:prstGeom>
          <a:ln>
            <a:noFill/>
          </a:ln>
        </p:spPr>
      </p:pic>
      <p:sp>
        <p:nvSpPr>
          <p:cNvPr id="141" name="TextShape 1"/>
          <p:cNvSpPr txBox="1"/>
          <p:nvPr/>
        </p:nvSpPr>
        <p:spPr>
          <a:xfrm>
            <a:off x="518760" y="274680"/>
            <a:ext cx="8229240" cy="114264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ffffff"/>
                </a:solidFill>
                <a:latin typeface="Calibri"/>
              </a:rPr>
              <a:t>Кислородный отбеливатель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2" name="Изображение 4" descr=""/>
          <p:cNvPicPr/>
          <p:nvPr/>
        </p:nvPicPr>
        <p:blipFill>
          <a:blip r:embed="rId2"/>
          <a:stretch/>
        </p:blipFill>
        <p:spPr>
          <a:xfrm>
            <a:off x="2819160" y="2447640"/>
            <a:ext cx="3840840" cy="2781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49" dur="indefinite" restart="never" nodeType="tmRoot">
          <p:childTnLst>
            <p:seq>
              <p:cTn id="25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Изображение 7" descr=""/>
          <p:cNvPicPr/>
          <p:nvPr/>
        </p:nvPicPr>
        <p:blipFill>
          <a:blip r:embed="rId1"/>
          <a:stretch/>
        </p:blipFill>
        <p:spPr>
          <a:xfrm>
            <a:off x="-330480" y="407520"/>
            <a:ext cx="9474120" cy="6189480"/>
          </a:xfrm>
          <a:prstGeom prst="rect">
            <a:avLst/>
          </a:prstGeom>
          <a:ln>
            <a:noFill/>
          </a:ln>
        </p:spPr>
      </p:pic>
      <p:sp>
        <p:nvSpPr>
          <p:cNvPr id="144" name="CustomShape 1"/>
          <p:cNvSpPr/>
          <p:nvPr/>
        </p:nvSpPr>
        <p:spPr>
          <a:xfrm>
            <a:off x="3417120" y="73800"/>
            <a:ext cx="5230080" cy="1324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ru-RU" sz="2700" spc="-1" strike="noStrike">
                <a:solidFill>
                  <a:srgbClr val="000000"/>
                </a:solidFill>
                <a:latin typeface="Calibri"/>
              </a:rPr>
              <a:t>КОНЦЕНТРИРОВАННОЕ СРЕДСТВО </a:t>
            </a:r>
            <a:endParaRPr b="0" lang="ru-RU" sz="2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700" spc="-1" strike="noStrike">
                <a:solidFill>
                  <a:srgbClr val="000000"/>
                </a:solidFill>
                <a:latin typeface="Calibri"/>
              </a:rPr>
              <a:t>ДЛЯ ОТБЕЛИВАНИЯ И УДАЛЕНИЯ</a:t>
            </a:r>
            <a:endParaRPr b="0" lang="ru-RU" sz="2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700" spc="-1" strike="noStrike">
                <a:solidFill>
                  <a:srgbClr val="000000"/>
                </a:solidFill>
                <a:latin typeface="Calibri"/>
              </a:rPr>
              <a:t>СТОЙКИХ ЗАГРЯЗНЕНИЙ</a:t>
            </a:r>
            <a:endParaRPr b="0" lang="ru-RU" sz="2700" spc="-1" strike="noStrike">
              <a:latin typeface="Arial"/>
            </a:endParaRPr>
          </a:p>
        </p:txBody>
      </p:sp>
      <p:sp>
        <p:nvSpPr>
          <p:cNvPr id="145" name="CustomShape 2"/>
          <p:cNvSpPr/>
          <p:nvPr/>
        </p:nvSpPr>
        <p:spPr>
          <a:xfrm>
            <a:off x="2770560" y="2066400"/>
            <a:ext cx="838080" cy="3186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ru-RU" sz="1500" spc="-1" strike="noStrike">
                <a:solidFill>
                  <a:srgbClr val="ffffff"/>
                </a:solidFill>
                <a:latin typeface="Calibri"/>
              </a:rPr>
              <a:t>Кипяток</a:t>
            </a:r>
            <a:endParaRPr b="0" lang="ru-RU" sz="1500" spc="-1" strike="noStrike">
              <a:latin typeface="Arial"/>
            </a:endParaRPr>
          </a:p>
        </p:txBody>
      </p:sp>
      <p:sp>
        <p:nvSpPr>
          <p:cNvPr id="146" name="CustomShape 3"/>
          <p:cNvSpPr/>
          <p:nvPr/>
        </p:nvSpPr>
        <p:spPr>
          <a:xfrm>
            <a:off x="2784960" y="2457720"/>
            <a:ext cx="1728000" cy="3186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ru-RU" sz="1500" spc="-1" strike="noStrike">
                <a:solidFill>
                  <a:srgbClr val="ffffff"/>
                </a:solidFill>
                <a:latin typeface="Calibri"/>
              </a:rPr>
              <a:t>Отбеливатель Alive</a:t>
            </a:r>
            <a:endParaRPr b="0" lang="ru-RU" sz="1500" spc="-1" strike="noStrike">
              <a:latin typeface="Arial"/>
            </a:endParaRPr>
          </a:p>
        </p:txBody>
      </p:sp>
      <p:sp>
        <p:nvSpPr>
          <p:cNvPr id="147" name="CustomShape 4"/>
          <p:cNvSpPr/>
          <p:nvPr/>
        </p:nvSpPr>
        <p:spPr>
          <a:xfrm>
            <a:off x="2751480" y="2917440"/>
            <a:ext cx="2470320" cy="500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90000"/>
              </a:lnSpc>
            </a:pPr>
            <a:r>
              <a:rPr b="0" lang="ru-RU" sz="1500" spc="-1" strike="noStrike">
                <a:solidFill>
                  <a:srgbClr val="ffffff"/>
                </a:solidFill>
                <a:latin typeface="Calibri"/>
              </a:rPr>
              <a:t>Любой другой </a:t>
            </a:r>
            <a:endParaRPr b="0" lang="ru-RU" sz="15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r>
              <a:rPr b="0" lang="ru-RU" sz="1500" spc="-1" strike="noStrike">
                <a:solidFill>
                  <a:srgbClr val="ffffff"/>
                </a:solidFill>
                <a:latin typeface="Calibri"/>
              </a:rPr>
              <a:t>кислородный отбеливатель </a:t>
            </a:r>
            <a:endParaRPr b="0" lang="ru-RU" sz="1500" spc="-1" strike="noStrike">
              <a:latin typeface="Arial"/>
            </a:endParaRPr>
          </a:p>
        </p:txBody>
      </p:sp>
      <p:sp>
        <p:nvSpPr>
          <p:cNvPr id="148" name="CustomShape 5"/>
          <p:cNvSpPr/>
          <p:nvPr/>
        </p:nvSpPr>
        <p:spPr>
          <a:xfrm>
            <a:off x="2361240" y="1556640"/>
            <a:ext cx="2546280" cy="4104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ru-RU" sz="2100" spc="-1" strike="noStrike">
                <a:solidFill>
                  <a:srgbClr val="ffffff"/>
                </a:solidFill>
                <a:latin typeface="Calibri"/>
              </a:rPr>
              <a:t>ВАМ ПОНАДОБЯТСЯ:</a:t>
            </a:r>
            <a:endParaRPr b="0" lang="ru-RU" sz="2100" spc="-1" strike="noStrike">
              <a:latin typeface="Arial"/>
            </a:endParaRPr>
          </a:p>
        </p:txBody>
      </p:sp>
    </p:spTree>
  </p:cSld>
  <p:timing>
    <p:tnLst>
      <p:par>
        <p:cTn id="251" dur="indefinite" restart="never" nodeType="tmRoot">
          <p:childTnLst>
            <p:seq>
              <p:cTn id="252" dur="indefinite" nodeType="mainSeq"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5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7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Изображение 5" descr=""/>
          <p:cNvPicPr/>
          <p:nvPr/>
        </p:nvPicPr>
        <p:blipFill>
          <a:blip r:embed="rId1"/>
          <a:stretch/>
        </p:blipFill>
        <p:spPr>
          <a:xfrm>
            <a:off x="36360" y="429480"/>
            <a:ext cx="9143640" cy="6095520"/>
          </a:xfrm>
          <a:prstGeom prst="rect">
            <a:avLst/>
          </a:prstGeom>
          <a:ln>
            <a:noFill/>
          </a:ln>
        </p:spPr>
      </p:pic>
      <p:sp>
        <p:nvSpPr>
          <p:cNvPr id="150" name="TextShape 1"/>
          <p:cNvSpPr txBox="1"/>
          <p:nvPr/>
        </p:nvSpPr>
        <p:spPr>
          <a:xfrm>
            <a:off x="72000" y="188640"/>
            <a:ext cx="8964000" cy="86364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Средство для посуды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iming>
    <p:tnLst>
      <p:par>
        <p:cTn id="275" dur="indefinite" restart="never" nodeType="tmRoot">
          <p:childTnLst>
            <p:seq>
              <p:cTn id="27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Изображение 5" descr=""/>
          <p:cNvPicPr/>
          <p:nvPr/>
        </p:nvPicPr>
        <p:blipFill>
          <a:blip r:embed="rId1"/>
          <a:stretch/>
        </p:blipFill>
        <p:spPr>
          <a:xfrm>
            <a:off x="-310320" y="308880"/>
            <a:ext cx="9453960" cy="6288120"/>
          </a:xfrm>
          <a:prstGeom prst="rect">
            <a:avLst/>
          </a:prstGeom>
          <a:ln>
            <a:noFill/>
          </a:ln>
        </p:spPr>
      </p:pic>
      <p:sp>
        <p:nvSpPr>
          <p:cNvPr id="152" name="CustomShape 1"/>
          <p:cNvSpPr/>
          <p:nvPr/>
        </p:nvSpPr>
        <p:spPr>
          <a:xfrm>
            <a:off x="3412440" y="249840"/>
            <a:ext cx="4695120" cy="9133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ru-RU" sz="2700" spc="-1" strike="noStrike">
                <a:solidFill>
                  <a:srgbClr val="000000"/>
                </a:solidFill>
                <a:latin typeface="Calibri"/>
              </a:rPr>
              <a:t>ГИПОАЛЛЕРГЕННАЯ ЖИДОСТЬ </a:t>
            </a:r>
            <a:endParaRPr b="0" lang="ru-RU" sz="2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700" spc="-1" strike="noStrike">
                <a:solidFill>
                  <a:srgbClr val="000000"/>
                </a:solidFill>
                <a:latin typeface="Calibri"/>
              </a:rPr>
              <a:t>ДЛЯ МЫТЬЯ ПОСУДЫ</a:t>
            </a:r>
            <a:endParaRPr b="0" lang="ru-RU" sz="2700" spc="-1" strike="noStrike">
              <a:latin typeface="Arial"/>
            </a:endParaRPr>
          </a:p>
        </p:txBody>
      </p:sp>
      <p:sp>
        <p:nvSpPr>
          <p:cNvPr id="153" name="CustomShape 2"/>
          <p:cNvSpPr/>
          <p:nvPr/>
        </p:nvSpPr>
        <p:spPr>
          <a:xfrm>
            <a:off x="2782080" y="1938240"/>
            <a:ext cx="1549800" cy="3186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ru-RU" sz="1500" spc="-1" strike="noStrike">
                <a:solidFill>
                  <a:srgbClr val="ffffff"/>
                </a:solidFill>
                <a:latin typeface="Calibri"/>
              </a:rPr>
              <a:t>Тарелка с жиром</a:t>
            </a:r>
            <a:endParaRPr b="0" lang="ru-RU" sz="1500" spc="-1" strike="noStrike">
              <a:latin typeface="Arial"/>
            </a:endParaRPr>
          </a:p>
        </p:txBody>
      </p:sp>
      <p:sp>
        <p:nvSpPr>
          <p:cNvPr id="154" name="CustomShape 3"/>
          <p:cNvSpPr/>
          <p:nvPr/>
        </p:nvSpPr>
        <p:spPr>
          <a:xfrm>
            <a:off x="2778120" y="2241720"/>
            <a:ext cx="1084680" cy="3186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ru-RU" sz="1500" spc="-1" strike="noStrike">
                <a:solidFill>
                  <a:srgbClr val="ffffff"/>
                </a:solidFill>
                <a:latin typeface="Calibri"/>
              </a:rPr>
              <a:t>Зубочистка</a:t>
            </a:r>
            <a:endParaRPr b="0" lang="ru-RU" sz="1500" spc="-1" strike="noStrike">
              <a:latin typeface="Arial"/>
            </a:endParaRPr>
          </a:p>
        </p:txBody>
      </p:sp>
      <p:sp>
        <p:nvSpPr>
          <p:cNvPr id="155" name="CustomShape 4"/>
          <p:cNvSpPr/>
          <p:nvPr/>
        </p:nvSpPr>
        <p:spPr>
          <a:xfrm>
            <a:off x="2784240" y="2565000"/>
            <a:ext cx="1494720" cy="2955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90000"/>
              </a:lnSpc>
            </a:pPr>
            <a:r>
              <a:rPr b="0" lang="ru-RU" sz="1500" spc="-1" strike="noStrike">
                <a:solidFill>
                  <a:srgbClr val="ffffff"/>
                </a:solidFill>
                <a:latin typeface="Calibri"/>
              </a:rPr>
              <a:t>Ёмкость с водой</a:t>
            </a:r>
            <a:endParaRPr b="0" lang="ru-RU" sz="1500" spc="-1" strike="noStrike">
              <a:latin typeface="Arial"/>
            </a:endParaRPr>
          </a:p>
        </p:txBody>
      </p:sp>
      <p:sp>
        <p:nvSpPr>
          <p:cNvPr id="156" name="CustomShape 5"/>
          <p:cNvSpPr/>
          <p:nvPr/>
        </p:nvSpPr>
        <p:spPr>
          <a:xfrm>
            <a:off x="2766600" y="2853000"/>
            <a:ext cx="1940040" cy="546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ru-RU" sz="1500" spc="-1" strike="noStrike">
                <a:solidFill>
                  <a:srgbClr val="ffffff"/>
                </a:solidFill>
                <a:latin typeface="Calibri"/>
              </a:rPr>
              <a:t>Средство для посуды </a:t>
            </a:r>
            <a:endParaRPr b="0" lang="ru-RU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500" spc="-1" strike="noStrike">
                <a:solidFill>
                  <a:srgbClr val="ffffff"/>
                </a:solidFill>
                <a:latin typeface="Calibri"/>
              </a:rPr>
              <a:t>Alive D</a:t>
            </a:r>
            <a:endParaRPr b="0" lang="ru-RU" sz="1500" spc="-1" strike="noStrike">
              <a:latin typeface="Arial"/>
            </a:endParaRPr>
          </a:p>
        </p:txBody>
      </p:sp>
      <p:sp>
        <p:nvSpPr>
          <p:cNvPr id="157" name="CustomShape 6"/>
          <p:cNvSpPr/>
          <p:nvPr/>
        </p:nvSpPr>
        <p:spPr>
          <a:xfrm>
            <a:off x="2361240" y="1556640"/>
            <a:ext cx="2546280" cy="4104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ru-RU" sz="2100" spc="-1" strike="noStrike">
                <a:solidFill>
                  <a:srgbClr val="ffffff"/>
                </a:solidFill>
                <a:latin typeface="Calibri"/>
              </a:rPr>
              <a:t>ВАМ ПОНАДОБЯТСЯ:</a:t>
            </a:r>
            <a:endParaRPr b="0" lang="ru-RU" sz="2100" spc="-1" strike="noStrike">
              <a:latin typeface="Arial"/>
            </a:endParaRPr>
          </a:p>
        </p:txBody>
      </p:sp>
    </p:spTree>
  </p:cSld>
  <p:timing>
    <p:tnLst>
      <p:par>
        <p:cTn id="277" dur="indefinite" restart="never" nodeType="tmRoot">
          <p:childTnLst>
            <p:seq>
              <p:cTn id="278" dur="indefinite" nodeType="mainSeq"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4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1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2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6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3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Shape 1"/>
          <p:cNvSpPr txBox="1"/>
          <p:nvPr/>
        </p:nvSpPr>
        <p:spPr>
          <a:xfrm>
            <a:off x="611640" y="260640"/>
            <a:ext cx="8352720" cy="93564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Средства для поверхностей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9" name="Изображение 8" descr=""/>
          <p:cNvPicPr/>
          <p:nvPr/>
        </p:nvPicPr>
        <p:blipFill>
          <a:blip r:embed="rId1"/>
          <a:stretch/>
        </p:blipFill>
        <p:spPr>
          <a:xfrm>
            <a:off x="0" y="2205000"/>
            <a:ext cx="9143640" cy="4216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05" dur="indefinite" restart="never" nodeType="tmRoot">
          <p:childTnLst>
            <p:seq>
              <p:cTn id="30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Изображение 7" descr=""/>
          <p:cNvPicPr/>
          <p:nvPr/>
        </p:nvPicPr>
        <p:blipFill>
          <a:blip r:embed="rId1"/>
          <a:stretch/>
        </p:blipFill>
        <p:spPr>
          <a:xfrm>
            <a:off x="-182520" y="341640"/>
            <a:ext cx="9324000" cy="6183360"/>
          </a:xfrm>
          <a:prstGeom prst="rect">
            <a:avLst/>
          </a:prstGeom>
          <a:ln>
            <a:noFill/>
          </a:ln>
        </p:spPr>
      </p:pic>
      <p:sp>
        <p:nvSpPr>
          <p:cNvPr id="161" name="CustomShape 1"/>
          <p:cNvSpPr/>
          <p:nvPr/>
        </p:nvSpPr>
        <p:spPr>
          <a:xfrm>
            <a:off x="2771280" y="1938240"/>
            <a:ext cx="840960" cy="3186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ru-RU" sz="1500" spc="-1" strike="noStrike">
                <a:solidFill>
                  <a:srgbClr val="ffffff"/>
                </a:solidFill>
                <a:latin typeface="Calibri"/>
              </a:rPr>
              <a:t>Зеркало</a:t>
            </a:r>
            <a:endParaRPr b="0" lang="ru-RU" sz="1500" spc="-1" strike="noStrike">
              <a:latin typeface="Arial"/>
            </a:endParaRPr>
          </a:p>
        </p:txBody>
      </p:sp>
      <p:sp>
        <p:nvSpPr>
          <p:cNvPr id="162" name="CustomShape 2"/>
          <p:cNvSpPr/>
          <p:nvPr/>
        </p:nvSpPr>
        <p:spPr>
          <a:xfrm>
            <a:off x="2775240" y="2277000"/>
            <a:ext cx="819720" cy="3186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ru-RU" sz="1500" spc="-1" strike="noStrike">
                <a:solidFill>
                  <a:srgbClr val="ffffff"/>
                </a:solidFill>
                <a:latin typeface="Calibri"/>
              </a:rPr>
              <a:t>Помада</a:t>
            </a:r>
            <a:endParaRPr b="0" lang="ru-RU" sz="1500" spc="-1" strike="noStrike">
              <a:latin typeface="Arial"/>
            </a:endParaRPr>
          </a:p>
        </p:txBody>
      </p:sp>
      <p:sp>
        <p:nvSpPr>
          <p:cNvPr id="163" name="CustomShape 3"/>
          <p:cNvSpPr/>
          <p:nvPr/>
        </p:nvSpPr>
        <p:spPr>
          <a:xfrm>
            <a:off x="2787480" y="2629440"/>
            <a:ext cx="1781280" cy="500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90000"/>
              </a:lnSpc>
            </a:pPr>
            <a:r>
              <a:rPr b="0" lang="ru-RU" sz="1500" spc="-1" strike="noStrike">
                <a:solidFill>
                  <a:srgbClr val="ffffff"/>
                </a:solidFill>
                <a:latin typeface="Calibri"/>
              </a:rPr>
              <a:t>Флакон с триггером</a:t>
            </a:r>
            <a:endParaRPr b="0" lang="ru-RU" sz="15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r>
              <a:rPr b="0" lang="ru-RU" sz="1500" spc="-1" strike="noStrike">
                <a:solidFill>
                  <a:srgbClr val="ffffff"/>
                </a:solidFill>
                <a:latin typeface="Calibri"/>
              </a:rPr>
              <a:t>Alive G</a:t>
            </a:r>
            <a:endParaRPr b="0" lang="ru-RU" sz="1500" spc="-1" strike="noStrike">
              <a:latin typeface="Arial"/>
            </a:endParaRPr>
          </a:p>
        </p:txBody>
      </p:sp>
      <p:sp>
        <p:nvSpPr>
          <p:cNvPr id="164" name="CustomShape 4"/>
          <p:cNvSpPr/>
          <p:nvPr/>
        </p:nvSpPr>
        <p:spPr>
          <a:xfrm>
            <a:off x="2775600" y="3069000"/>
            <a:ext cx="735840" cy="3186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ru-RU" sz="1500" spc="-1" strike="noStrike">
                <a:solidFill>
                  <a:srgbClr val="ffffff"/>
                </a:solidFill>
                <a:latin typeface="Calibri"/>
              </a:rPr>
              <a:t>Чистик</a:t>
            </a:r>
            <a:endParaRPr b="0" lang="ru-RU" sz="1500" spc="-1" strike="noStrike">
              <a:latin typeface="Arial"/>
            </a:endParaRPr>
          </a:p>
        </p:txBody>
      </p:sp>
      <p:sp>
        <p:nvSpPr>
          <p:cNvPr id="165" name="CustomShape 5"/>
          <p:cNvSpPr/>
          <p:nvPr/>
        </p:nvSpPr>
        <p:spPr>
          <a:xfrm>
            <a:off x="2361240" y="1556640"/>
            <a:ext cx="2546280" cy="4104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ru-RU" sz="2100" spc="-1" strike="noStrike">
                <a:solidFill>
                  <a:srgbClr val="ffffff"/>
                </a:solidFill>
                <a:latin typeface="Calibri"/>
              </a:rPr>
              <a:t>ВАМ ПОНАДОБЯТСЯ:</a:t>
            </a:r>
            <a:endParaRPr b="0" lang="ru-RU" sz="2100" spc="-1" strike="noStrike">
              <a:latin typeface="Arial"/>
            </a:endParaRPr>
          </a:p>
        </p:txBody>
      </p:sp>
      <p:sp>
        <p:nvSpPr>
          <p:cNvPr id="166" name="CustomShape 6"/>
          <p:cNvSpPr/>
          <p:nvPr/>
        </p:nvSpPr>
        <p:spPr>
          <a:xfrm>
            <a:off x="3457440" y="476640"/>
            <a:ext cx="5060880" cy="501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ru-RU" sz="2700" spc="-1" strike="noStrike">
                <a:solidFill>
                  <a:srgbClr val="000000"/>
                </a:solidFill>
                <a:latin typeface="Calibri"/>
              </a:rPr>
              <a:t>СРЕДСТВО ДЛЯ СТЕКОЛ И ЗЕРКАЛ</a:t>
            </a:r>
            <a:endParaRPr b="0" lang="ru-RU" sz="2700" spc="-1" strike="noStrike">
              <a:latin typeface="Arial"/>
            </a:endParaRPr>
          </a:p>
        </p:txBody>
      </p:sp>
    </p:spTree>
  </p:cSld>
  <p:timing>
    <p:tnLst>
      <p:par>
        <p:cTn id="307" dur="indefinite" restart="never" nodeType="tmRoot">
          <p:childTnLst>
            <p:seq>
              <p:cTn id="308" dur="indefinite" nodeType="mainSeq"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5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9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1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2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3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5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6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7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9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0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1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3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4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Изображение 5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6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ffffff"/>
                </a:solidFill>
                <a:latin typeface="Calibri"/>
              </a:rPr>
              <a:t>Alive Коллекция средств для поверхностей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9" name="Изображение 3" descr=""/>
          <p:cNvPicPr/>
          <p:nvPr/>
        </p:nvPicPr>
        <p:blipFill>
          <a:blip r:embed="rId2"/>
          <a:stretch/>
        </p:blipFill>
        <p:spPr>
          <a:xfrm>
            <a:off x="1187640" y="1695240"/>
            <a:ext cx="6768360" cy="4901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35" dur="indefinite" restart="never" nodeType="tmRoot">
          <p:childTnLst>
            <p:seq>
              <p:cTn id="3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Изображение 1" descr=""/>
          <p:cNvPicPr/>
          <p:nvPr/>
        </p:nvPicPr>
        <p:blipFill>
          <a:blip r:embed="rId1"/>
          <a:stretch/>
        </p:blipFill>
        <p:spPr>
          <a:xfrm>
            <a:off x="-443160" y="-27360"/>
            <a:ext cx="10343520" cy="6895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37" dur="indefinite" restart="never" nodeType="tmRoot">
          <p:childTnLst>
            <p:seq>
              <p:cTn id="33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Shape 1"/>
          <p:cNvSpPr txBox="1"/>
          <p:nvPr/>
        </p:nvSpPr>
        <p:spPr>
          <a:xfrm>
            <a:off x="518760" y="116640"/>
            <a:ext cx="8229240" cy="114264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Бытовая химия своими руками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CustomShape 2"/>
          <p:cNvSpPr/>
          <p:nvPr/>
        </p:nvSpPr>
        <p:spPr>
          <a:xfrm>
            <a:off x="885240" y="4869000"/>
            <a:ext cx="655200" cy="3646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Сода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53" name="CustomShape 3"/>
          <p:cNvSpPr/>
          <p:nvPr/>
        </p:nvSpPr>
        <p:spPr>
          <a:xfrm>
            <a:off x="4373280" y="4869000"/>
            <a:ext cx="691560" cy="3646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Уксус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54" name="CustomShape 4"/>
          <p:cNvSpPr/>
          <p:nvPr/>
        </p:nvSpPr>
        <p:spPr>
          <a:xfrm>
            <a:off x="2209680" y="4870800"/>
            <a:ext cx="1630440" cy="639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Хозяйственное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мыло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55" name="CustomShape 5"/>
          <p:cNvSpPr/>
          <p:nvPr/>
        </p:nvSpPr>
        <p:spPr>
          <a:xfrm>
            <a:off x="7519320" y="4869000"/>
            <a:ext cx="1279800" cy="639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Горчичный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порошок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56" name="CustomShape 6"/>
          <p:cNvSpPr/>
          <p:nvPr/>
        </p:nvSpPr>
        <p:spPr>
          <a:xfrm>
            <a:off x="5885640" y="4869000"/>
            <a:ext cx="840960" cy="3646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Лимон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57" name="Изображение 13" descr=""/>
          <p:cNvPicPr/>
          <p:nvPr/>
        </p:nvPicPr>
        <p:blipFill>
          <a:blip r:embed="rId1"/>
          <a:stretch/>
        </p:blipFill>
        <p:spPr>
          <a:xfrm>
            <a:off x="2411640" y="2421000"/>
            <a:ext cx="1152720" cy="1583280"/>
          </a:xfrm>
          <a:prstGeom prst="rect">
            <a:avLst/>
          </a:prstGeom>
          <a:ln>
            <a:noFill/>
          </a:ln>
        </p:spPr>
      </p:pic>
      <p:pic>
        <p:nvPicPr>
          <p:cNvPr id="58" name="Изображение 18" descr=""/>
          <p:cNvPicPr/>
          <p:nvPr/>
        </p:nvPicPr>
        <p:blipFill>
          <a:blip r:embed="rId2"/>
          <a:stretch/>
        </p:blipFill>
        <p:spPr>
          <a:xfrm>
            <a:off x="5664240" y="3202920"/>
            <a:ext cx="1139400" cy="983160"/>
          </a:xfrm>
          <a:prstGeom prst="rect">
            <a:avLst/>
          </a:prstGeom>
          <a:ln>
            <a:noFill/>
          </a:ln>
        </p:spPr>
      </p:pic>
      <p:pic>
        <p:nvPicPr>
          <p:cNvPr id="59" name="Изображение 20" descr=""/>
          <p:cNvPicPr/>
          <p:nvPr/>
        </p:nvPicPr>
        <p:blipFill>
          <a:blip r:embed="rId3"/>
          <a:stretch/>
        </p:blipFill>
        <p:spPr>
          <a:xfrm>
            <a:off x="7308360" y="2853000"/>
            <a:ext cx="1583640" cy="1305000"/>
          </a:xfrm>
          <a:prstGeom prst="rect">
            <a:avLst/>
          </a:prstGeom>
          <a:ln>
            <a:noFill/>
          </a:ln>
        </p:spPr>
      </p:pic>
      <p:pic>
        <p:nvPicPr>
          <p:cNvPr id="60" name="Изображение 22" descr=""/>
          <p:cNvPicPr/>
          <p:nvPr/>
        </p:nvPicPr>
        <p:blipFill>
          <a:blip r:embed="rId4"/>
          <a:stretch/>
        </p:blipFill>
        <p:spPr>
          <a:xfrm>
            <a:off x="467640" y="2349000"/>
            <a:ext cx="1223640" cy="1961640"/>
          </a:xfrm>
          <a:prstGeom prst="rect">
            <a:avLst/>
          </a:prstGeom>
          <a:ln>
            <a:noFill/>
          </a:ln>
        </p:spPr>
      </p:pic>
      <p:pic>
        <p:nvPicPr>
          <p:cNvPr id="61" name="Изображение 1" descr=""/>
          <p:cNvPicPr/>
          <p:nvPr/>
        </p:nvPicPr>
        <p:blipFill>
          <a:blip r:embed="rId5"/>
          <a:stretch/>
        </p:blipFill>
        <p:spPr>
          <a:xfrm>
            <a:off x="4365000" y="1845000"/>
            <a:ext cx="711000" cy="2450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dur="indefinite" nodeType="mainSeq">
                <p:childTnLst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Shape 1"/>
          <p:cNvSpPr txBox="1"/>
          <p:nvPr/>
        </p:nvSpPr>
        <p:spPr>
          <a:xfrm>
            <a:off x="457200" y="-99360"/>
            <a:ext cx="8229240" cy="114264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Современные средства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CustomShape 2"/>
          <p:cNvSpPr/>
          <p:nvPr/>
        </p:nvSpPr>
        <p:spPr>
          <a:xfrm>
            <a:off x="1211760" y="3141000"/>
            <a:ext cx="2207520" cy="639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Средства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мытья посуды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64" name="CustomShape 3"/>
          <p:cNvSpPr/>
          <p:nvPr/>
        </p:nvSpPr>
        <p:spPr>
          <a:xfrm>
            <a:off x="6134400" y="3141000"/>
            <a:ext cx="1407960" cy="639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Стиральные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порошки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65" name="CustomShape 4"/>
          <p:cNvSpPr/>
          <p:nvPr/>
        </p:nvSpPr>
        <p:spPr>
          <a:xfrm>
            <a:off x="4215960" y="6093360"/>
            <a:ext cx="766440" cy="3646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Мыло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66" name="CustomShape 5"/>
          <p:cNvSpPr/>
          <p:nvPr/>
        </p:nvSpPr>
        <p:spPr>
          <a:xfrm>
            <a:off x="5580000" y="6023160"/>
            <a:ext cx="2618640" cy="639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Освежители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воздуха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67" name="CustomShape 6"/>
          <p:cNvSpPr/>
          <p:nvPr/>
        </p:nvSpPr>
        <p:spPr>
          <a:xfrm>
            <a:off x="1556280" y="6082200"/>
            <a:ext cx="1548000" cy="3646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Отбеливатели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68" name="CustomShape 7"/>
          <p:cNvSpPr/>
          <p:nvPr/>
        </p:nvSpPr>
        <p:spPr>
          <a:xfrm>
            <a:off x="3803040" y="3141000"/>
            <a:ext cx="1488960" cy="639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Средства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стекол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69" name="Изображение 9" descr=""/>
          <p:cNvPicPr/>
          <p:nvPr/>
        </p:nvPicPr>
        <p:blipFill>
          <a:blip r:embed="rId1"/>
          <a:stretch/>
        </p:blipFill>
        <p:spPr>
          <a:xfrm>
            <a:off x="4079520" y="1264320"/>
            <a:ext cx="875160" cy="1804320"/>
          </a:xfrm>
          <a:prstGeom prst="rect">
            <a:avLst/>
          </a:prstGeom>
          <a:ln>
            <a:noFill/>
          </a:ln>
        </p:spPr>
      </p:pic>
      <p:pic>
        <p:nvPicPr>
          <p:cNvPr id="70" name="Изображение 10" descr=""/>
          <p:cNvPicPr/>
          <p:nvPr/>
        </p:nvPicPr>
        <p:blipFill>
          <a:blip r:embed="rId2"/>
          <a:stretch/>
        </p:blipFill>
        <p:spPr>
          <a:xfrm>
            <a:off x="6588360" y="4005000"/>
            <a:ext cx="575640" cy="1942200"/>
          </a:xfrm>
          <a:prstGeom prst="rect">
            <a:avLst/>
          </a:prstGeom>
          <a:ln>
            <a:noFill/>
          </a:ln>
        </p:spPr>
      </p:pic>
      <p:pic>
        <p:nvPicPr>
          <p:cNvPr id="71" name="Изображение 13" descr=""/>
          <p:cNvPicPr/>
          <p:nvPr/>
        </p:nvPicPr>
        <p:blipFill>
          <a:blip r:embed="rId3"/>
          <a:stretch/>
        </p:blipFill>
        <p:spPr>
          <a:xfrm>
            <a:off x="1979640" y="1484640"/>
            <a:ext cx="757800" cy="1605600"/>
          </a:xfrm>
          <a:prstGeom prst="rect">
            <a:avLst/>
          </a:prstGeom>
          <a:ln>
            <a:noFill/>
          </a:ln>
        </p:spPr>
      </p:pic>
      <p:pic>
        <p:nvPicPr>
          <p:cNvPr id="72" name="Изображение 15" descr=""/>
          <p:cNvPicPr/>
          <p:nvPr/>
        </p:nvPicPr>
        <p:blipFill>
          <a:blip r:embed="rId4"/>
          <a:stretch/>
        </p:blipFill>
        <p:spPr>
          <a:xfrm>
            <a:off x="4163040" y="4302000"/>
            <a:ext cx="848520" cy="1502640"/>
          </a:xfrm>
          <a:prstGeom prst="rect">
            <a:avLst/>
          </a:prstGeom>
          <a:ln>
            <a:noFill/>
          </a:ln>
        </p:spPr>
      </p:pic>
      <p:pic>
        <p:nvPicPr>
          <p:cNvPr id="73" name="Изображение 29" descr=""/>
          <p:cNvPicPr/>
          <p:nvPr/>
        </p:nvPicPr>
        <p:blipFill>
          <a:blip r:embed="rId5"/>
          <a:stretch/>
        </p:blipFill>
        <p:spPr>
          <a:xfrm>
            <a:off x="2051640" y="3933000"/>
            <a:ext cx="615240" cy="2048760"/>
          </a:xfrm>
          <a:prstGeom prst="rect">
            <a:avLst/>
          </a:prstGeom>
          <a:ln>
            <a:noFill/>
          </a:ln>
        </p:spPr>
      </p:pic>
      <p:pic>
        <p:nvPicPr>
          <p:cNvPr id="74" name="Изображение 24575" descr=""/>
          <p:cNvPicPr/>
          <p:nvPr/>
        </p:nvPicPr>
        <p:blipFill>
          <a:blip r:embed="rId6"/>
          <a:stretch/>
        </p:blipFill>
        <p:spPr>
          <a:xfrm>
            <a:off x="6228360" y="1454760"/>
            <a:ext cx="1223640" cy="1613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7" dur="indefinite" restart="never" nodeType="tmRoot">
          <p:childTnLst>
            <p:seq>
              <p:cTn id="58" dur="indefinite" nodeType="mainSeq">
                <p:childTnLst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Shape 1"/>
          <p:cNvSpPr txBox="1"/>
          <p:nvPr/>
        </p:nvSpPr>
        <p:spPr>
          <a:xfrm>
            <a:off x="457200" y="-27360"/>
            <a:ext cx="8229240" cy="114264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Интересный факт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6" name="Изображение 4" descr=""/>
          <p:cNvPicPr/>
          <p:nvPr/>
        </p:nvPicPr>
        <p:blipFill>
          <a:blip r:embed="rId1"/>
          <a:stretch/>
        </p:blipFill>
        <p:spPr>
          <a:xfrm>
            <a:off x="539640" y="4005000"/>
            <a:ext cx="8136720" cy="2323080"/>
          </a:xfrm>
          <a:prstGeom prst="rect">
            <a:avLst/>
          </a:prstGeom>
          <a:ln>
            <a:noFill/>
          </a:ln>
        </p:spPr>
      </p:pic>
      <p:pic>
        <p:nvPicPr>
          <p:cNvPr id="77" name="Изображение 5" descr=""/>
          <p:cNvPicPr/>
          <p:nvPr/>
        </p:nvPicPr>
        <p:blipFill>
          <a:blip r:embed="rId2"/>
          <a:stretch/>
        </p:blipFill>
        <p:spPr>
          <a:xfrm>
            <a:off x="180360" y="1268640"/>
            <a:ext cx="8855640" cy="1967760"/>
          </a:xfrm>
          <a:prstGeom prst="rect">
            <a:avLst/>
          </a:prstGeom>
          <a:ln>
            <a:noFill/>
          </a:ln>
        </p:spPr>
      </p:pic>
      <p:pic>
        <p:nvPicPr>
          <p:cNvPr id="78" name="Изображение 9" descr=""/>
          <p:cNvPicPr/>
          <p:nvPr/>
        </p:nvPicPr>
        <p:blipFill>
          <a:blip r:embed="rId3"/>
          <a:stretch/>
        </p:blipFill>
        <p:spPr>
          <a:xfrm>
            <a:off x="827640" y="3588480"/>
            <a:ext cx="7632360" cy="56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9" dur="indefinite" restart="never" nodeType="tmRoot">
          <p:childTnLst>
            <p:seq>
              <p:cTn id="1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Shape 1"/>
          <p:cNvSpPr txBox="1"/>
          <p:nvPr/>
        </p:nvSpPr>
        <p:spPr>
          <a:xfrm>
            <a:off x="518760" y="-27360"/>
            <a:ext cx="8229240" cy="114264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Наша «химическая реальность»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0" name="Изображение 3" descr=""/>
          <p:cNvPicPr/>
          <p:nvPr/>
        </p:nvPicPr>
        <p:blipFill>
          <a:blip r:embed="rId1"/>
          <a:stretch/>
        </p:blipFill>
        <p:spPr>
          <a:xfrm>
            <a:off x="395640" y="1251720"/>
            <a:ext cx="8360640" cy="4913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1" dur="indefinite" restart="never" nodeType="tmRoot">
          <p:childTnLst>
            <p:seq>
              <p:cTn id="1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Shape 1"/>
          <p:cNvSpPr txBox="1"/>
          <p:nvPr/>
        </p:nvSpPr>
        <p:spPr>
          <a:xfrm>
            <a:off x="5220000" y="-99360"/>
            <a:ext cx="3960000" cy="114264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ru-RU" sz="2700" spc="-1" strike="noStrike">
                <a:solidFill>
                  <a:srgbClr val="000000"/>
                </a:solidFill>
                <a:latin typeface="Calibri"/>
              </a:rPr>
              <a:t>Современные средства</a:t>
            </a:r>
            <a:endParaRPr b="0" lang="ru-RU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CustomShape 2"/>
          <p:cNvSpPr/>
          <p:nvPr/>
        </p:nvSpPr>
        <p:spPr>
          <a:xfrm>
            <a:off x="768600" y="3761640"/>
            <a:ext cx="2491200" cy="1310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5bb42d"/>
                </a:solidFill>
                <a:latin typeface="Arial"/>
              </a:rPr>
              <a:t>• </a:t>
            </a:r>
            <a:r>
              <a:rPr b="0" lang="ru-RU" sz="2000" spc="-1" strike="noStrike">
                <a:solidFill>
                  <a:srgbClr val="5bb42d"/>
                </a:solidFill>
                <a:latin typeface="Calibri"/>
              </a:rPr>
              <a:t>Экономично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5bb42d"/>
                </a:solidFill>
                <a:latin typeface="Arial"/>
              </a:rPr>
              <a:t>• </a:t>
            </a:r>
            <a:r>
              <a:rPr b="0" lang="ru-RU" sz="2000" spc="-1" strike="noStrike">
                <a:solidFill>
                  <a:srgbClr val="5bb42d"/>
                </a:solidFill>
                <a:latin typeface="Calibri"/>
              </a:rPr>
              <a:t>Экологично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5bb42d"/>
                </a:solidFill>
                <a:latin typeface="Arial"/>
              </a:rPr>
              <a:t>• </a:t>
            </a:r>
            <a:r>
              <a:rPr b="0" lang="ru-RU" sz="2000" spc="-1" strike="noStrike">
                <a:solidFill>
                  <a:srgbClr val="5bb42d"/>
                </a:solidFill>
                <a:latin typeface="Calibri"/>
              </a:rPr>
              <a:t>Просто приготовить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5bb42d"/>
                </a:solidFill>
                <a:latin typeface="Arial"/>
              </a:rPr>
              <a:t>• </a:t>
            </a:r>
            <a:r>
              <a:rPr b="0" lang="ru-RU" sz="2000" spc="-1" strike="noStrike">
                <a:solidFill>
                  <a:srgbClr val="5bb42d"/>
                </a:solidFill>
                <a:latin typeface="Calibri"/>
              </a:rPr>
              <a:t>Всегда под рукой 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83" name="CustomShape 3"/>
          <p:cNvSpPr/>
          <p:nvPr/>
        </p:nvSpPr>
        <p:spPr>
          <a:xfrm>
            <a:off x="755640" y="5733360"/>
            <a:ext cx="3240000" cy="16142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ff143d"/>
                </a:solidFill>
                <a:latin typeface="Arial"/>
              </a:rPr>
              <a:t>• </a:t>
            </a:r>
            <a:r>
              <a:rPr b="0" lang="ru-RU" sz="2000" spc="-1" strike="noStrike">
                <a:solidFill>
                  <a:srgbClr val="ff143d"/>
                </a:solidFill>
                <a:latin typeface="Calibri"/>
              </a:rPr>
              <a:t>Не очевиден результат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ff143d"/>
                </a:solidFill>
                <a:latin typeface="Arial"/>
              </a:rPr>
              <a:t>• </a:t>
            </a:r>
            <a:r>
              <a:rPr b="0" lang="ru-RU" sz="2000" spc="-1" strike="noStrike">
                <a:solidFill>
                  <a:srgbClr val="ff143d"/>
                </a:solidFill>
                <a:latin typeface="Calibri"/>
              </a:rPr>
              <a:t>Много физических усилий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ff143d"/>
                </a:solidFill>
                <a:latin typeface="Arial"/>
              </a:rPr>
              <a:t>• </a:t>
            </a:r>
            <a:r>
              <a:rPr b="0" lang="ru-RU" sz="2000" spc="-1" strike="noStrike">
                <a:solidFill>
                  <a:srgbClr val="ff143d"/>
                </a:solidFill>
                <a:latin typeface="Calibri"/>
              </a:rPr>
              <a:t>Много времени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84" name="CustomShape 4"/>
          <p:cNvSpPr/>
          <p:nvPr/>
        </p:nvSpPr>
        <p:spPr>
          <a:xfrm>
            <a:off x="5292000" y="3761640"/>
            <a:ext cx="2843280" cy="1310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5bb42d"/>
                </a:solidFill>
                <a:latin typeface="Arial"/>
              </a:rPr>
              <a:t>• </a:t>
            </a:r>
            <a:r>
              <a:rPr b="0" lang="ru-RU" sz="2000" spc="-1" strike="noStrike">
                <a:solidFill>
                  <a:srgbClr val="5bb42d"/>
                </a:solidFill>
                <a:latin typeface="Calibri"/>
              </a:rPr>
              <a:t>Разнообразие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5bb42d"/>
                </a:solidFill>
                <a:latin typeface="Arial"/>
              </a:rPr>
              <a:t>• </a:t>
            </a:r>
            <a:r>
              <a:rPr b="0" lang="ru-RU" sz="2000" spc="-1" strike="noStrike">
                <a:solidFill>
                  <a:srgbClr val="5bb42d"/>
                </a:solidFill>
                <a:latin typeface="Calibri"/>
              </a:rPr>
              <a:t>Яркие упаковки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5bb42d"/>
                </a:solidFill>
                <a:latin typeface="Arial"/>
              </a:rPr>
              <a:t>• </a:t>
            </a:r>
            <a:r>
              <a:rPr b="0" lang="ru-RU" sz="2000" spc="-1" strike="noStrike">
                <a:solidFill>
                  <a:srgbClr val="5bb42d"/>
                </a:solidFill>
                <a:latin typeface="Calibri"/>
              </a:rPr>
              <a:t>Просто использовать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5bb42d"/>
                </a:solidFill>
                <a:latin typeface="Arial"/>
              </a:rPr>
              <a:t>• </a:t>
            </a:r>
            <a:r>
              <a:rPr b="0" lang="ru-RU" sz="2000" spc="-1" strike="noStrike">
                <a:solidFill>
                  <a:srgbClr val="5bb42d"/>
                </a:solidFill>
                <a:latin typeface="Calibri"/>
              </a:rPr>
              <a:t>Быстрый результат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85" name="CustomShape 5"/>
          <p:cNvSpPr/>
          <p:nvPr/>
        </p:nvSpPr>
        <p:spPr>
          <a:xfrm>
            <a:off x="5364000" y="5661360"/>
            <a:ext cx="4392000" cy="16149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ff143d"/>
                </a:solidFill>
                <a:latin typeface="Arial"/>
              </a:rPr>
              <a:t>• </a:t>
            </a:r>
            <a:r>
              <a:rPr b="0" lang="ru-RU" sz="2000" spc="-1" strike="noStrike">
                <a:solidFill>
                  <a:srgbClr val="ff0000"/>
                </a:solidFill>
                <a:latin typeface="Calibri"/>
              </a:rPr>
              <a:t>Дорого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ff143d"/>
                </a:solidFill>
                <a:latin typeface="Arial"/>
              </a:rPr>
              <a:t>• </a:t>
            </a:r>
            <a:r>
              <a:rPr b="0" lang="ru-RU" sz="2000" spc="-1" strike="noStrike">
                <a:solidFill>
                  <a:srgbClr val="ff0000"/>
                </a:solidFill>
                <a:latin typeface="Calibri"/>
              </a:rPr>
              <a:t>Вредно для окружающей среды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ff143d"/>
                </a:solidFill>
                <a:latin typeface="Arial"/>
              </a:rPr>
              <a:t>• </a:t>
            </a:r>
            <a:r>
              <a:rPr b="0" lang="ru-RU" sz="2000" spc="-1" strike="noStrike">
                <a:solidFill>
                  <a:srgbClr val="ff0000"/>
                </a:solidFill>
                <a:latin typeface="Calibri"/>
              </a:rPr>
              <a:t>Опасно для здоровья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86" name="CustomShape 6"/>
          <p:cNvSpPr/>
          <p:nvPr/>
        </p:nvSpPr>
        <p:spPr>
          <a:xfrm>
            <a:off x="3708000" y="1556640"/>
            <a:ext cx="1439640" cy="13082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ru-RU" sz="7000" spc="-1" strike="noStrike">
                <a:solidFill>
                  <a:srgbClr val="000000"/>
                </a:solidFill>
                <a:latin typeface="Calibri"/>
              </a:rPr>
              <a:t>VS</a:t>
            </a:r>
            <a:endParaRPr b="0" lang="ru-RU" sz="7000" spc="-1" strike="noStrike">
              <a:latin typeface="Arial"/>
            </a:endParaRPr>
          </a:p>
        </p:txBody>
      </p:sp>
      <p:sp>
        <p:nvSpPr>
          <p:cNvPr id="87" name="CustomShape 7"/>
          <p:cNvSpPr/>
          <p:nvPr/>
        </p:nvSpPr>
        <p:spPr>
          <a:xfrm>
            <a:off x="683640" y="2646000"/>
            <a:ext cx="935640" cy="1142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ru-RU" sz="8000" spc="-1" strike="noStrike">
                <a:solidFill>
                  <a:srgbClr val="5bb42d"/>
                </a:solidFill>
                <a:latin typeface="Calibri"/>
              </a:rPr>
              <a:t>+</a:t>
            </a:r>
            <a:endParaRPr b="0" lang="ru-RU" sz="8000" spc="-1" strike="noStrike">
              <a:latin typeface="Arial"/>
            </a:endParaRPr>
          </a:p>
        </p:txBody>
      </p:sp>
      <p:sp>
        <p:nvSpPr>
          <p:cNvPr id="88" name="CustomShape 8"/>
          <p:cNvSpPr/>
          <p:nvPr/>
        </p:nvSpPr>
        <p:spPr>
          <a:xfrm>
            <a:off x="5220000" y="2637000"/>
            <a:ext cx="935640" cy="1142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ru-RU" sz="8000" spc="-1" strike="noStrike">
                <a:solidFill>
                  <a:srgbClr val="5bb42d"/>
                </a:solidFill>
                <a:latin typeface="Calibri"/>
              </a:rPr>
              <a:t>+</a:t>
            </a:r>
            <a:endParaRPr b="0" lang="ru-RU" sz="8000" spc="-1" strike="noStrike">
              <a:latin typeface="Arial"/>
            </a:endParaRPr>
          </a:p>
        </p:txBody>
      </p:sp>
      <p:sp>
        <p:nvSpPr>
          <p:cNvPr id="89" name="CustomShape 9"/>
          <p:cNvSpPr/>
          <p:nvPr/>
        </p:nvSpPr>
        <p:spPr>
          <a:xfrm>
            <a:off x="467640" y="4950360"/>
            <a:ext cx="1007640" cy="566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ru-RU" sz="8000" spc="-1" strike="noStrike">
                <a:solidFill>
                  <a:srgbClr val="ff143d"/>
                </a:solidFill>
                <a:latin typeface="Calibri"/>
              </a:rPr>
              <a:t>-</a:t>
            </a:r>
            <a:endParaRPr b="0" lang="ru-RU" sz="8000" spc="-1" strike="noStrike">
              <a:latin typeface="Arial"/>
            </a:endParaRPr>
          </a:p>
        </p:txBody>
      </p:sp>
      <p:sp>
        <p:nvSpPr>
          <p:cNvPr id="90" name="CustomShape 10"/>
          <p:cNvSpPr/>
          <p:nvPr/>
        </p:nvSpPr>
        <p:spPr>
          <a:xfrm>
            <a:off x="5148000" y="4941000"/>
            <a:ext cx="1007640" cy="566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ru-RU" sz="8000" spc="-1" strike="noStrike">
                <a:solidFill>
                  <a:srgbClr val="ff143d"/>
                </a:solidFill>
                <a:latin typeface="Calibri"/>
              </a:rPr>
              <a:t>-</a:t>
            </a:r>
            <a:endParaRPr b="0" lang="ru-RU" sz="8000" spc="-1" strike="noStrike">
              <a:latin typeface="Arial"/>
            </a:endParaRPr>
          </a:p>
        </p:txBody>
      </p:sp>
      <p:sp>
        <p:nvSpPr>
          <p:cNvPr id="91" name="CustomShape 11"/>
          <p:cNvSpPr/>
          <p:nvPr/>
        </p:nvSpPr>
        <p:spPr>
          <a:xfrm>
            <a:off x="8845200" y="120348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2" name="Изображение 23" descr=""/>
          <p:cNvPicPr/>
          <p:nvPr/>
        </p:nvPicPr>
        <p:blipFill>
          <a:blip r:embed="rId1"/>
          <a:stretch/>
        </p:blipFill>
        <p:spPr>
          <a:xfrm>
            <a:off x="6561000" y="1052640"/>
            <a:ext cx="863640" cy="1780560"/>
          </a:xfrm>
          <a:prstGeom prst="rect">
            <a:avLst/>
          </a:prstGeom>
          <a:ln>
            <a:noFill/>
          </a:ln>
        </p:spPr>
      </p:pic>
      <p:pic>
        <p:nvPicPr>
          <p:cNvPr id="93" name="Изображение 25" descr=""/>
          <p:cNvPicPr/>
          <p:nvPr/>
        </p:nvPicPr>
        <p:blipFill>
          <a:blip r:embed="rId2"/>
          <a:stretch/>
        </p:blipFill>
        <p:spPr>
          <a:xfrm>
            <a:off x="7613280" y="1268640"/>
            <a:ext cx="747720" cy="1584360"/>
          </a:xfrm>
          <a:prstGeom prst="rect">
            <a:avLst/>
          </a:prstGeom>
          <a:ln>
            <a:noFill/>
          </a:ln>
        </p:spPr>
      </p:pic>
      <p:pic>
        <p:nvPicPr>
          <p:cNvPr id="94" name="Изображение 26" descr=""/>
          <p:cNvPicPr/>
          <p:nvPr/>
        </p:nvPicPr>
        <p:blipFill>
          <a:blip r:embed="rId3"/>
          <a:stretch/>
        </p:blipFill>
        <p:spPr>
          <a:xfrm>
            <a:off x="5553000" y="1365120"/>
            <a:ext cx="837000" cy="1482840"/>
          </a:xfrm>
          <a:prstGeom prst="rect">
            <a:avLst/>
          </a:prstGeom>
          <a:ln>
            <a:noFill/>
          </a:ln>
        </p:spPr>
      </p:pic>
      <p:pic>
        <p:nvPicPr>
          <p:cNvPr id="95" name="Изображение 32" descr=""/>
          <p:cNvPicPr/>
          <p:nvPr/>
        </p:nvPicPr>
        <p:blipFill>
          <a:blip r:embed="rId4"/>
          <a:stretch/>
        </p:blipFill>
        <p:spPr>
          <a:xfrm>
            <a:off x="539640" y="1439280"/>
            <a:ext cx="972720" cy="1335960"/>
          </a:xfrm>
          <a:prstGeom prst="rect">
            <a:avLst/>
          </a:prstGeom>
          <a:ln>
            <a:noFill/>
          </a:ln>
        </p:spPr>
      </p:pic>
      <p:pic>
        <p:nvPicPr>
          <p:cNvPr id="96" name="Изображение 33" descr=""/>
          <p:cNvPicPr/>
          <p:nvPr/>
        </p:nvPicPr>
        <p:blipFill>
          <a:blip r:embed="rId5"/>
          <a:stretch/>
        </p:blipFill>
        <p:spPr>
          <a:xfrm>
            <a:off x="2674440" y="2055960"/>
            <a:ext cx="917640" cy="791640"/>
          </a:xfrm>
          <a:prstGeom prst="rect">
            <a:avLst/>
          </a:prstGeom>
          <a:ln>
            <a:noFill/>
          </a:ln>
        </p:spPr>
      </p:pic>
      <p:pic>
        <p:nvPicPr>
          <p:cNvPr id="97" name="Изображение 1" descr=""/>
          <p:cNvPicPr/>
          <p:nvPr/>
        </p:nvPicPr>
        <p:blipFill>
          <a:blip r:embed="rId6"/>
          <a:stretch/>
        </p:blipFill>
        <p:spPr>
          <a:xfrm>
            <a:off x="1848960" y="908640"/>
            <a:ext cx="562320" cy="1938960"/>
          </a:xfrm>
          <a:prstGeom prst="rect">
            <a:avLst/>
          </a:prstGeom>
          <a:ln>
            <a:noFill/>
          </a:ln>
        </p:spPr>
      </p:pic>
      <p:sp>
        <p:nvSpPr>
          <p:cNvPr id="98" name="CustomShape 12"/>
          <p:cNvSpPr/>
          <p:nvPr/>
        </p:nvSpPr>
        <p:spPr>
          <a:xfrm>
            <a:off x="35640" y="-90000"/>
            <a:ext cx="3960000" cy="1142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ru-RU" sz="2700" spc="-1" strike="noStrike">
                <a:solidFill>
                  <a:srgbClr val="000000"/>
                </a:solidFill>
                <a:latin typeface="Calibri"/>
              </a:rPr>
              <a:t>Народные рецепты</a:t>
            </a:r>
            <a:endParaRPr b="0" lang="ru-RU" sz="2700" spc="-1" strike="noStrike">
              <a:latin typeface="Arial"/>
            </a:endParaRPr>
          </a:p>
        </p:txBody>
      </p:sp>
    </p:spTree>
  </p:cSld>
  <p:timing>
    <p:tnLst>
      <p:par>
        <p:cTn id="123" dur="indefinite" restart="never" nodeType="tmRoot">
          <p:childTnLst>
            <p:seq>
              <p:cTn id="124" dur="indefinite" nodeType="mainSeq">
                <p:childTnLst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Изображение 19" descr=""/>
          <p:cNvPicPr/>
          <p:nvPr/>
        </p:nvPicPr>
        <p:blipFill>
          <a:blip r:embed="rId1"/>
          <a:stretch/>
        </p:blipFill>
        <p:spPr>
          <a:xfrm>
            <a:off x="0" y="2322360"/>
            <a:ext cx="9143640" cy="4562640"/>
          </a:xfrm>
          <a:prstGeom prst="rect">
            <a:avLst/>
          </a:prstGeom>
          <a:ln>
            <a:noFill/>
          </a:ln>
        </p:spPr>
      </p:pic>
      <p:sp>
        <p:nvSpPr>
          <p:cNvPr id="100" name="TextShape 1"/>
          <p:cNvSpPr txBox="1"/>
          <p:nvPr/>
        </p:nvSpPr>
        <p:spPr>
          <a:xfrm>
            <a:off x="467640" y="2637000"/>
            <a:ext cx="8229240" cy="64764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ru-RU" sz="2100" spc="-1" strike="noStrike">
                <a:solidFill>
                  <a:srgbClr val="000000"/>
                </a:solidFill>
                <a:latin typeface="Calibri"/>
              </a:rPr>
              <a:t>ЭКОЛОГИЧНЫЕ СРЕДСТВА ДЛЯ ДОМА</a:t>
            </a:r>
            <a:endParaRPr b="0" lang="ru-RU" sz="2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1" name="Изображение 18" descr=""/>
          <p:cNvPicPr/>
          <p:nvPr/>
        </p:nvPicPr>
        <p:blipFill>
          <a:blip r:embed="rId2"/>
          <a:stretch/>
        </p:blipFill>
        <p:spPr>
          <a:xfrm>
            <a:off x="2486520" y="596160"/>
            <a:ext cx="4533480" cy="1752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9" dur="indefinite" restart="never" nodeType="tmRoot">
          <p:childTnLst>
            <p:seq>
              <p:cTn id="15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1"/>
          <p:cNvSpPr txBox="1"/>
          <p:nvPr/>
        </p:nvSpPr>
        <p:spPr>
          <a:xfrm>
            <a:off x="457200" y="-27360"/>
            <a:ext cx="8229240" cy="114264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Экологичность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3" name="Изображение 3" descr=""/>
          <p:cNvPicPr/>
          <p:nvPr/>
        </p:nvPicPr>
        <p:blipFill>
          <a:blip r:embed="rId1"/>
          <a:stretch/>
        </p:blipFill>
        <p:spPr>
          <a:xfrm>
            <a:off x="0" y="1424520"/>
            <a:ext cx="9143640" cy="4812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1" dur="indefinite" restart="never" nodeType="tmRoot">
          <p:childTnLst>
            <p:seq>
              <p:cTn id="15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10099</TotalTime>
  <Application>LibreOffice/6.0.3.2$Windows_X86_64 LibreOffice_project/8f48d515416608e3a835360314dac7e47fd0b821</Application>
  <Words>5693</Words>
  <Paragraphs>465</Paragraphs>
  <Company>Hewlett-Packard Company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2015-07-17T13:30:40Z</dcterms:created>
  <dc:creator>Ольга Костина</dc:creator>
  <dc:description/>
  <dc:language>ru-RU</dc:language>
  <cp:lastModifiedBy/>
  <cp:lastPrinted>2015-12-10T08:23:18Z</cp:lastPrinted>
  <dcterms:modified xsi:type="dcterms:W3CDTF">2019-09-10T10:45:41Z</dcterms:modified>
  <cp:revision>356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Hewlett-Packard Company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28</vt:i4>
  </property>
  <property fmtid="{D5CDD505-2E9C-101B-9397-08002B2CF9AE}" pid="9" name="PresentationFormat">
    <vt:lpwstr>Экран (4:3)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28</vt:i4>
  </property>
</Properties>
</file>