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24384000" cy="13716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38" d="100"/>
          <a:sy n="38" d="100"/>
        </p:scale>
        <p:origin x="-516" y="36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перемещения страницы щёлкните мышью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ru-RU" sz="2000" b="0" strike="noStrike" spc="-1">
                <a:latin typeface="Arial"/>
              </a:rPr>
              <a:t>Для правки формата примечаний щёлкните мышью</a:t>
            </a:r>
          </a:p>
        </p:txBody>
      </p:sp>
      <p:sp>
        <p:nvSpPr>
          <p:cNvPr id="40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ru-RU" sz="1400" b="0" strike="noStrike" spc="-1">
                <a:latin typeface="Times New Roman"/>
              </a:rPr>
              <a:t>&lt;верхний колонтитул&gt;</a:t>
            </a:r>
          </a:p>
        </p:txBody>
      </p:sp>
      <p:sp>
        <p:nvSpPr>
          <p:cNvPr id="41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ru-RU" sz="1400" b="0" strike="noStrike" spc="-1">
                <a:latin typeface="Times New Roman"/>
              </a:rPr>
              <a:t>&lt;дата/время&gt;</a:t>
            </a:r>
          </a:p>
        </p:txBody>
      </p:sp>
      <p:sp>
        <p:nvSpPr>
          <p:cNvPr id="42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ru-RU" sz="1400" b="0" strike="noStrike" spc="-1">
                <a:latin typeface="Times New Roman"/>
              </a:rPr>
              <a:t>&lt;нижний колонтитул&gt;</a:t>
            </a:r>
          </a:p>
        </p:txBody>
      </p:sp>
      <p:sp>
        <p:nvSpPr>
          <p:cNvPr id="43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008D883C-4A46-4FE9-9977-9C54319CD323}" type="slidenum">
              <a:rPr lang="ru-RU" sz="1400" b="0" strike="noStrike" spc="-1">
                <a:latin typeface="Times New Roman"/>
              </a:rPr>
              <a:t>‹#›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92666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ho.int/news-room/fact-sheets/detail/obesity-and-overweight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60.250.140.41/Lab/en-us/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60.250.140.41/Factory/en-us/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ho.int/news-room/fact-sheets/detail/obesity-and-overweight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zen.yandex.ru/media/russiaherb/sok-noni-mojet-umenshat-kletochnye-povrejdeniia-vyzvannye-tabakokureniem-5cebf8b1d2421400b4589041" TargetMode="External"/><Relationship Id="rId7" Type="http://schemas.openxmlformats.org/officeDocument/2006/relationships/hyperlink" Target="https://zen.yandex.ru/media/russiaherb/vitamin-e-odin-iz-kliuchevyh-vitaminov-dlia-cheloveka-5cb084665ee6e400b4ba9912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zen.yandex.ru/media/russiaherb/vitamin-c-dlia-immuniteta-i-lecheniia-boleznei-5cb821a985567b00af09085e" TargetMode="External"/><Relationship Id="rId5" Type="http://schemas.openxmlformats.org/officeDocument/2006/relationships/hyperlink" Target="https://zen.yandex.ru/media/russiaherb/betakarotin-svoistva-istochniki-i-mery-predostorojnosti-5c361ea0871d9300abf8dd59" TargetMode="External"/><Relationship Id="rId4" Type="http://schemas.openxmlformats.org/officeDocument/2006/relationships/hyperlink" Target="https://zen.yandex.ru/media/russiaherb/antioksidanty-chto-eto-i-dlia-chego-oni-nujny-5caa34ca71871700afcb972c" TargetMode="Externa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nderzine.com/wonderzine/health/wellness/222291-metabolism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403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480" cy="411408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ru-RU" sz="1400" b="1" strike="noStrike" spc="-1">
                <a:latin typeface="Arial"/>
              </a:rPr>
              <a:t>Избыточный вес и ожирение </a:t>
            </a:r>
            <a:r>
              <a:rPr lang="ru-RU" sz="1400" b="0" strike="noStrike" spc="-1">
                <a:latin typeface="Arial"/>
              </a:rPr>
              <a:t>— </a:t>
            </a:r>
            <a:r>
              <a:rPr lang="ru-RU" sz="1400" b="1" strike="noStrike" spc="-1">
                <a:latin typeface="Arial"/>
              </a:rPr>
              <a:t>это чрезмерное накопление жира, </a:t>
            </a:r>
            <a:r>
              <a:rPr lang="ru-RU" sz="1400" b="0" strike="noStrike" spc="-1">
                <a:latin typeface="Arial"/>
              </a:rPr>
              <a:t>которое может ухудшить здоровье. 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ru-RU" sz="1400" b="0" strike="noStrike" spc="-1">
                <a:latin typeface="Arial"/>
              </a:rPr>
              <a:t>Для классификации избыточного веса используют индекс массы тела (ИМТ).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endParaRPr lang="ru-RU" sz="14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ru-RU" sz="1400" b="1" strike="noStrike" spc="-1">
                <a:latin typeface="Arial"/>
              </a:rPr>
              <a:t>ИМТ = ВЕС / РОСТ2 </a:t>
            </a:r>
            <a:endParaRPr lang="ru-RU" sz="14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endParaRPr lang="ru-RU" sz="14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ru-RU" sz="1400" b="0" strike="noStrike" spc="-1">
                <a:latin typeface="Arial"/>
              </a:rPr>
              <a:t>Согласно ВОЗ, диагноз «избыточный вес» или «ожирение» у взрослых ставится в следующих случаях: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ru-RU" sz="1400" b="0" strike="noStrike" spc="-1">
                <a:latin typeface="Arial"/>
              </a:rPr>
              <a:t>ИМТ больше или равен 25 — избыточный вес;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ru-RU" sz="1400" b="0" strike="noStrike" spc="-1">
                <a:latin typeface="Arial"/>
              </a:rPr>
              <a:t>ИМТ больше или равен 30 — ожирение.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ru-RU" sz="1400" b="0" strike="noStrike" spc="-1">
                <a:latin typeface="Arial"/>
              </a:rPr>
              <a:t>В России избыточная масса тела выявлена у более 50% мужчин и 60% женщин, при этом 27% мужчин и 31% женщин поставлен диагноз «ожирение».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ru-RU" sz="1400" b="0" strike="noStrike" spc="-1">
                <a:latin typeface="Arial"/>
              </a:rPr>
              <a:t>В Европейском союзе более 400 миллионов человек имеют избыточную массу тела, из них 150 миллионов страдают серьезными формами ожирения (по данным ВОЗ). 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ru-RU" sz="1400" b="0" strike="noStrike" spc="-1">
                <a:latin typeface="Arial"/>
              </a:rPr>
              <a:t>В США более 2/3 взрослых  имеют лишний вес или страдают ожирением. 45% имеющих лишний вес и 67% страдающих ожирением стараются похудеть. 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endParaRPr lang="ru-RU" sz="14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ru-RU" sz="1400" b="0" strike="noStrike" spc="-1">
                <a:latin typeface="Arial"/>
              </a:rPr>
              <a:t>Продолжительность жизни у людей с ожирением сокращается на 5-20 лет.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endParaRPr lang="ru-RU" sz="14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ru-RU" sz="1400" b="0" u="sng" strike="noStrike" spc="-1">
                <a:solidFill>
                  <a:srgbClr val="000000"/>
                </a:solidFill>
                <a:uFill>
                  <a:solidFill>
                    <a:srgbClr val="0000FF"/>
                  </a:solidFill>
                </a:uFill>
                <a:latin typeface="Arial"/>
                <a:hlinkClick r:id="rId3"/>
              </a:rPr>
              <a:t>Источник</a:t>
            </a:r>
            <a:endParaRPr lang="ru-RU" sz="14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421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480" cy="411408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ru-RU" sz="1400" b="1" strike="noStrike" spc="-1">
                <a:latin typeface="Arial"/>
              </a:rPr>
              <a:t>LIPOSTICK FIT </a:t>
            </a:r>
            <a:r>
              <a:rPr lang="ru-RU" sz="1400" b="0" strike="noStrike" spc="-1">
                <a:latin typeface="Arial"/>
              </a:rPr>
              <a:t>— инновационный продукт для безопасного уменьшения объемов тела. В составе не содержится диуретиков, слабительных и стероидных гормонов. 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ru-RU" sz="1400" b="0" strike="noStrike" spc="-1">
                <a:latin typeface="Arial"/>
              </a:rPr>
              <a:t>Патентованные растительные компоненты в синергии с карнитином ускоряют метаболизм, не вмешиваясь в работу эндокринной системы. 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ru-RU" sz="1400" b="0" strike="noStrike" spc="-1">
                <a:latin typeface="Arial"/>
              </a:rPr>
              <a:t>Lipostick Fit cоздан с использованием липосомальной технологии, благодаря чему обладает высокой эффективностью и биодоступностью. 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ru-RU" sz="1400" b="0" strike="noStrike" spc="-1">
                <a:latin typeface="Arial"/>
              </a:rPr>
              <a:t>Подходит для тех, кто хочет скорректировать фигуру без изнурительных тренировок и строгих диет. 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endParaRPr lang="ru-RU" sz="14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ru-RU" sz="1400" b="0" strike="noStrike" spc="-1">
                <a:latin typeface="Arial"/>
              </a:rPr>
              <a:t>— способствует активному «сжиганию» жировых клеток;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ru-RU" sz="1400" b="0" strike="noStrike" spc="-1">
                <a:latin typeface="Arial"/>
              </a:rPr>
              <a:t>— препятствует формированию жировых отложений;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ru-RU" sz="1400" b="0" strike="noStrike" spc="-1">
                <a:latin typeface="Arial"/>
              </a:rPr>
              <a:t>— помогает контролировать аппетит, предотвращая переедание;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ru-RU" sz="1400" b="0" strike="noStrike" spc="-1">
                <a:latin typeface="Arial"/>
              </a:rPr>
              <a:t>— восполняет недостаток нутриентов, необходимых для нормального обмена веществ;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ru-RU" sz="1400" b="0" strike="noStrike" spc="-1">
                <a:latin typeface="Arial"/>
              </a:rPr>
              <a:t>— улучшает качество сна.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423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480" cy="411408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ru-RU" sz="1400" b="0" strike="noStrike" spc="-1">
                <a:latin typeface="Arial"/>
              </a:rPr>
              <a:t>Lipostick Fit создаётся на уникальном высокотехнологичном производстве 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endParaRPr lang="ru-RU" sz="14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endParaRPr lang="ru-RU" sz="14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ru-RU" sz="1400" b="1" strike="noStrike" spc="-1">
                <a:latin typeface="Arial"/>
              </a:rPr>
              <a:t>- Технопарк нового поколения</a:t>
            </a:r>
            <a:endParaRPr lang="ru-RU" sz="14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ru-RU" sz="1400" b="0" strike="noStrike" spc="-1">
                <a:latin typeface="Arial"/>
              </a:rPr>
              <a:t>исследовательский научный центр из </a:t>
            </a:r>
            <a:r>
              <a:rPr lang="ru-RU" sz="1400" b="0" u="sng" strike="noStrike" spc="-1">
                <a:solidFill>
                  <a:srgbClr val="000000"/>
                </a:solidFill>
                <a:uFill>
                  <a:solidFill>
                    <a:srgbClr val="0000FF"/>
                  </a:solidFill>
                </a:uFill>
                <a:latin typeface="Arial"/>
                <a:hlinkClick r:id="rId3"/>
              </a:rPr>
              <a:t>9 интегрированных лабораторий</a:t>
            </a:r>
            <a:r>
              <a:rPr lang="ru-RU" sz="1400" b="0" strike="noStrike" spc="-1">
                <a:solidFill>
                  <a:srgbClr val="000000"/>
                </a:solidFill>
                <a:latin typeface="Arial"/>
              </a:rPr>
              <a:t> и высокотехнологичное производство под одной крышей</a:t>
            </a:r>
            <a:endParaRPr lang="ru-RU" sz="14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endParaRPr lang="ru-RU" sz="14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ru-RU" sz="1400" b="1" strike="noStrike" spc="-1">
                <a:solidFill>
                  <a:srgbClr val="000000"/>
                </a:solidFill>
                <a:latin typeface="Arial"/>
              </a:rPr>
              <a:t>- Инновационные разработки</a:t>
            </a:r>
            <a:endParaRPr lang="ru-RU" sz="14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ru-RU" sz="1400" b="0" strike="noStrike" spc="-1">
                <a:solidFill>
                  <a:srgbClr val="000000"/>
                </a:solidFill>
                <a:latin typeface="Arial"/>
              </a:rPr>
              <a:t>в области создания растительных стволовых клеток и внедрения интеллектуальной платформы генетического анализа биоданных</a:t>
            </a:r>
            <a:endParaRPr lang="ru-RU" sz="14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endParaRPr lang="ru-RU" sz="14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ru-RU" sz="1400" b="0" strike="noStrike" spc="-1">
                <a:solidFill>
                  <a:srgbClr val="000000"/>
                </a:solidFill>
                <a:latin typeface="Arial"/>
              </a:rPr>
              <a:t>- </a:t>
            </a:r>
            <a:r>
              <a:rPr lang="ru-RU" sz="1400" b="1" strike="noStrike" spc="-1">
                <a:solidFill>
                  <a:srgbClr val="000000"/>
                </a:solidFill>
                <a:latin typeface="Arial"/>
              </a:rPr>
              <a:t>Энергоэффективное и экологичное производство</a:t>
            </a:r>
            <a:endParaRPr lang="ru-RU" sz="14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ru-RU" sz="1400" b="0" strike="noStrike" spc="-1">
                <a:solidFill>
                  <a:srgbClr val="000000"/>
                </a:solidFill>
                <a:latin typeface="Arial"/>
              </a:rPr>
              <a:t>Более 70% потребляемой производством энергии — возобновляемая солнечная энергия. TCI входит в инициативу Re100, цель которой — 100% использование источников возобновляемой энергии.</a:t>
            </a:r>
            <a:endParaRPr lang="ru-RU" sz="14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425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480" cy="411408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ru-RU" sz="1400" b="0" strike="noStrike" spc="-1">
                <a:latin typeface="Arial"/>
              </a:rPr>
              <a:t>Серия </a:t>
            </a:r>
            <a:r>
              <a:rPr lang="ru-RU" sz="1400" b="0" u="sng" strike="noStrike" spc="-1">
                <a:solidFill>
                  <a:srgbClr val="000000"/>
                </a:solidFill>
                <a:uFill>
                  <a:solidFill>
                    <a:srgbClr val="0000FF"/>
                  </a:solidFill>
                </a:uFill>
                <a:latin typeface="Arial"/>
                <a:hlinkClick r:id="rId3"/>
              </a:rPr>
              <a:t>заводов </a:t>
            </a:r>
            <a:r>
              <a:rPr lang="ru-RU" sz="1400" b="0" u="sng" strike="noStrike" spc="-1">
                <a:solidFill>
                  <a:srgbClr val="000000"/>
                </a:solidFill>
                <a:uFill>
                  <a:solidFill>
                    <a:srgbClr val="0000FF"/>
                  </a:solidFill>
                </a:uFill>
                <a:latin typeface="Arial"/>
                <a:hlinkClick r:id="rId3"/>
              </a:rPr>
              <a:t>класса</a:t>
            </a:r>
            <a:r>
              <a:rPr lang="ru-RU" sz="1400" b="0" u="sng" strike="noStrike" spc="-1">
                <a:solidFill>
                  <a:srgbClr val="000000"/>
                </a:solidFill>
                <a:uFill>
                  <a:solidFill>
                    <a:srgbClr val="0000FF"/>
                  </a:solidFill>
                </a:uFill>
                <a:latin typeface="Arial"/>
                <a:hlinkClick r:id="rId3"/>
              </a:rPr>
              <a:t> S</a:t>
            </a:r>
            <a:r>
              <a:rPr lang="ru-RU" sz="1400" b="0" u="sng" strike="noStrike" spc="-1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</a:rPr>
              <a:t>, которые</a:t>
            </a:r>
            <a:r>
              <a:rPr lang="ru-RU" sz="1400" b="0" strike="noStrike" spc="-1">
                <a:solidFill>
                  <a:srgbClr val="0000FF"/>
                </a:solidFill>
                <a:latin typeface="Arial"/>
              </a:rPr>
              <a:t> значительно превосходят отраслевые стандарты.</a:t>
            </a:r>
            <a:endParaRPr lang="ru-RU" sz="14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endParaRPr lang="ru-RU" sz="14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ru-RU" sz="1400" b="1" strike="noStrike" spc="-1">
                <a:solidFill>
                  <a:srgbClr val="0000FF"/>
                </a:solidFill>
                <a:latin typeface="Arial"/>
              </a:rPr>
              <a:t>«</a:t>
            </a:r>
            <a:r>
              <a:rPr lang="ru-RU" sz="1400" b="0" strike="noStrike" spc="-1">
                <a:solidFill>
                  <a:srgbClr val="0000FF"/>
                </a:solidFill>
                <a:latin typeface="Arial"/>
              </a:rPr>
              <a:t>Это позволяет нам соблюдать требования законодательства 43 стран, в которые мы осуществляем экспорт. Наши высокоавтоматизированные заводы тщательно контролируются 24 часа в сутки. Производственный процесс контролируется самой большой в мире системой ERP и управляется с помощью системы штрих-кодов и самого строгого предпродажного тестирования. Производственная информация передается и синхронизируется через «облако». Отслеживаемая запись автоматически сохраняется, чтобы обеспечить возможность </a:t>
            </a:r>
            <a:r>
              <a:rPr lang="ru-RU" sz="1400" b="0" strike="noStrike" spc="-1">
                <a:solidFill>
                  <a:srgbClr val="FF0000"/>
                </a:solidFill>
                <a:latin typeface="Arial"/>
              </a:rPr>
              <a:t>установления нашего эксклюзивного продукта, повысить доверие клиентов и ценность продукта».</a:t>
            </a:r>
            <a:endParaRPr lang="ru-RU" sz="14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427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480" cy="411408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ru-RU" sz="1400" b="0" strike="noStrike" spc="-1">
                <a:latin typeface="Arial"/>
              </a:rPr>
              <a:t>В каждой капле Lipostick Fit содержится около 1 трлн мельчайших липосом, что существенно повышает биодоступность и эффективность продукта.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t/>
            </a:r>
            <a:br/>
            <a:endParaRPr lang="ru-RU" sz="14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429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480" cy="411408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ru-RU" sz="1400" b="0" strike="noStrike" spc="-1">
                <a:latin typeface="Arial"/>
              </a:rPr>
              <a:t>Липосомальная технология защищает активные вещества от разрушения в процессе пищеварения. Благодаря этому продукт максимально усваивается, а, значит, эффективнее работает.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431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480" cy="411408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ru-RU" sz="1400" b="1" strike="noStrike" spc="-1">
                <a:latin typeface="Arial"/>
              </a:rPr>
              <a:t>Липосома — </a:t>
            </a:r>
            <a:r>
              <a:rPr lang="ru-RU" sz="1400" b="0" strike="noStrike" spc="-1">
                <a:latin typeface="Arial"/>
              </a:rPr>
              <a:t>это современная форма доставки активных  веществ, которая  увеличивает его биодоступность. 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ru-RU" sz="1400" b="0" strike="noStrike" spc="-1">
                <a:latin typeface="Arial"/>
              </a:rPr>
              <a:t>Активные вещества, инкапсулированные в липосому, проходят пищеварительный тракт до места попадания в кровоток под надежной защитой фосфолипидной  оболочки. 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ru-RU" sz="1400" b="0" strike="noStrike" spc="-1">
                <a:latin typeface="Arial"/>
              </a:rPr>
              <a:t>Оболочка липосомы состоит из фосфолипидов, которые являются основными структурными компонентами клеточных мембран человеческого организма.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433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480" cy="411408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ru-RU" sz="1400" b="0" strike="noStrike" spc="-1">
                <a:latin typeface="Arial"/>
              </a:rPr>
              <a:t>Компания TCI разработала платформу генетического анализа биоданных на базе искусственного интеллекта. Система сканирует клетки на генетическом уровне и подбирает оптимальную синергичную формулу из запатентованных компонентов.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435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480" cy="411408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ru-RU" sz="1400" b="0" strike="noStrike" spc="-1">
                <a:latin typeface="Arial"/>
              </a:rPr>
              <a:t>Запатентованный комплекс флавоноидов из ферментированной кожуры мандарина (Citrus reticulata) обладает высокой концентрацией нобилетина и гесперидина, которые ускоряют обмен веществ и повышают ежедневный расход энергии. Благодаря этому лишний жир не откладывается, а интенсивно сжигается организмом. При этом не возникает чувство голода, а тяга к еде уменьшается. 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437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480" cy="411408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ru-RU" sz="1400" b="1" strike="noStrike" spc="-1">
                <a:latin typeface="Arial"/>
              </a:rPr>
              <a:t>Что такое ферментация кожуры цитрусовых? </a:t>
            </a:r>
            <a:endParaRPr lang="ru-RU" sz="14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endParaRPr lang="ru-RU" sz="14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ru-RU" sz="1400" b="0" strike="noStrike" spc="-1">
                <a:latin typeface="Arial"/>
              </a:rPr>
              <a:t>Это естественные процессы, которые происходят в кожуре цитрусовых под воздействием кислорода, температуры, влаги и механических манипуляций (например измельчения, трения). В процессе ферментации в кожуре цитрусовых значительно повышается концентрация (в 9 раз) биофлавоноида нобилетина, а также образуется 3-метоксинобилетин, которого нет в кожуре свежих цитрусовых. 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endParaRPr lang="ru-RU" sz="14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ru-RU" sz="1400" b="0" strike="noStrike" spc="-1">
                <a:latin typeface="Arial"/>
              </a:rPr>
              <a:t>Данные технического отчета о проведенном исследовании в лаборатории компании-производителя. 2018 год.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439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480" cy="411408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ru-RU" sz="1400" b="0" strike="noStrike" spc="-1">
                <a:latin typeface="Arial"/>
              </a:rPr>
              <a:t>Экстракт зёрен зелёного кофе содержит хлорогеновую кислоту, которая усиливает распад жиров, а также помогает регулировать уровень глюкозы в крови. 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ru-RU" sz="1400" b="0" strike="noStrike" spc="-1">
                <a:latin typeface="Arial"/>
              </a:rPr>
              <a:t>Хром, входящий в состав зелёных зерен кофе, помогает контролировать аппетит и уменьшает чувство голода.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405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480" cy="411408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ru-RU" sz="1400" b="1" strike="noStrike" spc="-1">
                <a:latin typeface="Arial"/>
              </a:rPr>
              <a:t>Чем грозит ожирение?</a:t>
            </a:r>
            <a:endParaRPr lang="ru-RU" sz="14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t/>
            </a:r>
            <a:br/>
            <a:r>
              <a:rPr lang="ru-RU" sz="1400" b="0" strike="noStrike" spc="-1">
                <a:latin typeface="Arial"/>
              </a:rPr>
              <a:t>Повышенный ИМТ является одним из основных факторов риска развития: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ru-RU" sz="1400" b="0" strike="noStrike" spc="-1">
                <a:latin typeface="Arial"/>
              </a:rPr>
              <a:t>- сердечно-сосудистых заболеваний и инсульта, которые во всем мире являются одной из главных причин смертности;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ru-RU" sz="1400" b="0" strike="noStrike" spc="-1">
                <a:latin typeface="Arial"/>
              </a:rPr>
              <a:t>- диабета;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ru-RU" sz="1400" b="0" strike="noStrike" spc="-1">
                <a:latin typeface="Arial"/>
              </a:rPr>
              <a:t>- нарушений опорно-двигательной системы (в особенности остеоартрита);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ru-RU" sz="1400" b="0" strike="noStrike" spc="-1">
                <a:latin typeface="Arial"/>
              </a:rPr>
              <a:t>- онкологических заболеваний (в частности, рак эндометрия, молочной железы, яичников, предстательной железы, печени, желчного пузыря, почек и толстой кишки).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endParaRPr lang="ru-RU" sz="14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ru-RU" sz="1400" b="0" strike="noStrike" spc="-1">
                <a:latin typeface="Arial"/>
              </a:rPr>
              <a:t>Риск этих неинфекционных заболеваний возрастает по мере увеличения ИМТ.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ru-RU" sz="1400" b="0" u="sng" strike="noStrike" spc="-1">
                <a:solidFill>
                  <a:srgbClr val="000000"/>
                </a:solidFill>
                <a:uFill>
                  <a:solidFill>
                    <a:srgbClr val="0000FF"/>
                  </a:solidFill>
                </a:uFill>
                <a:latin typeface="Arial"/>
                <a:hlinkClick r:id="rId3"/>
              </a:rPr>
              <a:t>Источник</a:t>
            </a:r>
            <a:endParaRPr lang="ru-RU" sz="14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441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480" cy="411408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ru-RU" sz="1400" b="0" strike="noStrike" spc="-1">
                <a:latin typeface="Arial"/>
              </a:rPr>
              <a:t>Экстракт листьев зелёного чая богат полифенолами — мощными растительными антиоксидантами, которые защищают организм от раннего старения, укрепляют сосуды, стимулируют расщепление жиров и ускоряют обмен веществ. 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443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480" cy="411408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ru-RU" sz="1400" b="1" strike="noStrike" spc="-1">
                <a:latin typeface="Arial"/>
              </a:rPr>
              <a:t>Нони (Morinda Citriflora) </a:t>
            </a:r>
            <a:r>
              <a:rPr lang="ru-RU" sz="1400" b="0" strike="noStrike" spc="-1">
                <a:latin typeface="Arial"/>
              </a:rPr>
              <a:t>еще называют “королевой фруктов”. Она широко распространена на Гавайях, южной части Тихого океана, Индии, Юго-Востояной Азии и тропических странах рядом с экватором. Страна происхождения сока нони для нашего продукта - Гавайи.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endParaRPr lang="ru-RU" sz="14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ru-RU" sz="1400" b="0" u="sng" strike="noStrike" spc="-1">
                <a:solidFill>
                  <a:srgbClr val="000000"/>
                </a:solidFill>
                <a:uFill>
                  <a:solidFill>
                    <a:srgbClr val="0000FF"/>
                  </a:solidFill>
                </a:uFill>
                <a:latin typeface="Arial"/>
                <a:hlinkClick r:id="rId3"/>
              </a:rPr>
              <a:t>Сок нони</a:t>
            </a:r>
            <a:r>
              <a:rPr lang="ru-RU" sz="1400" b="0" strike="noStrike" spc="-1">
                <a:solidFill>
                  <a:srgbClr val="000000"/>
                </a:solidFill>
                <a:latin typeface="Arial"/>
              </a:rPr>
              <a:t> известен высоким содержанием </a:t>
            </a:r>
            <a:r>
              <a:rPr lang="ru-RU" sz="1400" b="0" u="sng" strike="noStrike" spc="-1">
                <a:solidFill>
                  <a:srgbClr val="000000"/>
                </a:solidFill>
                <a:uFill>
                  <a:solidFill>
                    <a:srgbClr val="0000FF"/>
                  </a:solidFill>
                </a:uFill>
                <a:latin typeface="Arial"/>
                <a:hlinkClick r:id="rId4"/>
              </a:rPr>
              <a:t>антиоксидантов.</a:t>
            </a:r>
            <a:endParaRPr lang="ru-RU" sz="14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ru-RU" sz="1400" b="0" strike="noStrike" spc="-1">
                <a:solidFill>
                  <a:srgbClr val="000000"/>
                </a:solidFill>
                <a:latin typeface="Arial"/>
              </a:rPr>
              <a:t>Антиоксиданты предотвращают повреждения клеток, вызванные воздействием свободных радикалов. Для поддержания здоровья нашему организму необходим здоровый баланс антиоксидантов и свободных радикалов.</a:t>
            </a:r>
            <a:endParaRPr lang="ru-RU" sz="14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ru-RU" sz="1400" b="0" strike="noStrike" spc="-1">
                <a:solidFill>
                  <a:srgbClr val="000000"/>
                </a:solidFill>
                <a:latin typeface="Arial"/>
              </a:rPr>
              <a:t>К основным антиоксидантам сока нони относится </a:t>
            </a:r>
            <a:r>
              <a:rPr lang="ru-RU" sz="1400" b="0" u="sng" strike="noStrike" spc="-1">
                <a:solidFill>
                  <a:srgbClr val="000000"/>
                </a:solidFill>
                <a:uFill>
                  <a:solidFill>
                    <a:srgbClr val="0000FF"/>
                  </a:solidFill>
                </a:uFill>
                <a:latin typeface="Arial"/>
                <a:hlinkClick r:id="rId5"/>
              </a:rPr>
              <a:t>бета-каротин</a:t>
            </a:r>
            <a:r>
              <a:rPr lang="ru-RU" sz="1400" b="0" strike="noStrike" spc="-1">
                <a:solidFill>
                  <a:srgbClr val="000000"/>
                </a:solidFill>
                <a:latin typeface="Arial"/>
              </a:rPr>
              <a:t>, иридоиды, а также </a:t>
            </a:r>
            <a:r>
              <a:rPr lang="ru-RU" sz="1400" b="0" u="sng" strike="noStrike" spc="-1">
                <a:solidFill>
                  <a:srgbClr val="000000"/>
                </a:solidFill>
                <a:uFill>
                  <a:solidFill>
                    <a:srgbClr val="0000FF"/>
                  </a:solidFill>
                </a:uFill>
                <a:latin typeface="Arial"/>
                <a:hlinkClick r:id="rId6"/>
              </a:rPr>
              <a:t>витамины С</a:t>
            </a:r>
            <a:r>
              <a:rPr lang="ru-RU" sz="1400" b="0" strike="noStrike" spc="-1">
                <a:solidFill>
                  <a:srgbClr val="000000"/>
                </a:solidFill>
                <a:latin typeface="Arial"/>
              </a:rPr>
              <a:t> и </a:t>
            </a:r>
            <a:r>
              <a:rPr lang="ru-RU" sz="1400" b="0" u="sng" strike="noStrike" spc="-1">
                <a:solidFill>
                  <a:srgbClr val="000000"/>
                </a:solidFill>
                <a:uFill>
                  <a:solidFill>
                    <a:srgbClr val="0000FF"/>
                  </a:solidFill>
                </a:uFill>
                <a:latin typeface="Arial"/>
                <a:hlinkClick r:id="rId7"/>
              </a:rPr>
              <a:t>Е.</a:t>
            </a:r>
            <a:endParaRPr lang="ru-RU" sz="14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445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480" cy="411408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ru-RU" sz="1400" b="1" strike="noStrike" spc="-1">
                <a:latin typeface="Arial"/>
              </a:rPr>
              <a:t>Опасные жиросжигатели:</a:t>
            </a:r>
            <a:r>
              <a:t/>
            </a:r>
            <a:br/>
            <a:endParaRPr lang="ru-RU" sz="14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ru-RU" sz="1400" b="1" strike="noStrike" spc="-1">
                <a:latin typeface="Arial"/>
              </a:rPr>
              <a:t>- Диуретики </a:t>
            </a:r>
            <a:r>
              <a:rPr lang="ru-RU" sz="1400" b="0" strike="noStrike" spc="-1">
                <a:latin typeface="Arial"/>
              </a:rPr>
              <a:t>активно выводят из организма жидкость, а вместе с ней — важнейший электролит калий. Приём таких препаратов приводит к </a:t>
            </a:r>
            <a:r>
              <a:rPr lang="ru-RU" sz="1400" b="1" strike="noStrike" spc="-1">
                <a:latin typeface="Arial"/>
              </a:rPr>
              <a:t>обезвоживанию, сбоях в работе почек, сердца и нервной системы, депрессии, резкому снижению давления.</a:t>
            </a:r>
            <a:endParaRPr lang="ru-RU" sz="14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endParaRPr lang="ru-RU" sz="14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ru-RU" sz="1400" b="1" strike="noStrike" spc="-1">
                <a:latin typeface="Arial"/>
              </a:rPr>
              <a:t>- Препараты на основе стероидных гормонов </a:t>
            </a:r>
            <a:r>
              <a:rPr lang="ru-RU" sz="1400" b="0" strike="noStrike" spc="-1">
                <a:latin typeface="Arial"/>
              </a:rPr>
              <a:t>дают быстрый эффект, но их применение сопряжено с высокими медицинскими рисками и нарушением закона. Для здоровья они чреваты </a:t>
            </a:r>
            <a:r>
              <a:rPr lang="ru-RU" sz="1400" b="1" strike="noStrike" spc="-1">
                <a:latin typeface="Arial"/>
              </a:rPr>
              <a:t>необратимыми психическими нарушениями, сбоями в работе печени и почек, нарушением половых функций и бесплодием у женщин и мужчин, проблемами с кожей, нарушением функции эндокринной системы.</a:t>
            </a:r>
            <a:endParaRPr lang="ru-RU" sz="14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endParaRPr lang="ru-RU" sz="14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ru-RU" sz="1400" b="1" strike="noStrike" spc="-1">
                <a:latin typeface="Arial"/>
              </a:rPr>
              <a:t>- Слабительные средства</a:t>
            </a:r>
            <a:r>
              <a:rPr lang="ru-RU" sz="1400" b="0" strike="noStrike" spc="-1">
                <a:latin typeface="Arial"/>
              </a:rPr>
              <a:t> снижают вес за счет выведения жидкости из содержимого кишечника. Как и диуретики, они не сжигают жир, но </a:t>
            </a:r>
            <a:r>
              <a:rPr lang="ru-RU" sz="1400" b="1" strike="noStrike" spc="-1">
                <a:latin typeface="Arial"/>
              </a:rPr>
              <a:t>приводят к головокружению, обморокам, ломкости волос и ногтей, проблемам с зубной эмалью, перебоям в работе сердца, повышенному риску переломов.</a:t>
            </a:r>
            <a:endParaRPr lang="ru-RU" sz="14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407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480" cy="411408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ru-RU" sz="1400" b="0" strike="noStrike" spc="-1">
                <a:latin typeface="Arial"/>
              </a:rPr>
              <a:t>Основная причина ожирения и избыточного веса — </a:t>
            </a:r>
            <a:r>
              <a:rPr lang="ru-RU" sz="1400" b="1" strike="noStrike" spc="-1">
                <a:latin typeface="Arial"/>
              </a:rPr>
              <a:t>энергетический дисбаланс</a:t>
            </a:r>
            <a:r>
              <a:rPr lang="ru-RU" sz="1400" b="0" strike="noStrike" spc="-1">
                <a:latin typeface="Arial"/>
              </a:rPr>
              <a:t>, при котором калорийность рациона превышает энергетические потребности организма. 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ru-RU" sz="1400" b="0" strike="noStrike" spc="-1">
                <a:latin typeface="Arial"/>
              </a:rPr>
              <a:t>Во всем мире отмечаются следующие тенденции: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ru-RU" sz="1400" b="0" strike="noStrike" spc="-1">
                <a:latin typeface="Arial"/>
              </a:rPr>
              <a:t>- рост потребления продуктов с высокой энергетической плотностью (“быстрые” углеводы) и высоким содержанием жира;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ru-RU" sz="1400" b="0" strike="noStrike" spc="-1">
                <a:latin typeface="Arial"/>
              </a:rPr>
              <a:t>- снижение физической активности в связи с сидячим характером многих видов деятельности, изменениями в способах передвижения и возрастающей урбанизацией.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409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480" cy="411408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ru-RU" sz="1400" b="1" strike="noStrike" spc="-1">
                <a:latin typeface="Arial"/>
              </a:rPr>
              <a:t>Что такое энергетический дисбаланс?</a:t>
            </a:r>
            <a:endParaRPr lang="ru-RU" sz="14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endParaRPr lang="ru-RU" sz="14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ru-RU" sz="1400" b="0" strike="noStrike" spc="-1">
                <a:latin typeface="Arial"/>
              </a:rPr>
              <a:t>Еда повышает уровень глюкозы в крови. Углеводная пища приводит к резкому скачку сахара. В ответ на его повышение вырабатывается гормон инсулин. Он необходим для снижения концентрации глюкозы в крови. Клетки мышц начинают поглощать глюкозу. Если сахара много, он превращается в жир и переносится в жировые клетки, как в ячейки для дальнейшего хранения. 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endParaRPr lang="ru-RU" sz="14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ru-RU" sz="1400" b="0" strike="noStrike" spc="-1">
                <a:latin typeface="Arial"/>
              </a:rPr>
              <a:t>Количество выделяемого инсулина тем больше, чем выше был уровень глюкозы в крови. Даже после того, как уровень сахара будет понижен до нормальных значений, остаточное количество инсулина будет продолжать снижать глюкозу еще некоторое время, вызывая чувство голода и приводя к перееданию.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ru-RU" sz="1400" b="0" strike="noStrike" spc="-1">
                <a:latin typeface="Arial"/>
              </a:rPr>
              <a:t>Риск энергетического дисбаланса касается всех возрастов.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endParaRPr lang="ru-RU" sz="14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ru-RU" sz="1400" b="1" strike="noStrike" spc="-1">
                <a:latin typeface="Arial"/>
              </a:rPr>
              <a:t>Чем грозит резкое повышение сахара в крови?</a:t>
            </a:r>
            <a:endParaRPr lang="ru-RU" sz="14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endParaRPr lang="ru-RU" sz="14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ru-RU" sz="1400" b="0" strike="noStrike" spc="-1">
                <a:latin typeface="Arial"/>
              </a:rPr>
              <a:t>Приём любой пищи, не только сладкой, повышает концентрацию глюкозы в крови. В норме её уровень составляет от 3,3 до 5,5 ммоль/л. Эти показатели меняются в течение дня: например, как только мы съедаем продукт с высоким содержанием углеводов, уровень глюкозы буквально за двадцать минут может вырасти до 10 ммоль/л. Опасности для здоровья в этом нет: это временное повышение сахара. 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ru-RU" sz="1400" b="0" strike="noStrike" spc="-1">
                <a:latin typeface="Arial"/>
              </a:rPr>
              <a:t>Если повышение уровня глюкозы возникает всё чаще и становится хроническим, то может развиться сахарный диабет второго типа. Это серьёзное заболевание — оно приводит к нарушениям в работе сердца и сосудов, почек, глаз и других органов. Слишком высокий уровень сахара в крови очень опасен на ранних сроках беременности.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411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480" cy="411408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ru-RU" sz="1400" b="1" strike="noStrike" spc="-1">
                <a:latin typeface="Arial"/>
              </a:rPr>
              <a:t>Что такое метаболизм?</a:t>
            </a:r>
            <a:endParaRPr lang="ru-RU" sz="14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endParaRPr lang="ru-RU" sz="14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ru-RU" sz="1400" b="0" strike="noStrike" spc="-1">
                <a:latin typeface="Arial"/>
              </a:rPr>
              <a:t>Метаболизм или обмен веществ — это совокупность всех химических реакций в организме, которые необходимы для поддержания жизнедеятельности. В ходе этих реакций вещества, поступающие с пищей, водой, воздухом превращаются (метаболизируются) в собственные вещества тканей или в конечные продукты, которые выводятся из организма. При этих химических превращениях освобождается и поглощается энергия.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413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480" cy="411408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ru-RU" sz="1400" b="1" strike="noStrike" spc="-1">
                <a:latin typeface="Arial"/>
              </a:rPr>
              <a:t>Почему замедленный метаболизм мешает худеть</a:t>
            </a:r>
            <a:endParaRPr lang="ru-RU" sz="14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endParaRPr lang="ru-RU" sz="14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ru-RU" sz="1400" b="0" strike="noStrike" spc="-1">
                <a:latin typeface="Arial"/>
              </a:rPr>
              <a:t>Пища, поступившая в организм, не успевает перевариться и усвоиться, превратившись в необходимые для синтеза питательные вещества. 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ru-RU" sz="1400" b="0" strike="noStrike" spc="-1">
                <a:latin typeface="Arial"/>
              </a:rPr>
              <a:t>Наступает время нового приема пища, который наслаивается на предыдущий. И вместо энергии образуется жир.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ru-RU" sz="1400" b="0" strike="noStrike" spc="-1">
                <a:latin typeface="Arial"/>
              </a:rPr>
              <a:t>Слишком медленный обмен веществ приводит к чрезмерному накоплению жировых отложений и возникновению ожирения, что может повышать риск сердечно-сосудистых заболеваний и сахарного диабета.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415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480" cy="411408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ru-RU" sz="1400" b="1" strike="noStrike" spc="-1">
                <a:latin typeface="Arial"/>
              </a:rPr>
              <a:t>Что влияет на скорость метаболизма?</a:t>
            </a:r>
            <a:endParaRPr lang="ru-RU" sz="14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endParaRPr lang="ru-RU" sz="14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ru-RU" sz="1400" b="0" strike="noStrike" spc="-1">
                <a:latin typeface="Arial"/>
              </a:rPr>
              <a:t>Под понятиями </a:t>
            </a:r>
            <a:r>
              <a:rPr lang="ru-RU" sz="1400" b="1" strike="noStrike" spc="-1">
                <a:latin typeface="Arial"/>
              </a:rPr>
              <a:t>«медленный метаболизм» </a:t>
            </a:r>
            <a:r>
              <a:rPr lang="ru-RU" sz="1400" b="0" strike="noStrike" spc="-1">
                <a:latin typeface="Arial"/>
              </a:rPr>
              <a:t>или </a:t>
            </a:r>
            <a:r>
              <a:rPr lang="ru-RU" sz="1400" b="1" strike="noStrike" spc="-1">
                <a:latin typeface="Arial"/>
              </a:rPr>
              <a:t>«быстрый метаболизм» </a:t>
            </a:r>
            <a:r>
              <a:rPr lang="ru-RU" sz="1400" b="0" strike="noStrike" spc="-1">
                <a:latin typeface="Arial"/>
              </a:rPr>
              <a:t>мы понимаем возможность сохранять стройность без ограничений в еде и физических нагрузок или, наоборот, склонность легко набирать вес. Но скорость обмена веществ отражается не только на внешности. Даже у здоровых людей метаболизм разный. У людей с быстрым метаболизмом на жизненно важные функции, например работу сердца и мозга, за одно и то же время тратится больше энергии, чем у обладателей медленного обмена веществ. При равных нагрузках один человек может завтракать и обедать круассанами, мгновенно сжигая все полученные калории, а другой будет стремительно набирать вес — это значит, что у них разная скорость метаболизма, которая зависит от множества факторов.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417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480" cy="411408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ru-RU" sz="1400" b="1" strike="noStrike" spc="-1">
                <a:latin typeface="Arial"/>
              </a:rPr>
              <a:t>От чего зависит метаболизм?</a:t>
            </a:r>
            <a:endParaRPr lang="ru-RU" sz="14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endParaRPr lang="ru-RU" sz="14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ru-RU" sz="1400" b="0" strike="noStrike" spc="-1">
                <a:latin typeface="Arial"/>
              </a:rPr>
              <a:t>Есть факторы, на которые мы не можем влиять: наследственность, пол, тип телосложения, возраст (чем старше, тем медленней метаболизм). Другие факторы поддаются коррекции. К таким динамическим параметрам относятся масса тела, психоэмоциональное состояние, организация рациона, уровень выработки гормонов, физические нагрузки. От взаимодействия всего перечисленного и зависит скорость обмена. 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endParaRPr lang="ru-RU" sz="14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ru-RU" sz="1400" b="0" u="sng" strike="noStrike" spc="-1">
                <a:solidFill>
                  <a:srgbClr val="000000"/>
                </a:solidFill>
                <a:uFill>
                  <a:solidFill>
                    <a:srgbClr val="0000FF"/>
                  </a:solidFill>
                </a:uFill>
                <a:latin typeface="Arial"/>
                <a:hlinkClick r:id="rId3"/>
              </a:rPr>
              <a:t>Источник</a:t>
            </a:r>
            <a:endParaRPr lang="ru-RU" sz="14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419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480" cy="411408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ru-RU" sz="1400" b="0" strike="noStrike" spc="-1">
                <a:latin typeface="Arial"/>
              </a:rPr>
              <a:t>Чтобы не нанести вреда обмену веществ, требуются всего две вещи: сбалансированное питание и оптимальная физическая нагрузка. Крайности вроде изнурительных тренировок, экстремальных диет или голодания могут привести к результату, противоположному желаемому. Организм включает «реакцию выживания» и начинает замедлять темп обмена, ведь ему не хватает поступающей энергии.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834080" y="2304000"/>
            <a:ext cx="14715360" cy="4642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1218960" y="7364520"/>
            <a:ext cx="2194488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834080" y="2304000"/>
            <a:ext cx="14715360" cy="4642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1218960" y="736452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12463560" y="736452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834080" y="2304000"/>
            <a:ext cx="14715360" cy="4642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706608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8638560" y="3209400"/>
            <a:ext cx="706608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16058520" y="3209400"/>
            <a:ext cx="706608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1218960" y="7364520"/>
            <a:ext cx="706608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8638560" y="7364520"/>
            <a:ext cx="706608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16058520" y="7364520"/>
            <a:ext cx="706608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834080" y="2304000"/>
            <a:ext cx="14715360" cy="4642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834080" y="2304000"/>
            <a:ext cx="14715360" cy="4642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834080" y="2304000"/>
            <a:ext cx="14715360" cy="4642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7954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7954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834080" y="2304000"/>
            <a:ext cx="14715360" cy="4642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834080" y="2304000"/>
            <a:ext cx="14715360" cy="21521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834080" y="2304000"/>
            <a:ext cx="14715360" cy="4642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7954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1218960" y="736452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834080" y="2304000"/>
            <a:ext cx="14715360" cy="4642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7954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12463560" y="736452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834080" y="2304000"/>
            <a:ext cx="14715360" cy="4642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1218960" y="7364520"/>
            <a:ext cx="2194488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834080" y="2304000"/>
            <a:ext cx="14715360" cy="4642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ru-RU" sz="44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27.png"/><Relationship Id="rId7" Type="http://schemas.openxmlformats.org/officeDocument/2006/relationships/image" Target="../media/image6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image1.png"/>
          <p:cNvPicPr/>
          <p:nvPr/>
        </p:nvPicPr>
        <p:blipFill>
          <a:blip r:embed="rId2"/>
          <a:srcRect l="10228" t="6145" r="4016" b="9400"/>
          <a:stretch/>
        </p:blipFill>
        <p:spPr>
          <a:xfrm>
            <a:off x="-160560" y="-93600"/>
            <a:ext cx="24704640" cy="13902120"/>
          </a:xfrm>
          <a:prstGeom prst="rect">
            <a:avLst/>
          </a:prstGeom>
          <a:ln w="12600">
            <a:noFill/>
          </a:ln>
        </p:spPr>
      </p:pic>
      <p:sp>
        <p:nvSpPr>
          <p:cNvPr id="45" name="CustomShape 1"/>
          <p:cNvSpPr/>
          <p:nvPr/>
        </p:nvSpPr>
        <p:spPr>
          <a:xfrm>
            <a:off x="1474560" y="3738960"/>
            <a:ext cx="10311480" cy="62373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71280" tIns="71280" rIns="71280" bIns="7128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3600" b="1" strike="noStrike" spc="-1">
                <a:solidFill>
                  <a:srgbClr val="FFFFFF"/>
                </a:solidFill>
                <a:latin typeface="Arial"/>
                <a:ea typeface="Arial"/>
              </a:rPr>
              <a:t>Lipostick Fit</a:t>
            </a:r>
            <a:endParaRPr lang="ru-RU" sz="13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3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6400" b="1" strike="noStrike" spc="-1">
                <a:solidFill>
                  <a:srgbClr val="FFFFFF"/>
                </a:solidFill>
                <a:latin typeface="Arial"/>
                <a:ea typeface="Arial"/>
              </a:rPr>
              <a:t>Ускорение метаболизма </a:t>
            </a:r>
            <a:endParaRPr lang="ru-RU" sz="6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6400" b="1" strike="noStrike" spc="-1">
                <a:solidFill>
                  <a:srgbClr val="FFFFFF"/>
                </a:solidFill>
                <a:latin typeface="Arial"/>
                <a:ea typeface="Arial"/>
              </a:rPr>
              <a:t>без вреда для здоровья</a:t>
            </a:r>
            <a:endParaRPr lang="ru-RU" sz="6400" b="0" strike="noStrike" spc="-1">
              <a:latin typeface="Arial"/>
            </a:endParaRPr>
          </a:p>
        </p:txBody>
      </p:sp>
      <p:pic>
        <p:nvPicPr>
          <p:cNvPr id="46" name="image2.png"/>
          <p:cNvPicPr/>
          <p:nvPr/>
        </p:nvPicPr>
        <p:blipFill>
          <a:blip r:embed="rId3"/>
          <a:stretch/>
        </p:blipFill>
        <p:spPr>
          <a:xfrm>
            <a:off x="1227240" y="12020040"/>
            <a:ext cx="3830400" cy="670320"/>
          </a:xfrm>
          <a:prstGeom prst="rect">
            <a:avLst/>
          </a:prstGeom>
          <a:ln w="1260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image26.png"/>
          <p:cNvPicPr/>
          <p:nvPr/>
        </p:nvPicPr>
        <p:blipFill>
          <a:blip r:embed="rId3"/>
          <a:stretch/>
        </p:blipFill>
        <p:spPr>
          <a:xfrm>
            <a:off x="0" y="0"/>
            <a:ext cx="24383160" cy="13715280"/>
          </a:xfrm>
          <a:prstGeom prst="rect">
            <a:avLst/>
          </a:prstGeom>
          <a:ln w="12600">
            <a:noFill/>
          </a:ln>
        </p:spPr>
      </p:pic>
      <p:sp>
        <p:nvSpPr>
          <p:cNvPr id="165" name="CustomShape 1"/>
          <p:cNvSpPr/>
          <p:nvPr/>
        </p:nvSpPr>
        <p:spPr>
          <a:xfrm>
            <a:off x="2167200" y="5501160"/>
            <a:ext cx="20048400" cy="16657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71280" tIns="71280" rIns="71280" bIns="7128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0" b="1" strike="noStrike" cap="all" spc="-1">
                <a:solidFill>
                  <a:srgbClr val="FFFFFF"/>
                </a:solidFill>
                <a:latin typeface="Arial"/>
                <a:ea typeface="Arial"/>
              </a:rPr>
              <a:t>КАК УСКОРИТЬ МЕТАБОЛИЗМ?</a:t>
            </a:r>
            <a:endParaRPr lang="ru-RU" sz="10000" b="0" strike="noStrike" spc="-1">
              <a:latin typeface="Arial"/>
            </a:endParaRPr>
          </a:p>
        </p:txBody>
      </p:sp>
      <p:pic>
        <p:nvPicPr>
          <p:cNvPr id="166" name="image27.png"/>
          <p:cNvPicPr/>
          <p:nvPr/>
        </p:nvPicPr>
        <p:blipFill>
          <a:blip r:embed="rId4"/>
          <a:stretch/>
        </p:blipFill>
        <p:spPr>
          <a:xfrm>
            <a:off x="11025000" y="12330360"/>
            <a:ext cx="2587320" cy="452520"/>
          </a:xfrm>
          <a:prstGeom prst="rect">
            <a:avLst/>
          </a:prstGeom>
          <a:ln w="1260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image28.png"/>
          <p:cNvPicPr/>
          <p:nvPr/>
        </p:nvPicPr>
        <p:blipFill>
          <a:blip r:embed="rId3"/>
          <a:srcRect t="5989" b="3407"/>
          <a:stretch/>
        </p:blipFill>
        <p:spPr>
          <a:xfrm>
            <a:off x="-48960" y="-208440"/>
            <a:ext cx="25997040" cy="14132520"/>
          </a:xfrm>
          <a:prstGeom prst="rect">
            <a:avLst/>
          </a:prstGeom>
          <a:ln w="12600">
            <a:noFill/>
          </a:ln>
        </p:spPr>
      </p:pic>
      <p:sp>
        <p:nvSpPr>
          <p:cNvPr id="168" name="CustomShape 1"/>
          <p:cNvSpPr/>
          <p:nvPr/>
        </p:nvSpPr>
        <p:spPr>
          <a:xfrm>
            <a:off x="1448640" y="1006560"/>
            <a:ext cx="21485880" cy="33454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0" b="1" strike="noStrike" cap="all" spc="-1" baseline="-4000">
                <a:solidFill>
                  <a:srgbClr val="FFFFFF"/>
                </a:solidFill>
                <a:latin typeface="Arial"/>
                <a:ea typeface="Arial"/>
              </a:rPr>
              <a:t>LIPOSTICK FIT</a:t>
            </a:r>
            <a:endParaRPr lang="ru-RU" sz="10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6000" b="1" strike="noStrike" cap="all" spc="-1" baseline="-8000">
                <a:solidFill>
                  <a:srgbClr val="FFFFFF"/>
                </a:solidFill>
                <a:latin typeface="Arial"/>
                <a:ea typeface="Arial"/>
              </a:rPr>
              <a:t> </a:t>
            </a:r>
            <a:r>
              <a:rPr lang="ru-RU" sz="5000" b="1" strike="noStrike" cap="all" spc="-1" baseline="-9000">
                <a:solidFill>
                  <a:srgbClr val="FFFFFF"/>
                </a:solidFill>
                <a:latin typeface="Arial"/>
                <a:ea typeface="Arial"/>
              </a:rPr>
              <a:t>— инновационный продукт </a:t>
            </a:r>
            <a:endParaRPr lang="ru-RU" sz="5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5000" b="1" strike="noStrike" cap="all" spc="-1" baseline="-9000">
                <a:solidFill>
                  <a:srgbClr val="FFFFFF"/>
                </a:solidFill>
                <a:latin typeface="Arial"/>
                <a:ea typeface="Arial"/>
              </a:rPr>
              <a:t>для ТВОЕЙ ИДЕАЛЬНОЙ</a:t>
            </a:r>
            <a:r>
              <a:rPr lang="ru-RU" sz="5000" b="1" strike="noStrike" cap="all" spc="-1">
                <a:solidFill>
                  <a:srgbClr val="FFFFFF"/>
                </a:solidFill>
                <a:latin typeface="Arial"/>
                <a:ea typeface="Arial"/>
              </a:rPr>
              <a:t> </a:t>
            </a:r>
            <a:r>
              <a:rPr lang="ru-RU" sz="5000" b="1" strike="noStrike" cap="all" spc="-1" baseline="-9000">
                <a:solidFill>
                  <a:srgbClr val="FFFFFF"/>
                </a:solidFill>
                <a:latin typeface="Arial"/>
                <a:ea typeface="Arial"/>
              </a:rPr>
              <a:t>ФОРМЫ</a:t>
            </a:r>
            <a:endParaRPr lang="ru-RU" sz="5000" b="0" strike="noStrike" spc="-1">
              <a:latin typeface="Arial"/>
            </a:endParaRPr>
          </a:p>
        </p:txBody>
      </p:sp>
      <p:sp>
        <p:nvSpPr>
          <p:cNvPr id="169" name="CustomShape 2"/>
          <p:cNvSpPr/>
          <p:nvPr/>
        </p:nvSpPr>
        <p:spPr>
          <a:xfrm>
            <a:off x="3508560" y="5211360"/>
            <a:ext cx="7911720" cy="13014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3800" b="1" strike="noStrike" spc="-1">
                <a:solidFill>
                  <a:srgbClr val="FFFFFF"/>
                </a:solidFill>
                <a:latin typeface="Arial"/>
                <a:ea typeface="Arial"/>
              </a:rPr>
              <a:t>Уменьшение объемов тела</a:t>
            </a:r>
            <a:endParaRPr lang="ru-RU" sz="3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3800" b="0" strike="noStrike" spc="-1">
                <a:solidFill>
                  <a:srgbClr val="FFFFFF"/>
                </a:solidFill>
                <a:latin typeface="Arial"/>
                <a:ea typeface="Arial"/>
              </a:rPr>
              <a:t>за счет ускорения метаболизма</a:t>
            </a:r>
            <a:endParaRPr lang="ru-RU" sz="3800" b="0" strike="noStrike" spc="-1">
              <a:latin typeface="Arial"/>
            </a:endParaRPr>
          </a:p>
        </p:txBody>
      </p:sp>
      <p:pic>
        <p:nvPicPr>
          <p:cNvPr id="170" name="image27.png"/>
          <p:cNvPicPr/>
          <p:nvPr/>
        </p:nvPicPr>
        <p:blipFill>
          <a:blip r:embed="rId4"/>
          <a:stretch/>
        </p:blipFill>
        <p:spPr>
          <a:xfrm>
            <a:off x="21649680" y="12729600"/>
            <a:ext cx="1940760" cy="339480"/>
          </a:xfrm>
          <a:prstGeom prst="rect">
            <a:avLst/>
          </a:prstGeom>
          <a:ln w="12600">
            <a:noFill/>
          </a:ln>
        </p:spPr>
      </p:pic>
      <p:sp>
        <p:nvSpPr>
          <p:cNvPr id="171" name="CustomShape 3"/>
          <p:cNvSpPr/>
          <p:nvPr/>
        </p:nvSpPr>
        <p:spPr>
          <a:xfrm>
            <a:off x="12599640" y="12143880"/>
            <a:ext cx="9115200" cy="10803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>
            <a:spAutoFit/>
          </a:bodyPr>
          <a:lstStyle/>
          <a:p>
            <a:pPr marL="419760" indent="-419040">
              <a:lnSpc>
                <a:spcPct val="110000"/>
              </a:lnSpc>
              <a:buClr>
                <a:srgbClr val="FFFFFF"/>
              </a:buClr>
              <a:buSzPct val="75000"/>
              <a:buFont typeface="StarSymbol"/>
              <a:buChar char="*"/>
            </a:pPr>
            <a:r>
              <a:rPr lang="ru-RU" sz="2800" b="0" i="1" strike="noStrike" spc="-1">
                <a:solidFill>
                  <a:srgbClr val="FFFFFF"/>
                </a:solidFill>
                <a:latin typeface="Arial"/>
                <a:ea typeface="Arial"/>
              </a:rPr>
              <a:t>В составе продукта не содержатся диуретики, слабительное, стероиды, гормоны. </a:t>
            </a:r>
            <a:endParaRPr lang="ru-RU" sz="2800" b="0" strike="noStrike" spc="-1">
              <a:latin typeface="Arial"/>
            </a:endParaRPr>
          </a:p>
        </p:txBody>
      </p:sp>
      <p:sp>
        <p:nvSpPr>
          <p:cNvPr id="172" name="CustomShape 4"/>
          <p:cNvSpPr/>
          <p:nvPr/>
        </p:nvSpPr>
        <p:spPr>
          <a:xfrm>
            <a:off x="3508560" y="6965640"/>
            <a:ext cx="9316080" cy="13006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3800" b="1" strike="noStrike" spc="-1">
                <a:solidFill>
                  <a:srgbClr val="FFFFFF"/>
                </a:solidFill>
                <a:latin typeface="Arial"/>
                <a:ea typeface="Arial"/>
              </a:rPr>
              <a:t>новый уровень биодоступности</a:t>
            </a:r>
            <a:endParaRPr lang="ru-RU" sz="3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3800" b="0" strike="noStrike" spc="-1">
                <a:solidFill>
                  <a:srgbClr val="FFFFFF"/>
                </a:solidFill>
                <a:latin typeface="Arial"/>
                <a:ea typeface="Arial"/>
              </a:rPr>
              <a:t>благодаря липосомальной технологии</a:t>
            </a:r>
            <a:endParaRPr lang="ru-RU" sz="3800" b="0" strike="noStrike" spc="-1">
              <a:latin typeface="Arial"/>
            </a:endParaRPr>
          </a:p>
        </p:txBody>
      </p:sp>
      <p:sp>
        <p:nvSpPr>
          <p:cNvPr id="173" name="CustomShape 5"/>
          <p:cNvSpPr/>
          <p:nvPr/>
        </p:nvSpPr>
        <p:spPr>
          <a:xfrm>
            <a:off x="3508560" y="8719920"/>
            <a:ext cx="9316080" cy="18799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3800" b="1" strike="noStrike" spc="-1">
                <a:solidFill>
                  <a:srgbClr val="FFFFFF"/>
                </a:solidFill>
                <a:latin typeface="Arial"/>
                <a:ea typeface="Arial"/>
              </a:rPr>
              <a:t>современный формат</a:t>
            </a:r>
            <a:endParaRPr lang="ru-RU" sz="3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3800" b="0" strike="noStrike" spc="-1">
                <a:solidFill>
                  <a:srgbClr val="FFFFFF"/>
                </a:solidFill>
                <a:latin typeface="Arial"/>
                <a:ea typeface="Arial"/>
              </a:rPr>
              <a:t>герметичные порционные стики </a:t>
            </a:r>
            <a:endParaRPr lang="ru-RU" sz="3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3800" b="0" strike="noStrike" spc="-1">
                <a:solidFill>
                  <a:srgbClr val="FFFFFF"/>
                </a:solidFill>
                <a:latin typeface="Arial"/>
                <a:ea typeface="Arial"/>
              </a:rPr>
              <a:t>удобно брать с собой</a:t>
            </a:r>
            <a:endParaRPr lang="ru-RU" sz="3800" b="0" strike="noStrike" spc="-1">
              <a:latin typeface="Arial"/>
            </a:endParaRPr>
          </a:p>
        </p:txBody>
      </p:sp>
      <p:sp>
        <p:nvSpPr>
          <p:cNvPr id="174" name="CustomShape 6"/>
          <p:cNvSpPr/>
          <p:nvPr/>
        </p:nvSpPr>
        <p:spPr>
          <a:xfrm>
            <a:off x="3508560" y="11020320"/>
            <a:ext cx="9316080" cy="18799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3800" b="1" strike="noStrike" spc="-1">
                <a:solidFill>
                  <a:srgbClr val="FFFFFF"/>
                </a:solidFill>
                <a:latin typeface="Arial"/>
                <a:ea typeface="Arial"/>
              </a:rPr>
              <a:t>доказанная эффективность</a:t>
            </a:r>
            <a:endParaRPr lang="ru-RU" sz="3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3800" b="0" strike="noStrike" spc="-1">
                <a:solidFill>
                  <a:srgbClr val="FFFFFF"/>
                </a:solidFill>
                <a:latin typeface="Arial"/>
                <a:ea typeface="Arial"/>
              </a:rPr>
              <a:t>запатентованных компонентов </a:t>
            </a:r>
            <a:endParaRPr lang="ru-RU" sz="3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3800" b="0" strike="noStrike" spc="-1">
                <a:solidFill>
                  <a:srgbClr val="FFFFFF"/>
                </a:solidFill>
                <a:latin typeface="Arial"/>
                <a:ea typeface="Arial"/>
              </a:rPr>
              <a:t>в составе</a:t>
            </a:r>
            <a:endParaRPr lang="ru-RU" sz="3800" b="0" strike="noStrike" spc="-1">
              <a:latin typeface="Arial"/>
            </a:endParaRPr>
          </a:p>
        </p:txBody>
      </p:sp>
      <p:pic>
        <p:nvPicPr>
          <p:cNvPr id="175" name="image29.png"/>
          <p:cNvPicPr/>
          <p:nvPr/>
        </p:nvPicPr>
        <p:blipFill>
          <a:blip r:embed="rId5"/>
          <a:stretch/>
        </p:blipFill>
        <p:spPr>
          <a:xfrm>
            <a:off x="1727280" y="8909640"/>
            <a:ext cx="1287000" cy="1385280"/>
          </a:xfrm>
          <a:prstGeom prst="rect">
            <a:avLst/>
          </a:prstGeom>
          <a:ln w="12600">
            <a:noFill/>
          </a:ln>
        </p:spPr>
      </p:pic>
      <p:pic>
        <p:nvPicPr>
          <p:cNvPr id="176" name="image30.png"/>
          <p:cNvPicPr/>
          <p:nvPr/>
        </p:nvPicPr>
        <p:blipFill>
          <a:blip r:embed="rId6"/>
          <a:stretch/>
        </p:blipFill>
        <p:spPr>
          <a:xfrm>
            <a:off x="1710000" y="7077600"/>
            <a:ext cx="1226160" cy="1020600"/>
          </a:xfrm>
          <a:prstGeom prst="rect">
            <a:avLst/>
          </a:prstGeom>
          <a:ln w="12600">
            <a:noFill/>
          </a:ln>
        </p:spPr>
      </p:pic>
      <p:pic>
        <p:nvPicPr>
          <p:cNvPr id="177" name="image31.png"/>
          <p:cNvPicPr/>
          <p:nvPr/>
        </p:nvPicPr>
        <p:blipFill>
          <a:blip r:embed="rId7"/>
          <a:stretch/>
        </p:blipFill>
        <p:spPr>
          <a:xfrm>
            <a:off x="1630440" y="5128200"/>
            <a:ext cx="1385280" cy="1385280"/>
          </a:xfrm>
          <a:prstGeom prst="rect">
            <a:avLst/>
          </a:prstGeom>
          <a:ln w="12600">
            <a:noFill/>
          </a:ln>
        </p:spPr>
      </p:pic>
      <p:pic>
        <p:nvPicPr>
          <p:cNvPr id="178" name="image32.png"/>
          <p:cNvPicPr/>
          <p:nvPr/>
        </p:nvPicPr>
        <p:blipFill>
          <a:blip r:embed="rId8"/>
          <a:stretch/>
        </p:blipFill>
        <p:spPr>
          <a:xfrm>
            <a:off x="1742760" y="11183040"/>
            <a:ext cx="1161000" cy="1439280"/>
          </a:xfrm>
          <a:prstGeom prst="rect">
            <a:avLst/>
          </a:prstGeom>
          <a:ln w="1260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image33.png"/>
          <p:cNvPicPr/>
          <p:nvPr/>
        </p:nvPicPr>
        <p:blipFill>
          <a:blip r:embed="rId3"/>
          <a:srcRect t="9929" r="11506" b="8050"/>
          <a:stretch/>
        </p:blipFill>
        <p:spPr>
          <a:xfrm>
            <a:off x="-61920" y="-33480"/>
            <a:ext cx="24463800" cy="13782240"/>
          </a:xfrm>
          <a:prstGeom prst="rect">
            <a:avLst/>
          </a:prstGeom>
          <a:ln w="12600">
            <a:noFill/>
          </a:ln>
        </p:spPr>
      </p:pic>
      <p:sp>
        <p:nvSpPr>
          <p:cNvPr id="180" name="CustomShape 1"/>
          <p:cNvSpPr/>
          <p:nvPr/>
        </p:nvSpPr>
        <p:spPr>
          <a:xfrm>
            <a:off x="-2431800" y="-7008120"/>
            <a:ext cx="15710400" cy="15710400"/>
          </a:xfrm>
          <a:prstGeom prst="ellipse">
            <a:avLst/>
          </a:prstGeom>
          <a:solidFill>
            <a:srgbClr val="F6F6F6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1" name="CustomShape 2"/>
          <p:cNvSpPr/>
          <p:nvPr/>
        </p:nvSpPr>
        <p:spPr>
          <a:xfrm>
            <a:off x="1570680" y="930960"/>
            <a:ext cx="9015840" cy="25797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71280" tIns="71280" rIns="71280" bIns="7128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8000" b="1" strike="noStrike" cap="all" spc="-1">
                <a:solidFill>
                  <a:srgbClr val="53585F"/>
                </a:solidFill>
                <a:latin typeface="Arial"/>
                <a:ea typeface="Arial"/>
              </a:rPr>
              <a:t>ПРОИЗВОДСТВО </a:t>
            </a:r>
            <a:endParaRPr lang="ru-RU" sz="8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8000" b="1" strike="noStrike" cap="all" spc="-1">
                <a:solidFill>
                  <a:srgbClr val="53585F"/>
                </a:solidFill>
                <a:latin typeface="Arial"/>
                <a:ea typeface="Arial"/>
              </a:rPr>
              <a:t>БУДУЩЕГО</a:t>
            </a:r>
            <a:endParaRPr lang="ru-RU" sz="8000" b="0" strike="noStrike" spc="-1">
              <a:latin typeface="Arial"/>
            </a:endParaRPr>
          </a:p>
        </p:txBody>
      </p:sp>
      <p:sp>
        <p:nvSpPr>
          <p:cNvPr id="182" name="CustomShape 3"/>
          <p:cNvSpPr/>
          <p:nvPr/>
        </p:nvSpPr>
        <p:spPr>
          <a:xfrm>
            <a:off x="1486800" y="4132080"/>
            <a:ext cx="9044640" cy="30690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>
            <a:spAutoFit/>
          </a:bodyPr>
          <a:lstStyle/>
          <a:p>
            <a:pPr marL="380880" indent="-380160">
              <a:lnSpc>
                <a:spcPct val="100000"/>
              </a:lnSpc>
              <a:spcBef>
                <a:spcPts val="2401"/>
              </a:spcBef>
              <a:buClr>
                <a:srgbClr val="53585F"/>
              </a:buClr>
              <a:buSzPct val="119000"/>
              <a:buFont typeface="Symbol"/>
              <a:buChar char=""/>
            </a:pPr>
            <a:r>
              <a:rPr lang="ru-RU" sz="3800" b="0" strike="noStrike" spc="-1">
                <a:solidFill>
                  <a:srgbClr val="53585F"/>
                </a:solidFill>
                <a:latin typeface="Arial"/>
                <a:ea typeface="Arial"/>
              </a:rPr>
              <a:t>технопарк нового поколения</a:t>
            </a:r>
            <a:endParaRPr lang="ru-RU" sz="3800" b="0" strike="noStrike" spc="-1">
              <a:latin typeface="Arial"/>
            </a:endParaRPr>
          </a:p>
          <a:p>
            <a:pPr marL="380880" indent="-380160">
              <a:lnSpc>
                <a:spcPct val="100000"/>
              </a:lnSpc>
              <a:spcBef>
                <a:spcPts val="2401"/>
              </a:spcBef>
              <a:buClr>
                <a:srgbClr val="53585F"/>
              </a:buClr>
              <a:buSzPct val="119000"/>
              <a:buFont typeface="Symbol"/>
              <a:buChar char=""/>
            </a:pPr>
            <a:r>
              <a:rPr lang="ru-RU" sz="3800" b="0" strike="noStrike" spc="-1">
                <a:solidFill>
                  <a:srgbClr val="53585F"/>
                </a:solidFill>
                <a:latin typeface="Arial"/>
                <a:ea typeface="Arial"/>
              </a:rPr>
              <a:t>инновационные разработки</a:t>
            </a:r>
            <a:endParaRPr lang="ru-RU" sz="3800" b="0" strike="noStrike" spc="-1">
              <a:latin typeface="Arial"/>
            </a:endParaRPr>
          </a:p>
          <a:p>
            <a:pPr marL="380880" indent="-380160">
              <a:lnSpc>
                <a:spcPct val="100000"/>
              </a:lnSpc>
              <a:spcBef>
                <a:spcPts val="2401"/>
              </a:spcBef>
              <a:buClr>
                <a:srgbClr val="53585F"/>
              </a:buClr>
              <a:buSzPct val="119000"/>
              <a:buFont typeface="Symbol"/>
              <a:buChar char=""/>
            </a:pPr>
            <a:r>
              <a:rPr lang="ru-RU" sz="3800" b="0" strike="noStrike" spc="-1">
                <a:solidFill>
                  <a:srgbClr val="53585F"/>
                </a:solidFill>
                <a:latin typeface="Arial"/>
                <a:ea typeface="Arial"/>
              </a:rPr>
              <a:t>энергоэффективное и экологичное производство</a:t>
            </a:r>
            <a:endParaRPr lang="ru-RU" sz="3800" b="0" strike="noStrike" spc="-1">
              <a:latin typeface="Arial"/>
            </a:endParaRPr>
          </a:p>
        </p:txBody>
      </p:sp>
      <p:pic>
        <p:nvPicPr>
          <p:cNvPr id="183" name="image27.png"/>
          <p:cNvPicPr/>
          <p:nvPr/>
        </p:nvPicPr>
        <p:blipFill>
          <a:blip r:embed="rId4"/>
          <a:stretch/>
        </p:blipFill>
        <p:spPr>
          <a:xfrm>
            <a:off x="21649680" y="12729600"/>
            <a:ext cx="1940760" cy="339480"/>
          </a:xfrm>
          <a:prstGeom prst="rect">
            <a:avLst/>
          </a:prstGeom>
          <a:ln w="1260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image3.png"/>
          <p:cNvPicPr/>
          <p:nvPr/>
        </p:nvPicPr>
        <p:blipFill>
          <a:blip r:embed="rId3"/>
          <a:stretch/>
        </p:blipFill>
        <p:spPr>
          <a:xfrm>
            <a:off x="0" y="3600"/>
            <a:ext cx="24383160" cy="13708080"/>
          </a:xfrm>
          <a:prstGeom prst="rect">
            <a:avLst/>
          </a:prstGeom>
          <a:ln w="12600">
            <a:noFill/>
          </a:ln>
        </p:spPr>
      </p:pic>
      <p:sp>
        <p:nvSpPr>
          <p:cNvPr id="185" name="CustomShape 1"/>
          <p:cNvSpPr/>
          <p:nvPr/>
        </p:nvSpPr>
        <p:spPr>
          <a:xfrm>
            <a:off x="1403280" y="999000"/>
            <a:ext cx="11480400" cy="13608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71280" tIns="71280" rIns="71280" bIns="7128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8000" b="1" strike="noStrike" spc="-1">
                <a:solidFill>
                  <a:srgbClr val="53585F"/>
                </a:solidFill>
                <a:latin typeface="Arial"/>
                <a:ea typeface="Arial"/>
              </a:rPr>
              <a:t>КОНТРОЛЬ КАЧЕСТВА</a:t>
            </a:r>
            <a:endParaRPr lang="ru-RU" sz="8000" b="0" strike="noStrike" spc="-1">
              <a:latin typeface="Arial"/>
            </a:endParaRPr>
          </a:p>
        </p:txBody>
      </p:sp>
      <p:sp>
        <p:nvSpPr>
          <p:cNvPr id="186" name="CustomShape 2"/>
          <p:cNvSpPr/>
          <p:nvPr/>
        </p:nvSpPr>
        <p:spPr>
          <a:xfrm>
            <a:off x="1449720" y="3605040"/>
            <a:ext cx="9951840" cy="24274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71280" tIns="71280" rIns="71280" bIns="7128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5000" b="1" strike="noStrike" spc="-1">
                <a:solidFill>
                  <a:srgbClr val="FB5C3A"/>
                </a:solidFill>
                <a:latin typeface="Arial"/>
                <a:ea typeface="Arial"/>
              </a:rPr>
              <a:t>Более 40 сертификатов </a:t>
            </a:r>
            <a:endParaRPr lang="ru-RU" sz="5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5000" b="1" strike="noStrike" spc="-1">
                <a:solidFill>
                  <a:srgbClr val="53585F"/>
                </a:solidFill>
                <a:latin typeface="Arial"/>
                <a:ea typeface="Arial"/>
              </a:rPr>
              <a:t>соответствия производства </a:t>
            </a:r>
            <a:endParaRPr lang="ru-RU" sz="5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5000" b="1" strike="noStrike" spc="-1">
                <a:solidFill>
                  <a:srgbClr val="53585F"/>
                </a:solidFill>
                <a:latin typeface="Arial"/>
                <a:ea typeface="Arial"/>
              </a:rPr>
              <a:t>строгим мировым стандартам </a:t>
            </a:r>
            <a:endParaRPr lang="ru-RU" sz="5000" b="0" strike="noStrike" spc="-1">
              <a:latin typeface="Arial"/>
            </a:endParaRPr>
          </a:p>
        </p:txBody>
      </p:sp>
      <p:grpSp>
        <p:nvGrpSpPr>
          <p:cNvPr id="187" name="Group 3"/>
          <p:cNvGrpSpPr/>
          <p:nvPr/>
        </p:nvGrpSpPr>
        <p:grpSpPr>
          <a:xfrm>
            <a:off x="1567080" y="6661080"/>
            <a:ext cx="4956840" cy="4894920"/>
            <a:chOff x="1567080" y="6661080"/>
            <a:chExt cx="4956840" cy="4894920"/>
          </a:xfrm>
        </p:grpSpPr>
        <p:pic>
          <p:nvPicPr>
            <p:cNvPr id="188" name="image34.png"/>
            <p:cNvPicPr/>
            <p:nvPr/>
          </p:nvPicPr>
          <p:blipFill>
            <a:blip r:embed="rId4"/>
            <a:stretch/>
          </p:blipFill>
          <p:spPr>
            <a:xfrm>
              <a:off x="4187520" y="6675840"/>
              <a:ext cx="2311200" cy="231120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189" name="image35.png"/>
            <p:cNvPicPr/>
            <p:nvPr/>
          </p:nvPicPr>
          <p:blipFill>
            <a:blip r:embed="rId5"/>
            <a:stretch/>
          </p:blipFill>
          <p:spPr>
            <a:xfrm>
              <a:off x="1576440" y="9237240"/>
              <a:ext cx="2311200" cy="231120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190" name="image36.png"/>
            <p:cNvPicPr/>
            <p:nvPr/>
          </p:nvPicPr>
          <p:blipFill>
            <a:blip r:embed="rId6"/>
            <a:stretch/>
          </p:blipFill>
          <p:spPr>
            <a:xfrm>
              <a:off x="4197240" y="9229320"/>
              <a:ext cx="2326680" cy="232668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191" name="image37.png"/>
            <p:cNvPicPr/>
            <p:nvPr/>
          </p:nvPicPr>
          <p:blipFill>
            <a:blip r:embed="rId7"/>
            <a:stretch/>
          </p:blipFill>
          <p:spPr>
            <a:xfrm>
              <a:off x="1567080" y="6661080"/>
              <a:ext cx="2310840" cy="2315160"/>
            </a:xfrm>
            <a:prstGeom prst="rect">
              <a:avLst/>
            </a:prstGeom>
            <a:ln w="12600">
              <a:noFill/>
            </a:ln>
          </p:spPr>
        </p:pic>
      </p:grpSp>
      <p:pic>
        <p:nvPicPr>
          <p:cNvPr id="192" name="image38.png"/>
          <p:cNvPicPr/>
          <p:nvPr/>
        </p:nvPicPr>
        <p:blipFill>
          <a:blip r:embed="rId8"/>
          <a:srcRect l="13689" t="466" r="3285"/>
          <a:stretch/>
        </p:blipFill>
        <p:spPr>
          <a:xfrm>
            <a:off x="10580040" y="2090880"/>
            <a:ext cx="17745120" cy="11966400"/>
          </a:xfrm>
          <a:prstGeom prst="rect">
            <a:avLst/>
          </a:prstGeom>
          <a:ln w="1260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image39.png"/>
          <p:cNvPicPr/>
          <p:nvPr/>
        </p:nvPicPr>
        <p:blipFill>
          <a:blip r:embed="rId2"/>
          <a:srcRect t="18772" b="1929"/>
          <a:stretch/>
        </p:blipFill>
        <p:spPr>
          <a:xfrm>
            <a:off x="-63000" y="-28080"/>
            <a:ext cx="26050680" cy="13771080"/>
          </a:xfrm>
          <a:prstGeom prst="rect">
            <a:avLst/>
          </a:prstGeom>
          <a:ln w="12600">
            <a:noFill/>
          </a:ln>
        </p:spPr>
      </p:pic>
      <p:sp>
        <p:nvSpPr>
          <p:cNvPr id="194" name="CustomShape 1"/>
          <p:cNvSpPr/>
          <p:nvPr/>
        </p:nvSpPr>
        <p:spPr>
          <a:xfrm>
            <a:off x="-4794120" y="-7329960"/>
            <a:ext cx="18064080" cy="18064080"/>
          </a:xfrm>
          <a:prstGeom prst="ellipse">
            <a:avLst/>
          </a:prstGeom>
          <a:solidFill>
            <a:srgbClr val="F6F6F6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5" name="CustomShape 2"/>
          <p:cNvSpPr/>
          <p:nvPr/>
        </p:nvSpPr>
        <p:spPr>
          <a:xfrm>
            <a:off x="1532520" y="938880"/>
            <a:ext cx="10653120" cy="25797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8000" b="1" strike="noStrike" cap="all" spc="-1">
                <a:solidFill>
                  <a:srgbClr val="53585F"/>
                </a:solidFill>
                <a:latin typeface="Arial"/>
                <a:ea typeface="Arial"/>
              </a:rPr>
              <a:t>УНИКАЛЬНАЯ ЭКОСИСТЕМА</a:t>
            </a:r>
            <a:endParaRPr lang="ru-RU" sz="8000" b="0" strike="noStrike" spc="-1">
              <a:latin typeface="Arial"/>
            </a:endParaRPr>
          </a:p>
        </p:txBody>
      </p:sp>
      <p:sp>
        <p:nvSpPr>
          <p:cNvPr id="196" name="CustomShape 3"/>
          <p:cNvSpPr/>
          <p:nvPr/>
        </p:nvSpPr>
        <p:spPr>
          <a:xfrm>
            <a:off x="3357360" y="8259480"/>
            <a:ext cx="6647760" cy="7214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>
            <a:spAutoFit/>
          </a:bodyPr>
          <a:lstStyle/>
          <a:p>
            <a:pPr>
              <a:lnSpc>
                <a:spcPct val="100000"/>
              </a:lnSpc>
              <a:spcBef>
                <a:spcPts val="2401"/>
              </a:spcBef>
            </a:pPr>
            <a:r>
              <a:rPr lang="ru-RU" sz="3800" b="1" strike="noStrike" spc="-1">
                <a:solidFill>
                  <a:srgbClr val="53585F"/>
                </a:solidFill>
                <a:latin typeface="Arial"/>
                <a:ea typeface="Arial"/>
              </a:rPr>
              <a:t>бережный сбор урожая</a:t>
            </a:r>
            <a:endParaRPr lang="ru-RU" sz="3800" b="0" strike="noStrike" spc="-1">
              <a:latin typeface="Arial"/>
            </a:endParaRPr>
          </a:p>
        </p:txBody>
      </p:sp>
      <p:sp>
        <p:nvSpPr>
          <p:cNvPr id="197" name="CustomShape 4"/>
          <p:cNvSpPr/>
          <p:nvPr/>
        </p:nvSpPr>
        <p:spPr>
          <a:xfrm>
            <a:off x="3320280" y="4582080"/>
            <a:ext cx="6914520" cy="13006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>
            <a:spAutoFit/>
          </a:bodyPr>
          <a:lstStyle/>
          <a:p>
            <a:pPr>
              <a:lnSpc>
                <a:spcPct val="100000"/>
              </a:lnSpc>
              <a:spcBef>
                <a:spcPts val="2401"/>
              </a:spcBef>
            </a:pPr>
            <a:r>
              <a:rPr lang="ru-RU" sz="3800" b="1" strike="noStrike" spc="-1">
                <a:solidFill>
                  <a:srgbClr val="53585F"/>
                </a:solidFill>
                <a:latin typeface="Arial"/>
                <a:ea typeface="Arial"/>
              </a:rPr>
              <a:t>405 гектаров плодородных зеленых полей</a:t>
            </a:r>
            <a:endParaRPr lang="ru-RU" sz="3800" b="0" strike="noStrike" spc="-1">
              <a:latin typeface="Arial"/>
            </a:endParaRPr>
          </a:p>
        </p:txBody>
      </p:sp>
      <p:sp>
        <p:nvSpPr>
          <p:cNvPr id="198" name="CustomShape 5"/>
          <p:cNvSpPr/>
          <p:nvPr/>
        </p:nvSpPr>
        <p:spPr>
          <a:xfrm>
            <a:off x="3320280" y="6333480"/>
            <a:ext cx="6914520" cy="13006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>
            <a:spAutoFit/>
          </a:bodyPr>
          <a:lstStyle/>
          <a:p>
            <a:pPr>
              <a:lnSpc>
                <a:spcPct val="100000"/>
              </a:lnSpc>
              <a:spcBef>
                <a:spcPts val="2401"/>
              </a:spcBef>
            </a:pPr>
            <a:r>
              <a:rPr lang="ru-RU" sz="3800" b="1" strike="noStrike" spc="-1">
                <a:solidFill>
                  <a:srgbClr val="53585F"/>
                </a:solidFill>
                <a:latin typeface="Arial"/>
                <a:ea typeface="Arial"/>
              </a:rPr>
              <a:t>оптимальные климатические условия</a:t>
            </a:r>
            <a:endParaRPr lang="ru-RU" sz="3800" b="0" strike="noStrike" spc="-1">
              <a:latin typeface="Arial"/>
            </a:endParaRPr>
          </a:p>
        </p:txBody>
      </p:sp>
      <p:pic>
        <p:nvPicPr>
          <p:cNvPr id="199" name="image40.png"/>
          <p:cNvPicPr/>
          <p:nvPr/>
        </p:nvPicPr>
        <p:blipFill>
          <a:blip r:embed="rId3"/>
          <a:stretch/>
        </p:blipFill>
        <p:spPr>
          <a:xfrm>
            <a:off x="1559880" y="6330240"/>
            <a:ext cx="1143360" cy="1054440"/>
          </a:xfrm>
          <a:prstGeom prst="rect">
            <a:avLst/>
          </a:prstGeom>
          <a:ln w="12600">
            <a:noFill/>
          </a:ln>
        </p:spPr>
      </p:pic>
      <p:pic>
        <p:nvPicPr>
          <p:cNvPr id="200" name="image41.png"/>
          <p:cNvPicPr/>
          <p:nvPr/>
        </p:nvPicPr>
        <p:blipFill>
          <a:blip r:embed="rId4"/>
          <a:stretch/>
        </p:blipFill>
        <p:spPr>
          <a:xfrm>
            <a:off x="1613160" y="8045640"/>
            <a:ext cx="1087560" cy="1087560"/>
          </a:xfrm>
          <a:prstGeom prst="rect">
            <a:avLst/>
          </a:prstGeom>
          <a:ln w="12600">
            <a:noFill/>
          </a:ln>
        </p:spPr>
      </p:pic>
      <p:pic>
        <p:nvPicPr>
          <p:cNvPr id="201" name="image42.png"/>
          <p:cNvPicPr/>
          <p:nvPr/>
        </p:nvPicPr>
        <p:blipFill>
          <a:blip r:embed="rId5"/>
          <a:stretch/>
        </p:blipFill>
        <p:spPr>
          <a:xfrm>
            <a:off x="1574280" y="4529160"/>
            <a:ext cx="1140480" cy="1140480"/>
          </a:xfrm>
          <a:prstGeom prst="rect">
            <a:avLst/>
          </a:prstGeom>
          <a:ln w="1260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image3.png"/>
          <p:cNvPicPr/>
          <p:nvPr/>
        </p:nvPicPr>
        <p:blipFill>
          <a:blip r:embed="rId3"/>
          <a:stretch/>
        </p:blipFill>
        <p:spPr>
          <a:xfrm>
            <a:off x="0" y="3600"/>
            <a:ext cx="24383160" cy="13708080"/>
          </a:xfrm>
          <a:prstGeom prst="rect">
            <a:avLst/>
          </a:prstGeom>
          <a:ln w="12600">
            <a:noFill/>
          </a:ln>
        </p:spPr>
      </p:pic>
      <p:sp>
        <p:nvSpPr>
          <p:cNvPr id="203" name="CustomShape 1"/>
          <p:cNvSpPr/>
          <p:nvPr/>
        </p:nvSpPr>
        <p:spPr>
          <a:xfrm>
            <a:off x="1490760" y="3835080"/>
            <a:ext cx="7655400" cy="38001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8000" b="1" strike="noStrike" cap="all" spc="-1">
                <a:solidFill>
                  <a:srgbClr val="535353"/>
                </a:solidFill>
                <a:latin typeface="Arial"/>
                <a:ea typeface="Arial"/>
              </a:rPr>
              <a:t>липосом </a:t>
            </a:r>
            <a:endParaRPr lang="ru-RU" sz="8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8000" b="1" strike="noStrike" cap="all" spc="-1">
                <a:solidFill>
                  <a:srgbClr val="535353"/>
                </a:solidFill>
                <a:latin typeface="Arial"/>
                <a:ea typeface="Arial"/>
              </a:rPr>
              <a:t>в каждой капле</a:t>
            </a:r>
            <a:endParaRPr lang="ru-RU" sz="8000" b="0" strike="noStrike" spc="-1">
              <a:latin typeface="Arial"/>
            </a:endParaRPr>
          </a:p>
        </p:txBody>
      </p:sp>
      <p:sp>
        <p:nvSpPr>
          <p:cNvPr id="204" name="CustomShape 2"/>
          <p:cNvSpPr/>
          <p:nvPr/>
        </p:nvSpPr>
        <p:spPr>
          <a:xfrm>
            <a:off x="1483200" y="-74880"/>
            <a:ext cx="17263440" cy="37994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4000" b="1" strike="noStrike" cap="all" spc="-1" baseline="-4000">
                <a:solidFill>
                  <a:srgbClr val="FB5C3A"/>
                </a:solidFill>
                <a:latin typeface="Arial"/>
                <a:ea typeface="Arial"/>
              </a:rPr>
              <a:t>1 триллион</a:t>
            </a:r>
            <a:r>
              <a:rPr lang="ru-RU" sz="24000" b="0" strike="noStrike" cap="all" spc="-1" baseline="-4000">
                <a:solidFill>
                  <a:srgbClr val="FB5C3A"/>
                </a:solidFill>
                <a:latin typeface="Arial"/>
                <a:ea typeface="Arial"/>
              </a:rPr>
              <a:t> </a:t>
            </a:r>
            <a:endParaRPr lang="ru-RU" sz="24000" b="0" strike="noStrike" spc="-1">
              <a:latin typeface="Arial"/>
            </a:endParaRPr>
          </a:p>
        </p:txBody>
      </p:sp>
      <p:pic>
        <p:nvPicPr>
          <p:cNvPr id="205" name="image43.png"/>
          <p:cNvPicPr/>
          <p:nvPr/>
        </p:nvPicPr>
        <p:blipFill>
          <a:blip r:embed="rId4"/>
          <a:srcRect l="8468" t="696"/>
          <a:stretch/>
        </p:blipFill>
        <p:spPr>
          <a:xfrm>
            <a:off x="9146520" y="3835080"/>
            <a:ext cx="17499960" cy="10680120"/>
          </a:xfrm>
          <a:prstGeom prst="rect">
            <a:avLst/>
          </a:prstGeom>
          <a:ln w="1260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image3.png"/>
          <p:cNvPicPr/>
          <p:nvPr/>
        </p:nvPicPr>
        <p:blipFill>
          <a:blip r:embed="rId3"/>
          <a:stretch/>
        </p:blipFill>
        <p:spPr>
          <a:xfrm>
            <a:off x="0" y="3600"/>
            <a:ext cx="24383160" cy="13708080"/>
          </a:xfrm>
          <a:prstGeom prst="rect">
            <a:avLst/>
          </a:prstGeom>
          <a:ln w="12600">
            <a:noFill/>
          </a:ln>
        </p:spPr>
      </p:pic>
      <p:sp>
        <p:nvSpPr>
          <p:cNvPr id="207" name="CustomShape 1"/>
          <p:cNvSpPr/>
          <p:nvPr/>
        </p:nvSpPr>
        <p:spPr>
          <a:xfrm>
            <a:off x="6437160" y="1004040"/>
            <a:ext cx="14317200" cy="1353960"/>
          </a:xfrm>
          <a:prstGeom prst="rect">
            <a:avLst/>
          </a:prstGeom>
          <a:solidFill>
            <a:srgbClr val="F6F6F6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8" name="CustomShape 2"/>
          <p:cNvSpPr/>
          <p:nvPr/>
        </p:nvSpPr>
        <p:spPr>
          <a:xfrm>
            <a:off x="1424880" y="938880"/>
            <a:ext cx="11279160" cy="34383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 anchor="ctr">
            <a:spAutoFit/>
          </a:bodyPr>
          <a:lstStyle/>
          <a:p>
            <a:pPr>
              <a:lnSpc>
                <a:spcPct val="100000"/>
              </a:lnSpc>
              <a:spcBef>
                <a:spcPts val="3399"/>
              </a:spcBef>
            </a:pPr>
            <a:r>
              <a:rPr lang="ru-RU" sz="8000" b="1" strike="noStrike" cap="all" spc="-1">
                <a:solidFill>
                  <a:srgbClr val="53585F"/>
                </a:solidFill>
                <a:latin typeface="Arial"/>
                <a:ea typeface="Arial"/>
              </a:rPr>
              <a:t>ТЕХНОЛОГИЯ</a:t>
            </a:r>
            <a:r>
              <a:rPr lang="ru-RU" sz="8000" b="1" strike="noStrike" cap="all" spc="-1">
                <a:solidFill>
                  <a:srgbClr val="FB5C3A"/>
                </a:solidFill>
                <a:latin typeface="Arial"/>
                <a:ea typeface="Arial"/>
              </a:rPr>
              <a:t> </a:t>
            </a:r>
            <a:endParaRPr lang="ru-RU" sz="80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3399"/>
              </a:spcBef>
            </a:pPr>
            <a:r>
              <a:rPr lang="ru-RU" sz="5400" b="1" strike="noStrike" cap="all" spc="-1">
                <a:solidFill>
                  <a:srgbClr val="53585F"/>
                </a:solidFill>
                <a:latin typeface="Arial"/>
                <a:ea typeface="Arial"/>
              </a:rPr>
              <a:t>ВЫСОКАЯ БИОДОСТУПНОСТЬ И ЭФФЕКТИВНОСТЬ ПРОДУКТА</a:t>
            </a:r>
            <a:endParaRPr lang="ru-RU" sz="5400" b="0" strike="noStrike" spc="-1">
              <a:latin typeface="Arial"/>
            </a:endParaRPr>
          </a:p>
        </p:txBody>
      </p:sp>
      <p:sp>
        <p:nvSpPr>
          <p:cNvPr id="209" name="CustomShape 3"/>
          <p:cNvSpPr/>
          <p:nvPr/>
        </p:nvSpPr>
        <p:spPr>
          <a:xfrm>
            <a:off x="1510560" y="4929480"/>
            <a:ext cx="12121560" cy="7790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3800" b="1" strike="noStrike" cap="all" spc="-1">
                <a:solidFill>
                  <a:srgbClr val="FB5C3A"/>
                </a:solidFill>
                <a:latin typeface="Arial"/>
                <a:ea typeface="Arial"/>
              </a:rPr>
              <a:t>Двухступенчатый процесс</a:t>
            </a:r>
            <a:endParaRPr lang="ru-RU" sz="3800" b="0" strike="noStrike" spc="-1">
              <a:latin typeface="Arial"/>
            </a:endParaRPr>
          </a:p>
        </p:txBody>
      </p:sp>
      <p:sp>
        <p:nvSpPr>
          <p:cNvPr id="210" name="CustomShape 4"/>
          <p:cNvSpPr/>
          <p:nvPr/>
        </p:nvSpPr>
        <p:spPr>
          <a:xfrm>
            <a:off x="15282360" y="12139920"/>
            <a:ext cx="2503800" cy="9100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71280" tIns="71280" rIns="71280" bIns="71280">
            <a:spAutoFit/>
          </a:bodyPr>
          <a:lstStyle/>
          <a:p>
            <a:pPr>
              <a:lnSpc>
                <a:spcPct val="140000"/>
              </a:lnSpc>
            </a:pPr>
            <a:r>
              <a:rPr lang="ru-RU" sz="3600" b="1" strike="noStrike" spc="-1">
                <a:solidFill>
                  <a:srgbClr val="F06C30"/>
                </a:solidFill>
                <a:latin typeface="Arial"/>
                <a:ea typeface="Arial"/>
              </a:rPr>
              <a:t> липосома</a:t>
            </a:r>
            <a:endParaRPr lang="ru-RU" sz="3600" b="0" strike="noStrike" spc="-1">
              <a:latin typeface="Arial"/>
            </a:endParaRPr>
          </a:p>
        </p:txBody>
      </p:sp>
      <p:sp>
        <p:nvSpPr>
          <p:cNvPr id="211" name="CustomShape 5"/>
          <p:cNvSpPr/>
          <p:nvPr/>
        </p:nvSpPr>
        <p:spPr>
          <a:xfrm>
            <a:off x="1510560" y="6156720"/>
            <a:ext cx="10029240" cy="26895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3800" b="1" strike="noStrike" spc="-1">
                <a:solidFill>
                  <a:srgbClr val="53585F"/>
                </a:solidFill>
                <a:latin typeface="Arial"/>
                <a:ea typeface="Arial"/>
              </a:rPr>
              <a:t>Шаг 1. Эмульгирование</a:t>
            </a:r>
            <a:endParaRPr lang="ru-RU" sz="3800" b="0" strike="noStrike" spc="-1">
              <a:latin typeface="Arial"/>
            </a:endParaRPr>
          </a:p>
          <a:p>
            <a:pPr>
              <a:lnSpc>
                <a:spcPct val="110000"/>
              </a:lnSpc>
            </a:pPr>
            <a:r>
              <a:rPr lang="ru-RU" sz="3800" b="0" strike="noStrike" spc="-1">
                <a:solidFill>
                  <a:srgbClr val="53585F"/>
                </a:solidFill>
                <a:latin typeface="Arial"/>
                <a:ea typeface="Arial"/>
              </a:rPr>
              <a:t>позволяет смешивать несколько трудно смешивающихся веществ до однородного состояния.</a:t>
            </a:r>
            <a:endParaRPr lang="ru-RU" sz="3800" b="0" strike="noStrike" spc="-1">
              <a:latin typeface="Arial"/>
            </a:endParaRPr>
          </a:p>
        </p:txBody>
      </p:sp>
      <p:sp>
        <p:nvSpPr>
          <p:cNvPr id="212" name="CustomShape 6"/>
          <p:cNvSpPr/>
          <p:nvPr/>
        </p:nvSpPr>
        <p:spPr>
          <a:xfrm>
            <a:off x="1510560" y="9067320"/>
            <a:ext cx="12121560" cy="26895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3800" b="1" strike="noStrike" spc="-1">
                <a:solidFill>
                  <a:srgbClr val="53585F"/>
                </a:solidFill>
                <a:latin typeface="Arial"/>
                <a:ea typeface="Arial"/>
              </a:rPr>
              <a:t>Шаг 2. Инкапсулирование в липосому</a:t>
            </a:r>
            <a:endParaRPr lang="ru-RU" sz="3800" b="0" strike="noStrike" spc="-1">
              <a:latin typeface="Arial"/>
            </a:endParaRPr>
          </a:p>
          <a:p>
            <a:pPr>
              <a:lnSpc>
                <a:spcPct val="110000"/>
              </a:lnSpc>
            </a:pPr>
            <a:r>
              <a:rPr lang="ru-RU" sz="3800" b="0" strike="noStrike" spc="-1">
                <a:solidFill>
                  <a:srgbClr val="53585F"/>
                </a:solidFill>
                <a:latin typeface="Arial"/>
                <a:ea typeface="Arial"/>
              </a:rPr>
              <a:t>получившуюся эмульсию помещают </a:t>
            </a:r>
            <a:endParaRPr lang="ru-RU" sz="3800" b="0" strike="noStrike" spc="-1">
              <a:latin typeface="Arial"/>
            </a:endParaRPr>
          </a:p>
          <a:p>
            <a:pPr>
              <a:lnSpc>
                <a:spcPct val="110000"/>
              </a:lnSpc>
            </a:pPr>
            <a:r>
              <a:rPr lang="ru-RU" sz="3800" b="0" strike="noStrike" spc="-1">
                <a:solidFill>
                  <a:srgbClr val="53585F"/>
                </a:solidFill>
                <a:latin typeface="Arial"/>
                <a:ea typeface="Arial"/>
              </a:rPr>
              <a:t>в липосому для надежной и безопасной доставки активного вещества в клетку.</a:t>
            </a:r>
            <a:endParaRPr lang="ru-RU" sz="3800" b="0" strike="noStrike" spc="-1">
              <a:latin typeface="Arial"/>
            </a:endParaRPr>
          </a:p>
        </p:txBody>
      </p:sp>
      <p:grpSp>
        <p:nvGrpSpPr>
          <p:cNvPr id="213" name="Group 7"/>
          <p:cNvGrpSpPr/>
          <p:nvPr/>
        </p:nvGrpSpPr>
        <p:grpSpPr>
          <a:xfrm>
            <a:off x="13935600" y="2236680"/>
            <a:ext cx="10310400" cy="10949760"/>
            <a:chOff x="13935600" y="2236680"/>
            <a:chExt cx="10310400" cy="10949760"/>
          </a:xfrm>
        </p:grpSpPr>
        <p:grpSp>
          <p:nvGrpSpPr>
            <p:cNvPr id="214" name="Group 8"/>
            <p:cNvGrpSpPr/>
            <p:nvPr/>
          </p:nvGrpSpPr>
          <p:grpSpPr>
            <a:xfrm>
              <a:off x="13935600" y="2508120"/>
              <a:ext cx="10310400" cy="10678320"/>
              <a:chOff x="13935600" y="2508120"/>
              <a:chExt cx="10310400" cy="10678320"/>
            </a:xfrm>
          </p:grpSpPr>
          <p:pic>
            <p:nvPicPr>
              <p:cNvPr id="215" name="image44.png"/>
              <p:cNvPicPr/>
              <p:nvPr/>
            </p:nvPicPr>
            <p:blipFill>
              <a:blip r:embed="rId4"/>
              <a:stretch/>
            </p:blipFill>
            <p:spPr>
              <a:xfrm>
                <a:off x="13935600" y="2683440"/>
                <a:ext cx="10310400" cy="10503000"/>
              </a:xfrm>
              <a:prstGeom prst="rect">
                <a:avLst/>
              </a:prstGeom>
              <a:ln w="12600">
                <a:noFill/>
              </a:ln>
            </p:spPr>
          </p:pic>
          <p:sp>
            <p:nvSpPr>
              <p:cNvPr id="216" name="Line 9"/>
              <p:cNvSpPr/>
              <p:nvPr/>
            </p:nvSpPr>
            <p:spPr>
              <a:xfrm flipV="1">
                <a:off x="19090800" y="2508120"/>
                <a:ext cx="0" cy="10205280"/>
              </a:xfrm>
              <a:prstGeom prst="line">
                <a:avLst/>
              </a:prstGeom>
              <a:ln w="114480">
                <a:solidFill>
                  <a:srgbClr val="FB5C3A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sp>
          <p:nvSpPr>
            <p:cNvPr id="217" name="CustomShape 10"/>
            <p:cNvSpPr/>
            <p:nvPr/>
          </p:nvSpPr>
          <p:spPr>
            <a:xfrm rot="13500000">
              <a:off x="18608760" y="2408760"/>
              <a:ext cx="831600" cy="83160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B5C3A"/>
            </a:solidFill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pic>
        <p:nvPicPr>
          <p:cNvPr id="218" name="image45.png"/>
          <p:cNvPicPr/>
          <p:nvPr/>
        </p:nvPicPr>
        <p:blipFill>
          <a:blip r:embed="rId5"/>
          <a:srcRect t="20462" b="13622"/>
          <a:stretch/>
        </p:blipFill>
        <p:spPr>
          <a:xfrm>
            <a:off x="8746200" y="997200"/>
            <a:ext cx="8708040" cy="1238040"/>
          </a:xfrm>
          <a:prstGeom prst="rect">
            <a:avLst/>
          </a:prstGeom>
          <a:ln w="1260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image3.png"/>
          <p:cNvPicPr/>
          <p:nvPr/>
        </p:nvPicPr>
        <p:blipFill>
          <a:blip r:embed="rId3"/>
          <a:stretch/>
        </p:blipFill>
        <p:spPr>
          <a:xfrm>
            <a:off x="0" y="3600"/>
            <a:ext cx="24383160" cy="13708080"/>
          </a:xfrm>
          <a:prstGeom prst="rect">
            <a:avLst/>
          </a:prstGeom>
          <a:ln w="12600">
            <a:noFill/>
          </a:ln>
        </p:spPr>
      </p:pic>
      <p:sp>
        <p:nvSpPr>
          <p:cNvPr id="220" name="CustomShape 1"/>
          <p:cNvSpPr/>
          <p:nvPr/>
        </p:nvSpPr>
        <p:spPr>
          <a:xfrm>
            <a:off x="6437160" y="1004040"/>
            <a:ext cx="14317200" cy="1353960"/>
          </a:xfrm>
          <a:prstGeom prst="rect">
            <a:avLst/>
          </a:prstGeom>
          <a:solidFill>
            <a:srgbClr val="F6F6F6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1" name="CustomShape 2"/>
          <p:cNvSpPr/>
          <p:nvPr/>
        </p:nvSpPr>
        <p:spPr>
          <a:xfrm>
            <a:off x="1425600" y="1000800"/>
            <a:ext cx="20944440" cy="13608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71280" tIns="71280" rIns="71280" bIns="7128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8000" b="1" strike="noStrike" cap="all" spc="-1">
                <a:solidFill>
                  <a:srgbClr val="53585F"/>
                </a:solidFill>
                <a:latin typeface="Arial"/>
                <a:ea typeface="Arial"/>
              </a:rPr>
              <a:t>КЛЮЧЕВЫЕ ПРЕИМУЩЕСТВА ЛИПОСОМ</a:t>
            </a:r>
            <a:endParaRPr lang="ru-RU" sz="8000" b="0" strike="noStrike" spc="-1">
              <a:latin typeface="Arial"/>
            </a:endParaRPr>
          </a:p>
        </p:txBody>
      </p:sp>
      <p:sp>
        <p:nvSpPr>
          <p:cNvPr id="222" name="CustomShape 3"/>
          <p:cNvSpPr/>
          <p:nvPr/>
        </p:nvSpPr>
        <p:spPr>
          <a:xfrm>
            <a:off x="1510560" y="3626280"/>
            <a:ext cx="12121560" cy="84211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3800" b="1" strike="noStrike" spc="-1">
                <a:solidFill>
                  <a:srgbClr val="FB5C3A"/>
                </a:solidFill>
                <a:latin typeface="Arial"/>
                <a:ea typeface="Arial"/>
              </a:rPr>
              <a:t>БИОДОСТУПНОСТЬ</a:t>
            </a:r>
            <a:endParaRPr lang="ru-RU" sz="3800" b="0" strike="noStrike" spc="-1">
              <a:latin typeface="Arial"/>
            </a:endParaRPr>
          </a:p>
          <a:p>
            <a:pPr>
              <a:lnSpc>
                <a:spcPct val="110000"/>
              </a:lnSpc>
            </a:pPr>
            <a:r>
              <a:rPr lang="ru-RU" sz="3800" b="0" strike="noStrike" spc="-1">
                <a:solidFill>
                  <a:srgbClr val="53585F"/>
                </a:solidFill>
                <a:latin typeface="Arial"/>
                <a:ea typeface="Arial"/>
              </a:rPr>
              <a:t>Липосомальная форма увеличивает</a:t>
            </a:r>
            <a:endParaRPr lang="ru-RU" sz="3800" b="0" strike="noStrike" spc="-1">
              <a:latin typeface="Arial"/>
            </a:endParaRPr>
          </a:p>
          <a:p>
            <a:pPr>
              <a:lnSpc>
                <a:spcPct val="110000"/>
              </a:lnSpc>
            </a:pPr>
            <a:r>
              <a:rPr lang="ru-RU" sz="3800" b="0" strike="noStrike" spc="-1">
                <a:solidFill>
                  <a:srgbClr val="53585F"/>
                </a:solidFill>
                <a:latin typeface="Arial"/>
                <a:ea typeface="Arial"/>
              </a:rPr>
              <a:t>биодоступность продукта (по сравнению</a:t>
            </a:r>
            <a:endParaRPr lang="ru-RU" sz="3800" b="0" strike="noStrike" spc="-1">
              <a:latin typeface="Arial"/>
            </a:endParaRPr>
          </a:p>
          <a:p>
            <a:pPr>
              <a:lnSpc>
                <a:spcPct val="110000"/>
              </a:lnSpc>
            </a:pPr>
            <a:r>
              <a:rPr lang="ru-RU" sz="3800" b="0" strike="noStrike" spc="-1">
                <a:solidFill>
                  <a:srgbClr val="53585F"/>
                </a:solidFill>
                <a:latin typeface="Arial"/>
                <a:ea typeface="Arial"/>
              </a:rPr>
              <a:t>с другими формами).</a:t>
            </a:r>
            <a:endParaRPr lang="ru-RU" sz="3800" b="0" strike="noStrike" spc="-1">
              <a:latin typeface="Arial"/>
            </a:endParaRPr>
          </a:p>
          <a:p>
            <a:pPr>
              <a:lnSpc>
                <a:spcPct val="110000"/>
              </a:lnSpc>
            </a:pPr>
            <a:endParaRPr lang="ru-RU" sz="3800" b="0" strike="noStrike" spc="-1">
              <a:latin typeface="Arial"/>
            </a:endParaRPr>
          </a:p>
          <a:p>
            <a:pPr>
              <a:lnSpc>
                <a:spcPct val="110000"/>
              </a:lnSpc>
            </a:pPr>
            <a:r>
              <a:rPr lang="ru-RU" sz="3800" b="1" strike="noStrike" spc="-1">
                <a:solidFill>
                  <a:srgbClr val="FB5C3A"/>
                </a:solidFill>
                <a:latin typeface="Arial"/>
                <a:ea typeface="Arial"/>
              </a:rPr>
              <a:t>БИОСОВМЕСТИМОСТЬ</a:t>
            </a:r>
            <a:endParaRPr lang="ru-RU" sz="3800" b="0" strike="noStrike" spc="-1">
              <a:latin typeface="Arial"/>
            </a:endParaRPr>
          </a:p>
          <a:p>
            <a:pPr>
              <a:lnSpc>
                <a:spcPct val="110000"/>
              </a:lnSpc>
            </a:pPr>
            <a:r>
              <a:rPr lang="ru-RU" sz="3800" b="0" strike="noStrike" spc="-1">
                <a:solidFill>
                  <a:srgbClr val="53585F"/>
                </a:solidFill>
                <a:latin typeface="Arial"/>
                <a:ea typeface="Arial"/>
              </a:rPr>
              <a:t>Липосомы состоят из фосфолипидов — веществ, аналогичных основному структурному компоненту клеточных мембран.</a:t>
            </a:r>
            <a:endParaRPr lang="ru-RU" sz="3800" b="0" strike="noStrike" spc="-1">
              <a:latin typeface="Arial"/>
            </a:endParaRPr>
          </a:p>
          <a:p>
            <a:pPr>
              <a:lnSpc>
                <a:spcPct val="110000"/>
              </a:lnSpc>
            </a:pPr>
            <a:endParaRPr lang="ru-RU" sz="3800" b="0" strike="noStrike" spc="-1">
              <a:latin typeface="Arial"/>
            </a:endParaRPr>
          </a:p>
          <a:p>
            <a:pPr>
              <a:lnSpc>
                <a:spcPct val="110000"/>
              </a:lnSpc>
            </a:pPr>
            <a:r>
              <a:rPr lang="ru-RU" sz="3800" b="1" strike="noStrike" spc="-1">
                <a:solidFill>
                  <a:srgbClr val="FB5C3A"/>
                </a:solidFill>
                <a:latin typeface="Arial"/>
                <a:ea typeface="Arial"/>
              </a:rPr>
              <a:t>БЕЗОПАСНОСТЬ</a:t>
            </a:r>
            <a:endParaRPr lang="ru-RU" sz="3800" b="0" strike="noStrike" spc="-1">
              <a:latin typeface="Arial"/>
            </a:endParaRPr>
          </a:p>
          <a:p>
            <a:pPr>
              <a:lnSpc>
                <a:spcPct val="110000"/>
              </a:lnSpc>
            </a:pPr>
            <a:r>
              <a:rPr lang="ru-RU" sz="3800" b="0" strike="noStrike" spc="-1">
                <a:solidFill>
                  <a:srgbClr val="53585F"/>
                </a:solidFill>
                <a:latin typeface="Arial"/>
                <a:ea typeface="Arial"/>
              </a:rPr>
              <a:t>Содержат минимум вспомогательных веществ</a:t>
            </a:r>
            <a:endParaRPr lang="ru-RU" sz="3800" b="0" strike="noStrike" spc="-1">
              <a:latin typeface="Arial"/>
            </a:endParaRPr>
          </a:p>
          <a:p>
            <a:pPr>
              <a:lnSpc>
                <a:spcPct val="110000"/>
              </a:lnSpc>
            </a:pPr>
            <a:r>
              <a:rPr lang="ru-RU" sz="3800" b="0" strike="noStrike" spc="-1">
                <a:solidFill>
                  <a:srgbClr val="53585F"/>
                </a:solidFill>
                <a:latin typeface="Arial"/>
                <a:ea typeface="Arial"/>
              </a:rPr>
              <a:t>и не раздражают ЖКТ.</a:t>
            </a:r>
            <a:endParaRPr lang="ru-RU" sz="3800" b="0" strike="noStrike" spc="-1">
              <a:latin typeface="Arial"/>
            </a:endParaRPr>
          </a:p>
        </p:txBody>
      </p:sp>
      <p:sp>
        <p:nvSpPr>
          <p:cNvPr id="223" name="CustomShape 4"/>
          <p:cNvSpPr/>
          <p:nvPr/>
        </p:nvSpPr>
        <p:spPr>
          <a:xfrm>
            <a:off x="15595200" y="4354560"/>
            <a:ext cx="2503800" cy="9100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71280" tIns="71280" rIns="71280" bIns="71280">
            <a:spAutoFit/>
          </a:bodyPr>
          <a:lstStyle/>
          <a:p>
            <a:pPr>
              <a:lnSpc>
                <a:spcPct val="140000"/>
              </a:lnSpc>
            </a:pPr>
            <a:r>
              <a:rPr lang="ru-RU" sz="3600" b="1" strike="noStrike" spc="-1">
                <a:solidFill>
                  <a:srgbClr val="F06C30"/>
                </a:solidFill>
                <a:latin typeface="Arial"/>
                <a:ea typeface="Arial"/>
              </a:rPr>
              <a:t> липосома</a:t>
            </a:r>
            <a:endParaRPr lang="ru-RU" sz="3600" b="0" strike="noStrike" spc="-1">
              <a:latin typeface="Arial"/>
            </a:endParaRPr>
          </a:p>
        </p:txBody>
      </p:sp>
      <p:pic>
        <p:nvPicPr>
          <p:cNvPr id="224" name="image46.png"/>
          <p:cNvPicPr/>
          <p:nvPr/>
        </p:nvPicPr>
        <p:blipFill>
          <a:blip r:embed="rId4"/>
          <a:stretch/>
        </p:blipFill>
        <p:spPr>
          <a:xfrm>
            <a:off x="13203720" y="972720"/>
            <a:ext cx="12229560" cy="13169160"/>
          </a:xfrm>
          <a:prstGeom prst="rect">
            <a:avLst/>
          </a:prstGeom>
          <a:ln w="1260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image3.png"/>
          <p:cNvPicPr/>
          <p:nvPr/>
        </p:nvPicPr>
        <p:blipFill>
          <a:blip r:embed="rId3"/>
          <a:stretch/>
        </p:blipFill>
        <p:spPr>
          <a:xfrm>
            <a:off x="0" y="3600"/>
            <a:ext cx="24383160" cy="13708080"/>
          </a:xfrm>
          <a:prstGeom prst="rect">
            <a:avLst/>
          </a:prstGeom>
          <a:ln w="12600">
            <a:noFill/>
          </a:ln>
        </p:spPr>
      </p:pic>
      <p:sp>
        <p:nvSpPr>
          <p:cNvPr id="226" name="CustomShape 1"/>
          <p:cNvSpPr/>
          <p:nvPr/>
        </p:nvSpPr>
        <p:spPr>
          <a:xfrm>
            <a:off x="26155800" y="250200"/>
            <a:ext cx="11493000" cy="13850640"/>
          </a:xfrm>
          <a:prstGeom prst="rect">
            <a:avLst/>
          </a:prstGeom>
          <a:solidFill>
            <a:srgbClr val="FC4B1E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7" name="CustomShape 2"/>
          <p:cNvSpPr/>
          <p:nvPr/>
        </p:nvSpPr>
        <p:spPr>
          <a:xfrm>
            <a:off x="1427760" y="963000"/>
            <a:ext cx="7827120" cy="25797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71280" tIns="71280" rIns="71280" bIns="7128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8000" b="1" strike="noStrike" spc="-1">
                <a:solidFill>
                  <a:srgbClr val="53585F"/>
                </a:solidFill>
                <a:latin typeface="Arial"/>
                <a:ea typeface="Arial"/>
              </a:rPr>
              <a:t>ТЕХНОЛОГИЯ </a:t>
            </a:r>
            <a:endParaRPr lang="ru-RU" sz="8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8000" b="1" strike="noStrike" spc="-1">
                <a:solidFill>
                  <a:srgbClr val="53585F"/>
                </a:solidFill>
                <a:latin typeface="Arial"/>
                <a:ea typeface="Arial"/>
              </a:rPr>
              <a:t>SYNERGENE™ </a:t>
            </a:r>
            <a:endParaRPr lang="ru-RU" sz="8000" b="0" strike="noStrike" spc="-1">
              <a:latin typeface="Arial"/>
            </a:endParaRPr>
          </a:p>
        </p:txBody>
      </p:sp>
      <p:sp>
        <p:nvSpPr>
          <p:cNvPr id="228" name="CustomShape 3"/>
          <p:cNvSpPr/>
          <p:nvPr/>
        </p:nvSpPr>
        <p:spPr>
          <a:xfrm>
            <a:off x="3520440" y="4858200"/>
            <a:ext cx="9455400" cy="20527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3800" b="1" strike="noStrike" spc="-1">
                <a:solidFill>
                  <a:srgbClr val="53585F"/>
                </a:solidFill>
                <a:latin typeface="Arial"/>
                <a:ea typeface="Arial"/>
              </a:rPr>
              <a:t>позволяет найти мощную синергичную формулу </a:t>
            </a:r>
            <a:endParaRPr lang="ru-RU" sz="3800" b="0" strike="noStrike" spc="-1">
              <a:latin typeface="Arial"/>
            </a:endParaRPr>
          </a:p>
          <a:p>
            <a:pPr>
              <a:lnSpc>
                <a:spcPct val="110000"/>
              </a:lnSpc>
            </a:pPr>
            <a:r>
              <a:rPr lang="ru-RU" sz="3800" b="1" strike="noStrike" spc="-1">
                <a:solidFill>
                  <a:srgbClr val="53585F"/>
                </a:solidFill>
                <a:latin typeface="Arial"/>
                <a:ea typeface="Arial"/>
              </a:rPr>
              <a:t>из запатентованных компонентов</a:t>
            </a:r>
            <a:endParaRPr lang="ru-RU" sz="3800" b="0" strike="noStrike" spc="-1">
              <a:latin typeface="Arial"/>
            </a:endParaRPr>
          </a:p>
        </p:txBody>
      </p:sp>
      <p:pic>
        <p:nvPicPr>
          <p:cNvPr id="229" name="image47.png"/>
          <p:cNvPicPr/>
          <p:nvPr/>
        </p:nvPicPr>
        <p:blipFill>
          <a:blip r:embed="rId4"/>
          <a:stretch/>
        </p:blipFill>
        <p:spPr>
          <a:xfrm>
            <a:off x="1652400" y="5099760"/>
            <a:ext cx="1571040" cy="1387440"/>
          </a:xfrm>
          <a:prstGeom prst="rect">
            <a:avLst/>
          </a:prstGeom>
          <a:ln w="12600">
            <a:noFill/>
          </a:ln>
        </p:spPr>
      </p:pic>
      <p:pic>
        <p:nvPicPr>
          <p:cNvPr id="230" name="image48.png"/>
          <p:cNvPicPr/>
          <p:nvPr/>
        </p:nvPicPr>
        <p:blipFill>
          <a:blip r:embed="rId5"/>
          <a:stretch/>
        </p:blipFill>
        <p:spPr>
          <a:xfrm>
            <a:off x="1801440" y="8141760"/>
            <a:ext cx="1272960" cy="1811160"/>
          </a:xfrm>
          <a:prstGeom prst="rect">
            <a:avLst/>
          </a:prstGeom>
          <a:ln w="12600">
            <a:noFill/>
          </a:ln>
        </p:spPr>
      </p:pic>
      <p:sp>
        <p:nvSpPr>
          <p:cNvPr id="231" name="CustomShape 4"/>
          <p:cNvSpPr/>
          <p:nvPr/>
        </p:nvSpPr>
        <p:spPr>
          <a:xfrm>
            <a:off x="3520440" y="8111880"/>
            <a:ext cx="9455400" cy="20527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3800" b="1" strike="noStrike" spc="-1">
                <a:solidFill>
                  <a:srgbClr val="53585F"/>
                </a:solidFill>
                <a:latin typeface="Arial"/>
                <a:ea typeface="Arial"/>
              </a:rPr>
              <a:t>автоматическое сканирование</a:t>
            </a:r>
            <a:endParaRPr lang="ru-RU" sz="3800" b="0" strike="noStrike" spc="-1">
              <a:latin typeface="Arial"/>
            </a:endParaRPr>
          </a:p>
          <a:p>
            <a:pPr>
              <a:lnSpc>
                <a:spcPct val="110000"/>
              </a:lnSpc>
            </a:pPr>
            <a:r>
              <a:rPr lang="ru-RU" sz="3800" b="1" strike="noStrike" spc="-1">
                <a:solidFill>
                  <a:srgbClr val="53585F"/>
                </a:solidFill>
                <a:latin typeface="Arial"/>
                <a:ea typeface="Arial"/>
              </a:rPr>
              <a:t>и проверка синергии на генном уровне</a:t>
            </a:r>
            <a:endParaRPr lang="ru-RU" sz="3800" b="0" strike="noStrike" spc="-1">
              <a:latin typeface="Arial"/>
            </a:endParaRPr>
          </a:p>
        </p:txBody>
      </p:sp>
      <p:grpSp>
        <p:nvGrpSpPr>
          <p:cNvPr id="232" name="Group 5"/>
          <p:cNvGrpSpPr/>
          <p:nvPr/>
        </p:nvGrpSpPr>
        <p:grpSpPr>
          <a:xfrm>
            <a:off x="13272480" y="1746720"/>
            <a:ext cx="13637520" cy="13637520"/>
            <a:chOff x="13272480" y="1746720"/>
            <a:chExt cx="13637520" cy="13637520"/>
          </a:xfrm>
        </p:grpSpPr>
        <p:sp>
          <p:nvSpPr>
            <p:cNvPr id="233" name="CustomShape 6"/>
            <p:cNvSpPr/>
            <p:nvPr/>
          </p:nvSpPr>
          <p:spPr>
            <a:xfrm>
              <a:off x="13272480" y="1746720"/>
              <a:ext cx="13637520" cy="13637520"/>
            </a:xfrm>
            <a:prstGeom prst="ellipse">
              <a:avLst/>
            </a:prstGeom>
            <a:solidFill>
              <a:srgbClr val="FC4B1E"/>
            </a:solidFill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234" name="image49.png"/>
            <p:cNvPicPr/>
            <p:nvPr/>
          </p:nvPicPr>
          <p:blipFill>
            <a:blip r:embed="rId6"/>
            <a:srcRect t="14960" b="7788"/>
            <a:stretch/>
          </p:blipFill>
          <p:spPr>
            <a:xfrm>
              <a:off x="14590800" y="6926040"/>
              <a:ext cx="8997840" cy="2592000"/>
            </a:xfrm>
            <a:prstGeom prst="rect">
              <a:avLst/>
            </a:prstGeom>
            <a:ln w="12600"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CustomShape 1"/>
          <p:cNvSpPr/>
          <p:nvPr/>
        </p:nvSpPr>
        <p:spPr>
          <a:xfrm>
            <a:off x="1427760" y="963000"/>
            <a:ext cx="15778080" cy="25797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71280" tIns="71280" rIns="71280" bIns="7128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8000" b="1" strike="noStrike" spc="-1">
                <a:solidFill>
                  <a:srgbClr val="53585F"/>
                </a:solidFill>
                <a:latin typeface="Arial"/>
                <a:ea typeface="Arial"/>
              </a:rPr>
              <a:t>ЛУЧШИЕ РАСТИТЕЛЬНЫЕ </a:t>
            </a:r>
            <a:endParaRPr lang="ru-RU" sz="8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8000" b="1" strike="noStrike" spc="-1">
                <a:solidFill>
                  <a:srgbClr val="53585F"/>
                </a:solidFill>
                <a:latin typeface="Arial"/>
                <a:ea typeface="Arial"/>
              </a:rPr>
              <a:t>ЖИРОСЖИГАТЕЛИ В СОСТАВЕ</a:t>
            </a:r>
            <a:endParaRPr lang="ru-RU" sz="8000" b="0" strike="noStrike" spc="-1">
              <a:latin typeface="Arial"/>
            </a:endParaRPr>
          </a:p>
        </p:txBody>
      </p:sp>
      <p:sp>
        <p:nvSpPr>
          <p:cNvPr id="236" name="CustomShape 2"/>
          <p:cNvSpPr/>
          <p:nvPr/>
        </p:nvSpPr>
        <p:spPr>
          <a:xfrm>
            <a:off x="1467720" y="4701960"/>
            <a:ext cx="5801760" cy="7790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3800" b="0" strike="noStrike" spc="-1">
                <a:solidFill>
                  <a:srgbClr val="53585F"/>
                </a:solidFill>
                <a:latin typeface="Arial"/>
                <a:ea typeface="Arial"/>
              </a:rPr>
              <a:t>ускоряют метаболизм</a:t>
            </a:r>
            <a:endParaRPr lang="ru-RU" sz="3800" b="0" strike="noStrike" spc="-1">
              <a:latin typeface="Arial"/>
            </a:endParaRPr>
          </a:p>
        </p:txBody>
      </p:sp>
      <p:sp>
        <p:nvSpPr>
          <p:cNvPr id="237" name="CustomShape 3"/>
          <p:cNvSpPr/>
          <p:nvPr/>
        </p:nvSpPr>
        <p:spPr>
          <a:xfrm>
            <a:off x="1467720" y="5959800"/>
            <a:ext cx="3701520" cy="14158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3800" b="0" strike="noStrike" spc="-1">
                <a:solidFill>
                  <a:srgbClr val="53585F"/>
                </a:solidFill>
                <a:latin typeface="Arial"/>
                <a:ea typeface="Arial"/>
              </a:rPr>
              <a:t>способствуют сжиганию жира</a:t>
            </a:r>
            <a:endParaRPr lang="ru-RU" sz="3800" b="0" strike="noStrike" spc="-1">
              <a:latin typeface="Arial"/>
            </a:endParaRPr>
          </a:p>
        </p:txBody>
      </p:sp>
      <p:sp>
        <p:nvSpPr>
          <p:cNvPr id="238" name="CustomShape 4"/>
          <p:cNvSpPr/>
          <p:nvPr/>
        </p:nvSpPr>
        <p:spPr>
          <a:xfrm>
            <a:off x="1467720" y="7816680"/>
            <a:ext cx="3513600" cy="20534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3800" b="0" strike="noStrike" spc="-1">
                <a:solidFill>
                  <a:srgbClr val="53585F"/>
                </a:solidFill>
                <a:latin typeface="Arial"/>
                <a:ea typeface="Arial"/>
              </a:rPr>
              <a:t>помогают уменьшить объемы тела</a:t>
            </a:r>
            <a:endParaRPr lang="ru-RU" sz="3800" b="0" strike="noStrike" spc="-1">
              <a:latin typeface="Arial"/>
            </a:endParaRPr>
          </a:p>
        </p:txBody>
      </p:sp>
      <p:sp>
        <p:nvSpPr>
          <p:cNvPr id="239" name="CustomShape 5"/>
          <p:cNvSpPr/>
          <p:nvPr/>
        </p:nvSpPr>
        <p:spPr>
          <a:xfrm>
            <a:off x="1467720" y="10272600"/>
            <a:ext cx="5801760" cy="14158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3800" b="0" strike="noStrike" spc="-1">
                <a:solidFill>
                  <a:srgbClr val="53585F"/>
                </a:solidFill>
                <a:latin typeface="Arial"/>
                <a:ea typeface="Arial"/>
              </a:rPr>
              <a:t>регулируют </a:t>
            </a:r>
            <a:endParaRPr lang="ru-RU" sz="3800" b="0" strike="noStrike" spc="-1">
              <a:latin typeface="Arial"/>
            </a:endParaRPr>
          </a:p>
          <a:p>
            <a:pPr>
              <a:lnSpc>
                <a:spcPct val="110000"/>
              </a:lnSpc>
            </a:pPr>
            <a:r>
              <a:rPr lang="ru-RU" sz="3800" b="0" strike="noStrike" spc="-1">
                <a:solidFill>
                  <a:srgbClr val="53585F"/>
                </a:solidFill>
                <a:latin typeface="Arial"/>
                <a:ea typeface="Arial"/>
              </a:rPr>
              <a:t>кровообращение</a:t>
            </a:r>
            <a:endParaRPr lang="ru-RU" sz="3800" b="0" strike="noStrike" spc="-1">
              <a:latin typeface="Arial"/>
            </a:endParaRPr>
          </a:p>
        </p:txBody>
      </p:sp>
      <p:sp>
        <p:nvSpPr>
          <p:cNvPr id="240" name="CustomShape 6"/>
          <p:cNvSpPr/>
          <p:nvPr/>
        </p:nvSpPr>
        <p:spPr>
          <a:xfrm>
            <a:off x="17974440" y="5530320"/>
            <a:ext cx="5801760" cy="26895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3800" b="0" strike="noStrike" spc="-1">
                <a:solidFill>
                  <a:srgbClr val="53585F"/>
                </a:solidFill>
                <a:latin typeface="Arial"/>
                <a:ea typeface="Arial"/>
              </a:rPr>
              <a:t>защищают </a:t>
            </a:r>
            <a:endParaRPr lang="ru-RU" sz="3800" b="0" strike="noStrike" spc="-1">
              <a:latin typeface="Arial"/>
            </a:endParaRPr>
          </a:p>
          <a:p>
            <a:pPr>
              <a:lnSpc>
                <a:spcPct val="110000"/>
              </a:lnSpc>
            </a:pPr>
            <a:r>
              <a:rPr lang="ru-RU" sz="3800" b="0" strike="noStrike" spc="-1">
                <a:solidFill>
                  <a:srgbClr val="53585F"/>
                </a:solidFill>
                <a:latin typeface="Arial"/>
                <a:ea typeface="Arial"/>
              </a:rPr>
              <a:t>от окислительного стресса при “сжигании” жиров</a:t>
            </a:r>
            <a:endParaRPr lang="ru-RU" sz="3800" b="0" strike="noStrike" spc="-1">
              <a:latin typeface="Arial"/>
            </a:endParaRPr>
          </a:p>
        </p:txBody>
      </p:sp>
      <p:sp>
        <p:nvSpPr>
          <p:cNvPr id="241" name="CustomShape 7"/>
          <p:cNvSpPr/>
          <p:nvPr/>
        </p:nvSpPr>
        <p:spPr>
          <a:xfrm>
            <a:off x="17923320" y="8489880"/>
            <a:ext cx="5801760" cy="14158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3800" b="0" strike="noStrike" spc="-1">
                <a:solidFill>
                  <a:srgbClr val="53585F"/>
                </a:solidFill>
                <a:latin typeface="Arial"/>
                <a:ea typeface="Arial"/>
              </a:rPr>
              <a:t>восполняют запас микроэлементов</a:t>
            </a:r>
            <a:endParaRPr lang="ru-RU" sz="3800" b="0" strike="noStrike" spc="-1">
              <a:latin typeface="Arial"/>
            </a:endParaRPr>
          </a:p>
        </p:txBody>
      </p:sp>
      <p:sp>
        <p:nvSpPr>
          <p:cNvPr id="242" name="CustomShape 8"/>
          <p:cNvSpPr/>
          <p:nvPr/>
        </p:nvSpPr>
        <p:spPr>
          <a:xfrm>
            <a:off x="17923320" y="10172880"/>
            <a:ext cx="5801760" cy="20527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3800" b="0" strike="noStrike" spc="-1">
                <a:solidFill>
                  <a:srgbClr val="53585F"/>
                </a:solidFill>
                <a:latin typeface="Arial"/>
                <a:ea typeface="Arial"/>
              </a:rPr>
              <a:t>регулируют поступление </a:t>
            </a:r>
            <a:endParaRPr lang="ru-RU" sz="3800" b="0" strike="noStrike" spc="-1">
              <a:latin typeface="Arial"/>
            </a:endParaRPr>
          </a:p>
          <a:p>
            <a:pPr>
              <a:lnSpc>
                <a:spcPct val="110000"/>
              </a:lnSpc>
            </a:pPr>
            <a:r>
              <a:rPr lang="ru-RU" sz="3800" b="0" strike="noStrike" spc="-1">
                <a:solidFill>
                  <a:srgbClr val="53585F"/>
                </a:solidFill>
                <a:latin typeface="Arial"/>
                <a:ea typeface="Arial"/>
              </a:rPr>
              <a:t>аминокислот для расщепления жира</a:t>
            </a:r>
            <a:endParaRPr lang="ru-RU" sz="3800" b="0" strike="noStrike" spc="-1">
              <a:latin typeface="Arial"/>
            </a:endParaRPr>
          </a:p>
        </p:txBody>
      </p:sp>
      <p:sp>
        <p:nvSpPr>
          <p:cNvPr id="243" name="CustomShape 9"/>
          <p:cNvSpPr/>
          <p:nvPr/>
        </p:nvSpPr>
        <p:spPr>
          <a:xfrm>
            <a:off x="7068240" y="6418800"/>
            <a:ext cx="4973400" cy="40032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>
            <a:spAutoFit/>
          </a:bodyPr>
          <a:lstStyle/>
          <a:p>
            <a:pPr marL="228600" indent="-227880">
              <a:lnSpc>
                <a:spcPct val="90000"/>
              </a:lnSpc>
              <a:spcBef>
                <a:spcPts val="1599"/>
              </a:spcBef>
              <a:buClr>
                <a:srgbClr val="53585F"/>
              </a:buClr>
              <a:buFont typeface="Symbol"/>
              <a:buChar char=""/>
            </a:pPr>
            <a:r>
              <a:rPr lang="ru-RU" sz="3600" b="1" strike="noStrike" spc="-1">
                <a:solidFill>
                  <a:srgbClr val="53585F"/>
                </a:solidFill>
                <a:latin typeface="Arial"/>
                <a:ea typeface="Arial"/>
              </a:rPr>
              <a:t>запатентованный комплекс флавоноидов</a:t>
            </a:r>
            <a:endParaRPr lang="ru-RU" sz="3600" b="0" strike="noStrike" spc="-1">
              <a:latin typeface="Arial"/>
            </a:endParaRPr>
          </a:p>
          <a:p>
            <a:pPr marL="228600" indent="-227880">
              <a:lnSpc>
                <a:spcPct val="90000"/>
              </a:lnSpc>
              <a:spcBef>
                <a:spcPts val="1599"/>
              </a:spcBef>
              <a:buClr>
                <a:srgbClr val="53585F"/>
              </a:buClr>
              <a:buFont typeface="Symbol"/>
              <a:buChar char=""/>
            </a:pPr>
            <a:r>
              <a:rPr lang="ru-RU" sz="3600" b="1" strike="noStrike" spc="-1">
                <a:solidFill>
                  <a:srgbClr val="53585F"/>
                </a:solidFill>
                <a:latin typeface="Arial"/>
                <a:ea typeface="Arial"/>
              </a:rPr>
              <a:t>экстракт зеленых зерен кофе</a:t>
            </a:r>
            <a:endParaRPr lang="ru-RU" sz="3600" b="0" strike="noStrike" spc="-1">
              <a:latin typeface="Arial"/>
            </a:endParaRPr>
          </a:p>
          <a:p>
            <a:pPr marL="228600" indent="-227880">
              <a:lnSpc>
                <a:spcPct val="90000"/>
              </a:lnSpc>
              <a:spcBef>
                <a:spcPts val="1599"/>
              </a:spcBef>
              <a:buClr>
                <a:srgbClr val="53585F"/>
              </a:buClr>
              <a:buFont typeface="Symbol"/>
              <a:buChar char=""/>
            </a:pPr>
            <a:r>
              <a:rPr lang="ru-RU" sz="3600" b="1" strike="noStrike" spc="-1">
                <a:solidFill>
                  <a:srgbClr val="53585F"/>
                </a:solidFill>
                <a:latin typeface="Arial"/>
                <a:ea typeface="Arial"/>
              </a:rPr>
              <a:t>экстракт листьев зеленого чая</a:t>
            </a:r>
            <a:endParaRPr lang="ru-RU" sz="3600" b="0" strike="noStrike" spc="-1">
              <a:latin typeface="Arial"/>
            </a:endParaRPr>
          </a:p>
        </p:txBody>
      </p:sp>
      <p:sp>
        <p:nvSpPr>
          <p:cNvPr id="244" name="CustomShape 10"/>
          <p:cNvSpPr/>
          <p:nvPr/>
        </p:nvSpPr>
        <p:spPr>
          <a:xfrm>
            <a:off x="12396960" y="6626520"/>
            <a:ext cx="4763520" cy="30160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>
            <a:spAutoFit/>
          </a:bodyPr>
          <a:lstStyle/>
          <a:p>
            <a:pPr marL="228600" indent="-227880">
              <a:lnSpc>
                <a:spcPct val="90000"/>
              </a:lnSpc>
              <a:spcBef>
                <a:spcPts val="1599"/>
              </a:spcBef>
              <a:buClr>
                <a:srgbClr val="53585F"/>
              </a:buClr>
              <a:buFont typeface="Symbol"/>
              <a:buChar char=""/>
            </a:pPr>
            <a:r>
              <a:rPr lang="ru-RU" sz="3600" b="1" strike="noStrike" spc="-1">
                <a:solidFill>
                  <a:srgbClr val="53585F"/>
                </a:solidFill>
                <a:latin typeface="Arial"/>
                <a:ea typeface="Arial"/>
              </a:rPr>
              <a:t>L-карнитин</a:t>
            </a:r>
            <a:endParaRPr lang="ru-RU" sz="3600" b="0" strike="noStrike" spc="-1">
              <a:latin typeface="Arial"/>
            </a:endParaRPr>
          </a:p>
          <a:p>
            <a:pPr marL="228600" indent="-227880">
              <a:lnSpc>
                <a:spcPct val="90000"/>
              </a:lnSpc>
              <a:spcBef>
                <a:spcPts val="1599"/>
              </a:spcBef>
              <a:buClr>
                <a:srgbClr val="53585F"/>
              </a:buClr>
              <a:buFont typeface="Symbol"/>
              <a:buChar char=""/>
            </a:pPr>
            <a:r>
              <a:rPr lang="ru-RU" sz="3600" b="1" strike="noStrike" spc="-1">
                <a:solidFill>
                  <a:srgbClr val="53585F"/>
                </a:solidFill>
                <a:latin typeface="Arial"/>
                <a:ea typeface="Arial"/>
              </a:rPr>
              <a:t>сок нони</a:t>
            </a:r>
            <a:endParaRPr lang="ru-RU" sz="3600" b="0" strike="noStrike" spc="-1">
              <a:latin typeface="Arial"/>
            </a:endParaRPr>
          </a:p>
          <a:p>
            <a:pPr marL="228600" indent="-227880">
              <a:lnSpc>
                <a:spcPct val="90000"/>
              </a:lnSpc>
              <a:spcBef>
                <a:spcPts val="1599"/>
              </a:spcBef>
              <a:buClr>
                <a:srgbClr val="53585F"/>
              </a:buClr>
              <a:buFont typeface="Symbol"/>
              <a:buChar char=""/>
            </a:pPr>
            <a:r>
              <a:rPr lang="ru-RU" sz="3600" b="1" strike="noStrike" spc="-1">
                <a:solidFill>
                  <a:srgbClr val="53585F"/>
                </a:solidFill>
                <a:latin typeface="Arial"/>
                <a:ea typeface="Arial"/>
              </a:rPr>
              <a:t>запатентованный экстракт черного перца </a:t>
            </a:r>
            <a:endParaRPr lang="ru-RU" sz="3600" b="0" strike="noStrike" spc="-1">
              <a:latin typeface="Arial"/>
            </a:endParaRPr>
          </a:p>
        </p:txBody>
      </p:sp>
      <p:pic>
        <p:nvPicPr>
          <p:cNvPr id="245" name="image50.png"/>
          <p:cNvPicPr/>
          <p:nvPr/>
        </p:nvPicPr>
        <p:blipFill>
          <a:blip r:embed="rId2"/>
          <a:stretch/>
        </p:blipFill>
        <p:spPr>
          <a:xfrm>
            <a:off x="5660640" y="4259880"/>
            <a:ext cx="11907720" cy="8274600"/>
          </a:xfrm>
          <a:prstGeom prst="rect">
            <a:avLst/>
          </a:prstGeom>
          <a:ln w="12600">
            <a:noFill/>
          </a:ln>
        </p:spPr>
      </p:pic>
      <p:sp>
        <p:nvSpPr>
          <p:cNvPr id="246" name="CustomShape 11"/>
          <p:cNvSpPr/>
          <p:nvPr/>
        </p:nvSpPr>
        <p:spPr>
          <a:xfrm rot="304200">
            <a:off x="6539760" y="5037120"/>
            <a:ext cx="1421640" cy="382320"/>
          </a:xfrm>
          <a:custGeom>
            <a:avLst/>
            <a:gdLst/>
            <a:ahLst/>
            <a:cxnLst/>
            <a:rect l="l" t="t" r="r" b="b"/>
            <a:pathLst>
              <a:path w="21600" h="21132">
                <a:moveTo>
                  <a:pt x="0" y="5821"/>
                </a:moveTo>
                <a:cubicBezTo>
                  <a:pt x="2738" y="1492"/>
                  <a:pt x="5714" y="-468"/>
                  <a:pt x="8696" y="94"/>
                </a:cubicBezTo>
                <a:cubicBezTo>
                  <a:pt x="13569" y="1013"/>
                  <a:pt x="18171" y="8516"/>
                  <a:pt x="21600" y="21132"/>
                </a:cubicBezTo>
              </a:path>
            </a:pathLst>
          </a:custGeom>
          <a:noFill/>
          <a:ln w="63360" cap="rnd">
            <a:solidFill>
              <a:srgbClr val="FD8D4A"/>
            </a:solidFill>
            <a:custDash>
              <a:ds d="100000" sp="200000"/>
            </a:custDash>
            <a:round/>
            <a:headEnd type="oval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7" name="CustomShape 12"/>
          <p:cNvSpPr/>
          <p:nvPr/>
        </p:nvSpPr>
        <p:spPr>
          <a:xfrm rot="304200">
            <a:off x="4721760" y="6393240"/>
            <a:ext cx="1919880" cy="535320"/>
          </a:xfrm>
          <a:custGeom>
            <a:avLst/>
            <a:gdLst/>
            <a:ahLst/>
            <a:cxnLst/>
            <a:rect l="l" t="t" r="r" b="b"/>
            <a:pathLst>
              <a:path w="21600" h="21277">
                <a:moveTo>
                  <a:pt x="0" y="584"/>
                </a:moveTo>
                <a:cubicBezTo>
                  <a:pt x="2476" y="-323"/>
                  <a:pt x="4974" y="-172"/>
                  <a:pt x="7440" y="1032"/>
                </a:cubicBezTo>
                <a:cubicBezTo>
                  <a:pt x="12563" y="3535"/>
                  <a:pt x="17429" y="10492"/>
                  <a:pt x="21600" y="21277"/>
                </a:cubicBezTo>
              </a:path>
            </a:pathLst>
          </a:custGeom>
          <a:noFill/>
          <a:ln w="63360" cap="rnd">
            <a:solidFill>
              <a:srgbClr val="FD8D4A"/>
            </a:solidFill>
            <a:custDash>
              <a:ds d="100000" sp="200000"/>
            </a:custDash>
            <a:round/>
            <a:headEnd type="oval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8" name="CustomShape 13"/>
          <p:cNvSpPr/>
          <p:nvPr/>
        </p:nvSpPr>
        <p:spPr>
          <a:xfrm rot="304200">
            <a:off x="4402080" y="8472600"/>
            <a:ext cx="1989720" cy="198360"/>
          </a:xfrm>
          <a:custGeom>
            <a:avLst/>
            <a:gdLst/>
            <a:ahLst/>
            <a:cxnLst/>
            <a:rect l="l" t="t" r="r" b="b"/>
            <a:pathLst>
              <a:path w="21600" h="21180">
                <a:moveTo>
                  <a:pt x="0" y="19538"/>
                </a:moveTo>
                <a:cubicBezTo>
                  <a:pt x="2389" y="21199"/>
                  <a:pt x="4785" y="21600"/>
                  <a:pt x="7178" y="20740"/>
                </a:cubicBezTo>
                <a:cubicBezTo>
                  <a:pt x="12048" y="18991"/>
                  <a:pt x="16884" y="12037"/>
                  <a:pt x="21600" y="0"/>
                </a:cubicBezTo>
              </a:path>
            </a:pathLst>
          </a:custGeom>
          <a:noFill/>
          <a:ln w="63360" cap="rnd">
            <a:solidFill>
              <a:srgbClr val="FD8D4A"/>
            </a:solidFill>
            <a:custDash>
              <a:ds d="100000" sp="200000"/>
            </a:custDash>
            <a:round/>
            <a:headEnd type="oval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9" name="CustomShape 14"/>
          <p:cNvSpPr/>
          <p:nvPr/>
        </p:nvSpPr>
        <p:spPr>
          <a:xfrm rot="304200">
            <a:off x="4717440" y="10003320"/>
            <a:ext cx="2018880" cy="887760"/>
          </a:xfrm>
          <a:custGeom>
            <a:avLst/>
            <a:gdLst/>
            <a:ahLst/>
            <a:cxnLst/>
            <a:rect l="l" t="t" r="r" b="b"/>
            <a:pathLst>
              <a:path w="21600" h="21272">
                <a:moveTo>
                  <a:pt x="0" y="21046"/>
                </a:moveTo>
                <a:cubicBezTo>
                  <a:pt x="2706" y="21600"/>
                  <a:pt x="5435" y="21135"/>
                  <a:pt x="8073" y="19671"/>
                </a:cubicBezTo>
                <a:cubicBezTo>
                  <a:pt x="13439" y="16693"/>
                  <a:pt x="18203" y="9765"/>
                  <a:pt x="21600" y="0"/>
                </a:cubicBezTo>
              </a:path>
            </a:pathLst>
          </a:custGeom>
          <a:noFill/>
          <a:ln w="63360" cap="rnd">
            <a:solidFill>
              <a:srgbClr val="FD8D4A"/>
            </a:solidFill>
            <a:custDash>
              <a:ds d="100000" sp="200000"/>
            </a:custDash>
            <a:round/>
            <a:headEnd type="oval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0" name="CustomShape 15"/>
          <p:cNvSpPr/>
          <p:nvPr/>
        </p:nvSpPr>
        <p:spPr>
          <a:xfrm rot="11104200">
            <a:off x="16442280" y="6340680"/>
            <a:ext cx="1521000" cy="316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21600"/>
                </a:moveTo>
                <a:cubicBezTo>
                  <a:pt x="2937" y="21264"/>
                  <a:pt x="5701" y="19565"/>
                  <a:pt x="7833" y="16785"/>
                </a:cubicBezTo>
                <a:cubicBezTo>
                  <a:pt x="10502" y="13306"/>
                  <a:pt x="11945" y="8425"/>
                  <a:pt x="14580" y="4901"/>
                </a:cubicBezTo>
                <a:cubicBezTo>
                  <a:pt x="16502" y="2331"/>
                  <a:pt x="18950" y="622"/>
                  <a:pt x="21600" y="0"/>
                </a:cubicBezTo>
              </a:path>
            </a:pathLst>
          </a:custGeom>
          <a:noFill/>
          <a:ln w="63360" cap="rnd">
            <a:solidFill>
              <a:srgbClr val="FB5C3A"/>
            </a:solidFill>
            <a:custDash>
              <a:ds d="100000" sp="200000"/>
            </a:custDash>
            <a:round/>
            <a:headEnd type="oval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1" name="CustomShape 16"/>
          <p:cNvSpPr/>
          <p:nvPr/>
        </p:nvSpPr>
        <p:spPr>
          <a:xfrm rot="11104200" flipV="1">
            <a:off x="16836480" y="9000720"/>
            <a:ext cx="1149120" cy="214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21600"/>
                </a:moveTo>
                <a:cubicBezTo>
                  <a:pt x="3407" y="15391"/>
                  <a:pt x="6944" y="10445"/>
                  <a:pt x="10569" y="6822"/>
                </a:cubicBezTo>
                <a:cubicBezTo>
                  <a:pt x="14188" y="3205"/>
                  <a:pt x="17880" y="922"/>
                  <a:pt x="21600" y="0"/>
                </a:cubicBezTo>
              </a:path>
            </a:pathLst>
          </a:custGeom>
          <a:noFill/>
          <a:ln w="63360" cap="rnd">
            <a:solidFill>
              <a:srgbClr val="FB5C3A"/>
            </a:solidFill>
            <a:custDash>
              <a:ds d="100000" sp="200000"/>
            </a:custDash>
            <a:round/>
            <a:headEnd type="oval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2" name="CustomShape 17"/>
          <p:cNvSpPr/>
          <p:nvPr/>
        </p:nvSpPr>
        <p:spPr>
          <a:xfrm rot="11104200">
            <a:off x="16323480" y="10422000"/>
            <a:ext cx="1499400" cy="302760"/>
          </a:xfrm>
          <a:custGeom>
            <a:avLst/>
            <a:gdLst/>
            <a:ahLst/>
            <a:cxnLst/>
            <a:rect l="l" t="t" r="r" b="b"/>
            <a:pathLst>
              <a:path w="21600" h="20913">
                <a:moveTo>
                  <a:pt x="0" y="6904"/>
                </a:moveTo>
                <a:cubicBezTo>
                  <a:pt x="2986" y="1603"/>
                  <a:pt x="6169" y="-687"/>
                  <a:pt x="9349" y="178"/>
                </a:cubicBezTo>
                <a:cubicBezTo>
                  <a:pt x="13762" y="1379"/>
                  <a:pt x="18011" y="8571"/>
                  <a:pt x="21600" y="20913"/>
                </a:cubicBezTo>
              </a:path>
            </a:pathLst>
          </a:custGeom>
          <a:noFill/>
          <a:ln w="63360" cap="rnd">
            <a:solidFill>
              <a:srgbClr val="FB5C3A"/>
            </a:solidFill>
            <a:custDash>
              <a:ds d="100000" sp="200000"/>
            </a:custDash>
            <a:round/>
            <a:headEnd type="oval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53" name="image51.png"/>
          <p:cNvPicPr/>
          <p:nvPr/>
        </p:nvPicPr>
        <p:blipFill>
          <a:blip r:embed="rId3"/>
          <a:stretch/>
        </p:blipFill>
        <p:spPr>
          <a:xfrm>
            <a:off x="626040" y="12249720"/>
            <a:ext cx="23169960" cy="870120"/>
          </a:xfrm>
          <a:prstGeom prst="rect">
            <a:avLst/>
          </a:prstGeom>
          <a:ln w="12600">
            <a:noFill/>
          </a:ln>
        </p:spPr>
      </p:pic>
      <p:sp>
        <p:nvSpPr>
          <p:cNvPr id="254" name="CustomShape 18"/>
          <p:cNvSpPr/>
          <p:nvPr/>
        </p:nvSpPr>
        <p:spPr>
          <a:xfrm>
            <a:off x="17923320" y="3804480"/>
            <a:ext cx="6434640" cy="14158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3800" b="0" strike="noStrike" spc="-1">
                <a:solidFill>
                  <a:srgbClr val="53585F"/>
                </a:solidFill>
                <a:latin typeface="Arial"/>
                <a:ea typeface="Arial"/>
              </a:rPr>
              <a:t>увеличивают выносливость и работоспособность</a:t>
            </a:r>
            <a:endParaRPr lang="ru-RU" sz="3800" b="0" strike="noStrike" spc="-1">
              <a:latin typeface="Arial"/>
            </a:endParaRPr>
          </a:p>
        </p:txBody>
      </p:sp>
      <p:sp>
        <p:nvSpPr>
          <p:cNvPr id="255" name="CustomShape 19"/>
          <p:cNvSpPr/>
          <p:nvPr/>
        </p:nvSpPr>
        <p:spPr>
          <a:xfrm rot="7899600" flipV="1">
            <a:off x="15414480" y="4740840"/>
            <a:ext cx="2555280" cy="934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21600"/>
                </a:moveTo>
                <a:cubicBezTo>
                  <a:pt x="3407" y="15391"/>
                  <a:pt x="6944" y="10445"/>
                  <a:pt x="10569" y="6822"/>
                </a:cubicBezTo>
                <a:cubicBezTo>
                  <a:pt x="14188" y="3205"/>
                  <a:pt x="17880" y="922"/>
                  <a:pt x="21600" y="0"/>
                </a:cubicBezTo>
              </a:path>
            </a:pathLst>
          </a:custGeom>
          <a:noFill/>
          <a:ln w="63360" cap="rnd">
            <a:solidFill>
              <a:srgbClr val="FB5C3A"/>
            </a:solidFill>
            <a:custDash>
              <a:ds d="100000" sp="200000"/>
            </a:custDash>
            <a:round/>
            <a:headEnd type="oval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image3.png"/>
          <p:cNvPicPr/>
          <p:nvPr/>
        </p:nvPicPr>
        <p:blipFill>
          <a:blip r:embed="rId3"/>
          <a:stretch/>
        </p:blipFill>
        <p:spPr>
          <a:xfrm>
            <a:off x="0" y="3600"/>
            <a:ext cx="24383160" cy="13708080"/>
          </a:xfrm>
          <a:prstGeom prst="rect">
            <a:avLst/>
          </a:prstGeom>
          <a:ln w="12600">
            <a:noFill/>
          </a:ln>
        </p:spPr>
      </p:pic>
      <p:pic>
        <p:nvPicPr>
          <p:cNvPr id="48" name="image4.png"/>
          <p:cNvPicPr/>
          <p:nvPr/>
        </p:nvPicPr>
        <p:blipFill>
          <a:blip r:embed="rId4"/>
          <a:stretch/>
        </p:blipFill>
        <p:spPr>
          <a:xfrm rot="13017600">
            <a:off x="14086440" y="3300480"/>
            <a:ext cx="8989920" cy="8989200"/>
          </a:xfrm>
          <a:prstGeom prst="rect">
            <a:avLst/>
          </a:prstGeom>
          <a:ln w="12600">
            <a:noFill/>
          </a:ln>
        </p:spPr>
      </p:pic>
      <p:sp>
        <p:nvSpPr>
          <p:cNvPr id="49" name="CustomShape 1"/>
          <p:cNvSpPr/>
          <p:nvPr/>
        </p:nvSpPr>
        <p:spPr>
          <a:xfrm>
            <a:off x="1543320" y="363240"/>
            <a:ext cx="14131800" cy="38001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8000" b="1" strike="noStrike" spc="-1">
                <a:solidFill>
                  <a:srgbClr val="53585F"/>
                </a:solidFill>
                <a:latin typeface="Arial"/>
                <a:ea typeface="Arial"/>
              </a:rPr>
              <a:t>2 МЛРД ЧЕЛОВЕК ИМЕЮТ </a:t>
            </a:r>
            <a:endParaRPr lang="ru-RU" sz="8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8000" b="1" strike="noStrike" spc="-1">
                <a:solidFill>
                  <a:srgbClr val="FB5C3A"/>
                </a:solidFill>
                <a:latin typeface="Arial"/>
                <a:ea typeface="Arial"/>
              </a:rPr>
              <a:t>ИЗБЫТОЧНЫЕ ЖИРОВЫЕ ОТЛОЖЕНИЯ</a:t>
            </a:r>
            <a:endParaRPr lang="ru-RU" sz="8000" b="0" strike="noStrike" spc="-1">
              <a:latin typeface="Arial"/>
            </a:endParaRPr>
          </a:p>
        </p:txBody>
      </p:sp>
      <p:sp>
        <p:nvSpPr>
          <p:cNvPr id="50" name="CustomShape 2"/>
          <p:cNvSpPr/>
          <p:nvPr/>
        </p:nvSpPr>
        <p:spPr>
          <a:xfrm>
            <a:off x="1537920" y="5484600"/>
            <a:ext cx="5994000" cy="24274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71280" tIns="71280" rIns="71280" bIns="7128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5000" b="1" strike="noStrike" spc="-1">
                <a:solidFill>
                  <a:srgbClr val="53585F"/>
                </a:solidFill>
                <a:latin typeface="Arial"/>
                <a:ea typeface="Arial"/>
              </a:rPr>
              <a:t>Из них более </a:t>
            </a:r>
            <a:endParaRPr lang="ru-RU" sz="5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5000" b="1" strike="noStrike" spc="-1">
                <a:solidFill>
                  <a:srgbClr val="FB5C3A"/>
                </a:solidFill>
                <a:latin typeface="Arial"/>
                <a:ea typeface="Arial"/>
              </a:rPr>
              <a:t>650 млн</a:t>
            </a:r>
            <a:r>
              <a:rPr lang="ru-RU" sz="5000" b="1" strike="noStrike" spc="-1">
                <a:solidFill>
                  <a:srgbClr val="53585F"/>
                </a:solidFill>
                <a:latin typeface="Arial"/>
                <a:ea typeface="Arial"/>
              </a:rPr>
              <a:t> страдают </a:t>
            </a:r>
            <a:endParaRPr lang="ru-RU" sz="5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5000" b="1" strike="noStrike" spc="-1">
                <a:solidFill>
                  <a:srgbClr val="FB5C3A"/>
                </a:solidFill>
                <a:latin typeface="Arial"/>
                <a:ea typeface="Arial"/>
              </a:rPr>
              <a:t>ожирением</a:t>
            </a:r>
            <a:endParaRPr lang="ru-RU" sz="5000" b="0" strike="noStrike" spc="-1">
              <a:latin typeface="Arial"/>
            </a:endParaRPr>
          </a:p>
        </p:txBody>
      </p:sp>
      <p:sp>
        <p:nvSpPr>
          <p:cNvPr id="51" name="CustomShape 3"/>
          <p:cNvSpPr/>
          <p:nvPr/>
        </p:nvSpPr>
        <p:spPr>
          <a:xfrm>
            <a:off x="16887240" y="6930720"/>
            <a:ext cx="3387960" cy="19706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71280" tIns="71280" rIns="71280" bIns="7128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strike="noStrike" spc="-1">
                <a:solidFill>
                  <a:srgbClr val="53585F"/>
                </a:solidFill>
                <a:latin typeface="Arial"/>
                <a:ea typeface="Arial"/>
              </a:rPr>
              <a:t>7,4 млрд</a:t>
            </a:r>
            <a:endParaRPr lang="ru-RU" sz="4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4000" b="1" strike="noStrike" spc="-1">
                <a:solidFill>
                  <a:srgbClr val="53585F"/>
                </a:solidFill>
                <a:latin typeface="Arial"/>
                <a:ea typeface="Arial"/>
              </a:rPr>
              <a:t>численность</a:t>
            </a:r>
            <a:endParaRPr lang="ru-RU" sz="4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4000" b="1" strike="noStrike" spc="-1">
                <a:solidFill>
                  <a:srgbClr val="53585F"/>
                </a:solidFill>
                <a:latin typeface="Arial"/>
                <a:ea typeface="Arial"/>
              </a:rPr>
              <a:t>населения</a:t>
            </a:r>
            <a:endParaRPr lang="ru-RU" sz="4000" b="0" strike="noStrike" spc="-1">
              <a:latin typeface="Arial"/>
            </a:endParaRPr>
          </a:p>
        </p:txBody>
      </p:sp>
      <p:sp>
        <p:nvSpPr>
          <p:cNvPr id="52" name="CustomShape 4"/>
          <p:cNvSpPr/>
          <p:nvPr/>
        </p:nvSpPr>
        <p:spPr>
          <a:xfrm>
            <a:off x="7284600" y="9502200"/>
            <a:ext cx="5495400" cy="13611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71280" tIns="71280" rIns="71280" bIns="7128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4000" b="1" strike="noStrike" spc="-1">
                <a:solidFill>
                  <a:srgbClr val="53585F"/>
                </a:solidFill>
                <a:latin typeface="Arial"/>
                <a:ea typeface="Arial"/>
              </a:rPr>
              <a:t>33% людей </a:t>
            </a:r>
            <a:endParaRPr lang="ru-RU" sz="4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4000" b="1" strike="noStrike" spc="-1">
                <a:solidFill>
                  <a:srgbClr val="53585F"/>
                </a:solidFill>
                <a:latin typeface="Arial"/>
                <a:ea typeface="Arial"/>
              </a:rPr>
              <a:t>с избыточным весом</a:t>
            </a:r>
            <a:endParaRPr lang="ru-RU" sz="4000" b="0" strike="noStrike" spc="-1">
              <a:latin typeface="Arial"/>
            </a:endParaRPr>
          </a:p>
        </p:txBody>
      </p:sp>
      <p:sp>
        <p:nvSpPr>
          <p:cNvPr id="53" name="CustomShape 5"/>
          <p:cNvSpPr/>
          <p:nvPr/>
        </p:nvSpPr>
        <p:spPr>
          <a:xfrm>
            <a:off x="7282080" y="11145240"/>
            <a:ext cx="5718240" cy="7516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71280" tIns="71280" rIns="71280" bIns="7128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4000" b="1" strike="noStrike" spc="-1">
                <a:solidFill>
                  <a:srgbClr val="53585F"/>
                </a:solidFill>
                <a:latin typeface="Arial"/>
                <a:ea typeface="Arial"/>
              </a:rPr>
              <a:t>⅓ из них с ожирением</a:t>
            </a:r>
            <a:endParaRPr lang="ru-RU" sz="4000" b="0" strike="noStrike" spc="-1">
              <a:latin typeface="Arial"/>
            </a:endParaRPr>
          </a:p>
        </p:txBody>
      </p:sp>
      <p:pic>
        <p:nvPicPr>
          <p:cNvPr id="54" name="image5.png"/>
          <p:cNvPicPr/>
          <p:nvPr/>
        </p:nvPicPr>
        <p:blipFill>
          <a:blip r:embed="rId5"/>
          <a:stretch/>
        </p:blipFill>
        <p:spPr>
          <a:xfrm>
            <a:off x="5826600" y="9699840"/>
            <a:ext cx="1058760" cy="2029680"/>
          </a:xfrm>
          <a:prstGeom prst="rect">
            <a:avLst/>
          </a:prstGeom>
          <a:ln w="12600">
            <a:noFill/>
          </a:ln>
        </p:spPr>
      </p:pic>
      <p:sp>
        <p:nvSpPr>
          <p:cNvPr id="55" name="CustomShape 6"/>
          <p:cNvSpPr/>
          <p:nvPr/>
        </p:nvSpPr>
        <p:spPr>
          <a:xfrm rot="304200">
            <a:off x="13164120" y="10553760"/>
            <a:ext cx="1590120" cy="1032840"/>
          </a:xfrm>
          <a:custGeom>
            <a:avLst/>
            <a:gdLst/>
            <a:ahLst/>
            <a:cxnLst/>
            <a:rect l="l" t="t" r="r" b="b"/>
            <a:pathLst>
              <a:path w="21600" h="21194">
                <a:moveTo>
                  <a:pt x="0" y="21066"/>
                </a:moveTo>
                <a:cubicBezTo>
                  <a:pt x="2818" y="21600"/>
                  <a:pt x="5663" y="20447"/>
                  <a:pt x="7925" y="17853"/>
                </a:cubicBezTo>
                <a:cubicBezTo>
                  <a:pt x="10306" y="15123"/>
                  <a:pt x="11795" y="11092"/>
                  <a:pt x="13785" y="7794"/>
                </a:cubicBezTo>
                <a:cubicBezTo>
                  <a:pt x="15915" y="4266"/>
                  <a:pt x="18598" y="1581"/>
                  <a:pt x="21600" y="0"/>
                </a:cubicBezTo>
              </a:path>
            </a:pathLst>
          </a:custGeom>
          <a:noFill/>
          <a:ln w="63360" cap="rnd">
            <a:solidFill>
              <a:srgbClr val="FB5C3A"/>
            </a:solidFill>
            <a:custDash>
              <a:ds d="100000" sp="200000"/>
            </a:custDash>
            <a:round/>
            <a:headEnd type="oval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" name="CustomShape 7"/>
          <p:cNvSpPr/>
          <p:nvPr/>
        </p:nvSpPr>
        <p:spPr>
          <a:xfrm rot="304200">
            <a:off x="10663920" y="7382520"/>
            <a:ext cx="3084120" cy="2695680"/>
          </a:xfrm>
          <a:custGeom>
            <a:avLst/>
            <a:gdLst/>
            <a:ahLst/>
            <a:cxnLst/>
            <a:rect l="l" t="t" r="r" b="b"/>
            <a:pathLst>
              <a:path w="21600" h="21580">
                <a:moveTo>
                  <a:pt x="0" y="21579"/>
                </a:moveTo>
                <a:cubicBezTo>
                  <a:pt x="1438" y="21600"/>
                  <a:pt x="2852" y="21166"/>
                  <a:pt x="4087" y="20325"/>
                </a:cubicBezTo>
                <a:cubicBezTo>
                  <a:pt x="8293" y="17461"/>
                  <a:pt x="9170" y="11290"/>
                  <a:pt x="11955" y="6791"/>
                </a:cubicBezTo>
                <a:cubicBezTo>
                  <a:pt x="14227" y="3120"/>
                  <a:pt x="17710" y="668"/>
                  <a:pt x="21600" y="0"/>
                </a:cubicBezTo>
              </a:path>
            </a:pathLst>
          </a:custGeom>
          <a:noFill/>
          <a:ln w="63360" cap="rnd">
            <a:solidFill>
              <a:srgbClr val="FD8D4A"/>
            </a:solidFill>
            <a:custDash>
              <a:ds d="100000" sp="200000"/>
            </a:custDash>
            <a:round/>
            <a:headEnd type="oval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image3.png"/>
          <p:cNvPicPr/>
          <p:nvPr/>
        </p:nvPicPr>
        <p:blipFill>
          <a:blip r:embed="rId3"/>
          <a:stretch/>
        </p:blipFill>
        <p:spPr>
          <a:xfrm>
            <a:off x="0" y="3600"/>
            <a:ext cx="24383160" cy="13708080"/>
          </a:xfrm>
          <a:prstGeom prst="rect">
            <a:avLst/>
          </a:prstGeom>
          <a:ln w="12600">
            <a:noFill/>
          </a:ln>
        </p:spPr>
      </p:pic>
      <p:sp>
        <p:nvSpPr>
          <p:cNvPr id="257" name="CustomShape 1"/>
          <p:cNvSpPr/>
          <p:nvPr/>
        </p:nvSpPr>
        <p:spPr>
          <a:xfrm>
            <a:off x="1648800" y="970920"/>
            <a:ext cx="17230320" cy="25797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71280" tIns="71280" rIns="71280" bIns="7128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8000" b="1" strike="noStrike" spc="-1">
                <a:solidFill>
                  <a:srgbClr val="FB5C3A"/>
                </a:solidFill>
                <a:latin typeface="Arial"/>
                <a:ea typeface="Arial"/>
              </a:rPr>
              <a:t>ЗАПАТЕНТОВАННЫЙ КОМПЛЕКС </a:t>
            </a:r>
            <a:endParaRPr lang="ru-RU" sz="8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8000" b="1" strike="noStrike" spc="-1">
                <a:solidFill>
                  <a:srgbClr val="FB5C3A"/>
                </a:solidFill>
                <a:latin typeface="Arial"/>
                <a:ea typeface="Arial"/>
              </a:rPr>
              <a:t>ФЛАВОНОИДОВ</a:t>
            </a:r>
            <a:endParaRPr lang="ru-RU" sz="8000" b="0" strike="noStrike" spc="-1">
              <a:latin typeface="Arial"/>
            </a:endParaRPr>
          </a:p>
        </p:txBody>
      </p:sp>
      <p:sp>
        <p:nvSpPr>
          <p:cNvPr id="258" name="CustomShape 2"/>
          <p:cNvSpPr/>
          <p:nvPr/>
        </p:nvSpPr>
        <p:spPr>
          <a:xfrm>
            <a:off x="1534320" y="5929920"/>
            <a:ext cx="13249800" cy="26895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3800" b="0" strike="noStrike" spc="-1">
                <a:solidFill>
                  <a:srgbClr val="53585F"/>
                </a:solidFill>
                <a:latin typeface="Arial"/>
                <a:ea typeface="Arial"/>
              </a:rPr>
              <a:t>Кожура цитрусовых богата пектинами, флавоноидами </a:t>
            </a:r>
            <a:endParaRPr lang="ru-RU" sz="3800" b="0" strike="noStrike" spc="-1">
              <a:latin typeface="Arial"/>
            </a:endParaRPr>
          </a:p>
          <a:p>
            <a:pPr>
              <a:lnSpc>
                <a:spcPct val="110000"/>
              </a:lnSpc>
            </a:pPr>
            <a:r>
              <a:rPr lang="ru-RU" sz="3800" b="0" strike="noStrike" spc="-1">
                <a:solidFill>
                  <a:srgbClr val="53585F"/>
                </a:solidFill>
                <a:latin typeface="Arial"/>
                <a:ea typeface="Arial"/>
              </a:rPr>
              <a:t> и лимонным маслом. </a:t>
            </a:r>
            <a:endParaRPr lang="ru-RU" sz="3800" b="0" strike="noStrike" spc="-1">
              <a:latin typeface="Arial"/>
            </a:endParaRPr>
          </a:p>
          <a:p>
            <a:pPr>
              <a:lnSpc>
                <a:spcPct val="110000"/>
              </a:lnSpc>
            </a:pPr>
            <a:endParaRPr lang="ru-RU" sz="3800" b="0" strike="noStrike" spc="-1">
              <a:latin typeface="Arial"/>
            </a:endParaRPr>
          </a:p>
          <a:p>
            <a:pPr>
              <a:lnSpc>
                <a:spcPct val="110000"/>
              </a:lnSpc>
            </a:pPr>
            <a:r>
              <a:rPr lang="ru-RU" sz="3800" b="0" strike="noStrike" spc="-1">
                <a:solidFill>
                  <a:srgbClr val="53585F"/>
                </a:solidFill>
                <a:latin typeface="Arial"/>
                <a:ea typeface="Arial"/>
              </a:rPr>
              <a:t>Активные компоненты кожуры мандарина помогают: </a:t>
            </a:r>
            <a:endParaRPr lang="ru-RU" sz="3800" b="0" strike="noStrike" spc="-1">
              <a:latin typeface="Arial"/>
            </a:endParaRPr>
          </a:p>
        </p:txBody>
      </p:sp>
      <p:sp>
        <p:nvSpPr>
          <p:cNvPr id="259" name="CustomShape 3"/>
          <p:cNvSpPr/>
          <p:nvPr/>
        </p:nvSpPr>
        <p:spPr>
          <a:xfrm>
            <a:off x="1534320" y="9056520"/>
            <a:ext cx="16134840" cy="31420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>
            <a:spAutoFit/>
          </a:bodyPr>
          <a:lstStyle/>
          <a:p>
            <a:pPr marL="380880" indent="-380160">
              <a:lnSpc>
                <a:spcPct val="90000"/>
              </a:lnSpc>
              <a:spcBef>
                <a:spcPts val="2401"/>
              </a:spcBef>
              <a:buClr>
                <a:srgbClr val="53585F"/>
              </a:buClr>
              <a:buSzPct val="119000"/>
              <a:buFont typeface="Symbol"/>
              <a:buChar char=""/>
            </a:pPr>
            <a:r>
              <a:rPr lang="ru-RU" sz="3800" b="0" strike="noStrike" spc="-1">
                <a:solidFill>
                  <a:srgbClr val="53585F"/>
                </a:solidFill>
                <a:latin typeface="Arial"/>
                <a:ea typeface="Arial"/>
              </a:rPr>
              <a:t>расщеплять жировые отложения; </a:t>
            </a:r>
            <a:endParaRPr lang="ru-RU" sz="3800" b="0" strike="noStrike" spc="-1">
              <a:latin typeface="Arial"/>
            </a:endParaRPr>
          </a:p>
          <a:p>
            <a:pPr marL="380880" indent="-380160">
              <a:lnSpc>
                <a:spcPct val="90000"/>
              </a:lnSpc>
              <a:spcBef>
                <a:spcPts val="2401"/>
              </a:spcBef>
              <a:buClr>
                <a:srgbClr val="53585F"/>
              </a:buClr>
              <a:buSzPct val="119000"/>
              <a:buFont typeface="Symbol"/>
              <a:buChar char=""/>
            </a:pPr>
            <a:r>
              <a:rPr lang="ru-RU" sz="3800" b="0" strike="noStrike" spc="-1">
                <a:solidFill>
                  <a:srgbClr val="53585F"/>
                </a:solidFill>
                <a:latin typeface="Arial"/>
                <a:ea typeface="Arial"/>
              </a:rPr>
              <a:t>ускорять жировой обмен; </a:t>
            </a:r>
            <a:endParaRPr lang="ru-RU" sz="3800" b="0" strike="noStrike" spc="-1">
              <a:latin typeface="Arial"/>
            </a:endParaRPr>
          </a:p>
          <a:p>
            <a:pPr marL="380880" indent="-380160">
              <a:lnSpc>
                <a:spcPct val="90000"/>
              </a:lnSpc>
              <a:spcBef>
                <a:spcPts val="2401"/>
              </a:spcBef>
              <a:buClr>
                <a:srgbClr val="53585F"/>
              </a:buClr>
              <a:buSzPct val="119000"/>
              <a:buFont typeface="Symbol"/>
              <a:buChar char=""/>
            </a:pPr>
            <a:r>
              <a:rPr lang="ru-RU" sz="3800" b="0" strike="noStrike" spc="-1">
                <a:solidFill>
                  <a:srgbClr val="53585F"/>
                </a:solidFill>
                <a:latin typeface="Arial"/>
                <a:ea typeface="Arial"/>
              </a:rPr>
              <a:t>замедлять накопление жира; </a:t>
            </a:r>
            <a:endParaRPr lang="ru-RU" sz="3800" b="0" strike="noStrike" spc="-1">
              <a:latin typeface="Arial"/>
            </a:endParaRPr>
          </a:p>
          <a:p>
            <a:pPr marL="380880" indent="-380160">
              <a:lnSpc>
                <a:spcPct val="90000"/>
              </a:lnSpc>
              <a:spcBef>
                <a:spcPts val="2401"/>
              </a:spcBef>
              <a:buClr>
                <a:srgbClr val="53585F"/>
              </a:buClr>
              <a:buSzPct val="119000"/>
              <a:buFont typeface="Symbol"/>
              <a:buChar char=""/>
            </a:pPr>
            <a:r>
              <a:rPr lang="ru-RU" sz="3800" b="0" strike="noStrike" spc="-1">
                <a:solidFill>
                  <a:srgbClr val="53585F"/>
                </a:solidFill>
                <a:latin typeface="Arial"/>
                <a:ea typeface="Arial"/>
              </a:rPr>
              <a:t>улучшать качество сна — важного фактора в снижении веса.</a:t>
            </a:r>
            <a:endParaRPr lang="ru-RU" sz="3800" b="0" strike="noStrike" spc="-1">
              <a:latin typeface="Arial"/>
            </a:endParaRPr>
          </a:p>
        </p:txBody>
      </p:sp>
      <p:sp>
        <p:nvSpPr>
          <p:cNvPr id="260" name="CustomShape 4"/>
          <p:cNvSpPr/>
          <p:nvPr/>
        </p:nvSpPr>
        <p:spPr>
          <a:xfrm>
            <a:off x="1528200" y="3724560"/>
            <a:ext cx="14254560" cy="17877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5400" b="1" strike="noStrike" spc="-1">
                <a:solidFill>
                  <a:srgbClr val="53585F"/>
                </a:solidFill>
                <a:latin typeface="Arial"/>
                <a:ea typeface="Arial"/>
              </a:rPr>
              <a:t>ИЗ ЭКСТРАКТА ФЕРМЕНТИРОВАННОЙ КОЖУРЫ МАНДАРИНА (Citrus Reticulata) </a:t>
            </a:r>
            <a:endParaRPr lang="ru-RU" sz="5400" b="0" strike="noStrike" spc="-1">
              <a:latin typeface="Arial"/>
            </a:endParaRPr>
          </a:p>
        </p:txBody>
      </p:sp>
      <p:pic>
        <p:nvPicPr>
          <p:cNvPr id="261" name="image52.png"/>
          <p:cNvPicPr/>
          <p:nvPr/>
        </p:nvPicPr>
        <p:blipFill>
          <a:blip r:embed="rId4"/>
          <a:srcRect l="8" t="1181" r="30300" b="112"/>
          <a:stretch/>
        </p:blipFill>
        <p:spPr>
          <a:xfrm rot="81600">
            <a:off x="15560280" y="2838240"/>
            <a:ext cx="11658960" cy="11009160"/>
          </a:xfrm>
          <a:prstGeom prst="rect">
            <a:avLst/>
          </a:prstGeom>
          <a:ln w="1260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CustomShape 1"/>
          <p:cNvSpPr/>
          <p:nvPr/>
        </p:nvSpPr>
        <p:spPr>
          <a:xfrm>
            <a:off x="1648800" y="970920"/>
            <a:ext cx="16399800" cy="25797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71280" tIns="71280" rIns="71280" bIns="7128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8000" b="1" strike="noStrike" spc="-1">
                <a:solidFill>
                  <a:srgbClr val="53585F"/>
                </a:solidFill>
                <a:latin typeface="Arial"/>
                <a:ea typeface="Arial"/>
              </a:rPr>
              <a:t>ПОЧЕМУ ТАК ВАЖЕН ПРОЦЕСС </a:t>
            </a:r>
            <a:endParaRPr lang="ru-RU" sz="8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8000" b="1" strike="noStrike" spc="-1">
                <a:solidFill>
                  <a:srgbClr val="53585F"/>
                </a:solidFill>
                <a:latin typeface="Arial"/>
                <a:ea typeface="Arial"/>
              </a:rPr>
              <a:t>ФЕРМЕНТАЦИИ?</a:t>
            </a:r>
            <a:endParaRPr lang="ru-RU" sz="8000" b="0" strike="noStrike" spc="-1">
              <a:latin typeface="Arial"/>
            </a:endParaRPr>
          </a:p>
        </p:txBody>
      </p:sp>
      <p:sp>
        <p:nvSpPr>
          <p:cNvPr id="263" name="CustomShape 2"/>
          <p:cNvSpPr/>
          <p:nvPr/>
        </p:nvSpPr>
        <p:spPr>
          <a:xfrm>
            <a:off x="1463040" y="3958560"/>
            <a:ext cx="19652040" cy="14158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3800" b="0" strike="noStrike" spc="-1">
                <a:solidFill>
                  <a:srgbClr val="53585F"/>
                </a:solidFill>
                <a:latin typeface="Arial"/>
                <a:ea typeface="Arial"/>
              </a:rPr>
              <a:t>Процесс ферментации значительно повышает концентрацию биоактивных компонентов, а также способствует синтезу новых флавоноидов.</a:t>
            </a:r>
            <a:endParaRPr lang="ru-RU" sz="3800" b="0" strike="noStrike" spc="-1">
              <a:latin typeface="Arial"/>
            </a:endParaRPr>
          </a:p>
        </p:txBody>
      </p:sp>
      <p:sp>
        <p:nvSpPr>
          <p:cNvPr id="264" name="CustomShape 3"/>
          <p:cNvSpPr/>
          <p:nvPr/>
        </p:nvSpPr>
        <p:spPr>
          <a:xfrm>
            <a:off x="15852600" y="10205640"/>
            <a:ext cx="8353440" cy="23598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>
            <a:spAutoFit/>
          </a:bodyPr>
          <a:lstStyle/>
          <a:p>
            <a:pPr>
              <a:lnSpc>
                <a:spcPct val="130000"/>
              </a:lnSpc>
            </a:pPr>
            <a:r>
              <a:rPr lang="ru-RU" sz="2800" b="1" strike="noStrike" cap="all" spc="-1">
                <a:solidFill>
                  <a:srgbClr val="FB5C3A"/>
                </a:solidFill>
                <a:latin typeface="Arial"/>
                <a:ea typeface="Arial"/>
              </a:rPr>
              <a:t>Нобилетин и 3-метоксинобилетин </a:t>
            </a:r>
            <a:r>
              <a:rPr lang="ru-RU" sz="2800" b="1" strike="noStrike" cap="all" spc="-1">
                <a:solidFill>
                  <a:srgbClr val="53585F"/>
                </a:solidFill>
                <a:latin typeface="Arial"/>
                <a:ea typeface="Arial"/>
              </a:rPr>
              <a:t>ускоряют расщепление жиров </a:t>
            </a:r>
            <a:endParaRPr lang="ru-RU" sz="2800" b="0" strike="noStrike" spc="-1">
              <a:latin typeface="Arial"/>
            </a:endParaRPr>
          </a:p>
          <a:p>
            <a:pPr>
              <a:lnSpc>
                <a:spcPct val="130000"/>
              </a:lnSpc>
            </a:pPr>
            <a:r>
              <a:rPr lang="ru-RU" sz="2800" b="1" strike="noStrike" cap="all" spc="-1">
                <a:solidFill>
                  <a:srgbClr val="53585F"/>
                </a:solidFill>
                <a:latin typeface="Arial"/>
                <a:ea typeface="Arial"/>
              </a:rPr>
              <a:t>и препятствуют формированию жировых отложений.</a:t>
            </a:r>
            <a:endParaRPr lang="ru-RU" sz="2800" b="0" strike="noStrike" spc="-1">
              <a:latin typeface="Arial"/>
            </a:endParaRPr>
          </a:p>
        </p:txBody>
      </p:sp>
      <p:sp>
        <p:nvSpPr>
          <p:cNvPr id="265" name="Line 4"/>
          <p:cNvSpPr/>
          <p:nvPr/>
        </p:nvSpPr>
        <p:spPr>
          <a:xfrm flipV="1">
            <a:off x="15455160" y="10287360"/>
            <a:ext cx="0" cy="1948320"/>
          </a:xfrm>
          <a:prstGeom prst="line">
            <a:avLst/>
          </a:prstGeom>
          <a:ln w="76320">
            <a:solidFill>
              <a:srgbClr val="A6AAA9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66" name="image51.png"/>
          <p:cNvPicPr/>
          <p:nvPr/>
        </p:nvPicPr>
        <p:blipFill>
          <a:blip r:embed="rId3"/>
          <a:stretch/>
        </p:blipFill>
        <p:spPr>
          <a:xfrm>
            <a:off x="626040" y="12249720"/>
            <a:ext cx="23169960" cy="870120"/>
          </a:xfrm>
          <a:prstGeom prst="rect">
            <a:avLst/>
          </a:prstGeom>
          <a:ln w="12600">
            <a:noFill/>
          </a:ln>
        </p:spPr>
      </p:pic>
      <p:sp>
        <p:nvSpPr>
          <p:cNvPr id="267" name="CustomShape 5"/>
          <p:cNvSpPr/>
          <p:nvPr/>
        </p:nvSpPr>
        <p:spPr>
          <a:xfrm>
            <a:off x="15392520" y="6750720"/>
            <a:ext cx="498960" cy="496440"/>
          </a:xfrm>
          <a:prstGeom prst="rect">
            <a:avLst/>
          </a:prstGeom>
          <a:solidFill>
            <a:srgbClr val="FBDAC3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8" name="CustomShape 6"/>
          <p:cNvSpPr/>
          <p:nvPr/>
        </p:nvSpPr>
        <p:spPr>
          <a:xfrm>
            <a:off x="15392520" y="7655040"/>
            <a:ext cx="498960" cy="496440"/>
          </a:xfrm>
          <a:prstGeom prst="rect">
            <a:avLst/>
          </a:prstGeom>
          <a:solidFill>
            <a:srgbClr val="FB5C3A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269" name="Group 7"/>
          <p:cNvGrpSpPr/>
          <p:nvPr/>
        </p:nvGrpSpPr>
        <p:grpSpPr>
          <a:xfrm>
            <a:off x="1786320" y="6062760"/>
            <a:ext cx="10462680" cy="5299200"/>
            <a:chOff x="1786320" y="6062760"/>
            <a:chExt cx="10462680" cy="5299200"/>
          </a:xfrm>
        </p:grpSpPr>
        <p:sp>
          <p:nvSpPr>
            <p:cNvPr id="270" name="Line 8"/>
            <p:cNvSpPr/>
            <p:nvPr/>
          </p:nvSpPr>
          <p:spPr>
            <a:xfrm>
              <a:off x="2920680" y="10989000"/>
              <a:ext cx="9303120" cy="0"/>
            </a:xfrm>
            <a:prstGeom prst="line">
              <a:avLst/>
            </a:prstGeom>
            <a:ln w="25560">
              <a:solidFill>
                <a:srgbClr val="53585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71" name="Line 9"/>
            <p:cNvSpPr/>
            <p:nvPr/>
          </p:nvSpPr>
          <p:spPr>
            <a:xfrm>
              <a:off x="2920680" y="9445680"/>
              <a:ext cx="9288360" cy="0"/>
            </a:xfrm>
            <a:prstGeom prst="line">
              <a:avLst/>
            </a:prstGeom>
            <a:ln w="38160">
              <a:solidFill>
                <a:srgbClr val="DCDEE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72" name="Line 10"/>
            <p:cNvSpPr/>
            <p:nvPr/>
          </p:nvSpPr>
          <p:spPr>
            <a:xfrm>
              <a:off x="2920680" y="7934400"/>
              <a:ext cx="9327240" cy="0"/>
            </a:xfrm>
            <a:prstGeom prst="line">
              <a:avLst/>
            </a:prstGeom>
            <a:ln w="38160">
              <a:solidFill>
                <a:srgbClr val="DCDEE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73" name="Line 11"/>
            <p:cNvSpPr/>
            <p:nvPr/>
          </p:nvSpPr>
          <p:spPr>
            <a:xfrm>
              <a:off x="2920680" y="6423480"/>
              <a:ext cx="9328320" cy="0"/>
            </a:xfrm>
            <a:prstGeom prst="line">
              <a:avLst/>
            </a:prstGeom>
            <a:ln w="38160">
              <a:solidFill>
                <a:srgbClr val="DCDEE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274" name="Group 12"/>
            <p:cNvGrpSpPr/>
            <p:nvPr/>
          </p:nvGrpSpPr>
          <p:grpSpPr>
            <a:xfrm>
              <a:off x="3657600" y="6162840"/>
              <a:ext cx="8101800" cy="4809240"/>
              <a:chOff x="3657600" y="6162840"/>
              <a:chExt cx="8101800" cy="4809240"/>
            </a:xfrm>
          </p:grpSpPr>
          <p:sp>
            <p:nvSpPr>
              <p:cNvPr id="275" name="CustomShape 13"/>
              <p:cNvSpPr/>
              <p:nvPr/>
            </p:nvSpPr>
            <p:spPr>
              <a:xfrm>
                <a:off x="3657600" y="10650240"/>
                <a:ext cx="1269360" cy="321840"/>
              </a:xfrm>
              <a:prstGeom prst="rect">
                <a:avLst/>
              </a:prstGeom>
              <a:solidFill>
                <a:srgbClr val="FBDAC3"/>
              </a:solidFill>
              <a:ln w="1260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6" name="CustomShape 14"/>
              <p:cNvSpPr/>
              <p:nvPr/>
            </p:nvSpPr>
            <p:spPr>
              <a:xfrm>
                <a:off x="9042480" y="7766280"/>
                <a:ext cx="1269360" cy="3205800"/>
              </a:xfrm>
              <a:prstGeom prst="rect">
                <a:avLst/>
              </a:prstGeom>
              <a:solidFill>
                <a:srgbClr val="FBDAC3"/>
              </a:solidFill>
              <a:ln w="1260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7" name="CustomShape 15"/>
              <p:cNvSpPr/>
              <p:nvPr/>
            </p:nvSpPr>
            <p:spPr>
              <a:xfrm>
                <a:off x="10490040" y="6162840"/>
                <a:ext cx="1269360" cy="4809240"/>
              </a:xfrm>
              <a:prstGeom prst="rect">
                <a:avLst/>
              </a:prstGeom>
              <a:solidFill>
                <a:srgbClr val="FB5C3A"/>
              </a:solidFill>
              <a:ln w="1260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sp>
          <p:nvSpPr>
            <p:cNvPr id="278" name="CustomShape 16"/>
            <p:cNvSpPr/>
            <p:nvPr/>
          </p:nvSpPr>
          <p:spPr>
            <a:xfrm>
              <a:off x="2283120" y="10640880"/>
              <a:ext cx="411480" cy="72108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71280" tIns="71280" rIns="71280" bIns="71280" anchor="ctr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ru-RU" sz="3800" b="0" strike="noStrike" spc="-1">
                  <a:solidFill>
                    <a:srgbClr val="A6AAA9"/>
                  </a:solidFill>
                  <a:latin typeface="Arial"/>
                  <a:ea typeface="Arial"/>
                </a:rPr>
                <a:t>0</a:t>
              </a:r>
              <a:endParaRPr lang="ru-RU" sz="3800" b="0" strike="noStrike" spc="-1">
                <a:latin typeface="Arial"/>
              </a:endParaRPr>
            </a:p>
          </p:txBody>
        </p:sp>
        <p:sp>
          <p:nvSpPr>
            <p:cNvPr id="279" name="CustomShape 17"/>
            <p:cNvSpPr/>
            <p:nvPr/>
          </p:nvSpPr>
          <p:spPr>
            <a:xfrm>
              <a:off x="1786320" y="9084960"/>
              <a:ext cx="947880" cy="72108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71280" tIns="71280" rIns="71280" bIns="71280" anchor="ctr">
              <a:spAutoFit/>
            </a:bodyPr>
            <a:lstStyle/>
            <a:p>
              <a:pPr algn="r">
                <a:lnSpc>
                  <a:spcPct val="100000"/>
                </a:lnSpc>
              </a:pPr>
              <a:r>
                <a:rPr lang="ru-RU" sz="3800" b="0" strike="noStrike" spc="-1">
                  <a:solidFill>
                    <a:srgbClr val="A6AAA9"/>
                  </a:solidFill>
                  <a:latin typeface="Arial"/>
                  <a:ea typeface="Arial"/>
                </a:rPr>
                <a:t>100</a:t>
              </a:r>
              <a:endParaRPr lang="ru-RU" sz="3800" b="0" strike="noStrike" spc="-1">
                <a:latin typeface="Arial"/>
              </a:endParaRPr>
            </a:p>
          </p:txBody>
        </p:sp>
        <p:sp>
          <p:nvSpPr>
            <p:cNvPr id="280" name="CustomShape 18"/>
            <p:cNvSpPr/>
            <p:nvPr/>
          </p:nvSpPr>
          <p:spPr>
            <a:xfrm>
              <a:off x="1786320" y="7574040"/>
              <a:ext cx="947880" cy="72108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71280" tIns="71280" rIns="71280" bIns="71280" anchor="ctr">
              <a:spAutoFit/>
            </a:bodyPr>
            <a:lstStyle/>
            <a:p>
              <a:pPr algn="r">
                <a:lnSpc>
                  <a:spcPct val="100000"/>
                </a:lnSpc>
              </a:pPr>
              <a:r>
                <a:rPr lang="ru-RU" sz="3800" b="0" strike="noStrike" spc="-1">
                  <a:solidFill>
                    <a:srgbClr val="A6AAA9"/>
                  </a:solidFill>
                  <a:latin typeface="Arial"/>
                  <a:ea typeface="Arial"/>
                </a:rPr>
                <a:t>200</a:t>
              </a:r>
              <a:endParaRPr lang="ru-RU" sz="3800" b="0" strike="noStrike" spc="-1">
                <a:latin typeface="Arial"/>
              </a:endParaRPr>
            </a:p>
          </p:txBody>
        </p:sp>
        <p:sp>
          <p:nvSpPr>
            <p:cNvPr id="281" name="CustomShape 19"/>
            <p:cNvSpPr/>
            <p:nvPr/>
          </p:nvSpPr>
          <p:spPr>
            <a:xfrm>
              <a:off x="1786320" y="6062760"/>
              <a:ext cx="947880" cy="72108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71280" tIns="71280" rIns="71280" bIns="71280" anchor="ctr">
              <a:spAutoFit/>
            </a:bodyPr>
            <a:lstStyle/>
            <a:p>
              <a:pPr algn="r">
                <a:lnSpc>
                  <a:spcPct val="100000"/>
                </a:lnSpc>
              </a:pPr>
              <a:r>
                <a:rPr lang="ru-RU" sz="3800" b="0" strike="noStrike" spc="-1">
                  <a:solidFill>
                    <a:srgbClr val="A6AAA9"/>
                  </a:solidFill>
                  <a:latin typeface="Arial"/>
                  <a:ea typeface="Arial"/>
                </a:rPr>
                <a:t>300</a:t>
              </a:r>
              <a:endParaRPr lang="ru-RU" sz="3800" b="0" strike="noStrike" spc="-1">
                <a:latin typeface="Arial"/>
              </a:endParaRPr>
            </a:p>
          </p:txBody>
        </p:sp>
        <p:sp>
          <p:nvSpPr>
            <p:cNvPr id="282" name="CustomShape 20"/>
            <p:cNvSpPr/>
            <p:nvPr/>
          </p:nvSpPr>
          <p:spPr>
            <a:xfrm rot="304200">
              <a:off x="5118840" y="7934760"/>
              <a:ext cx="3451680" cy="296460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21600"/>
                  </a:moveTo>
                  <a:cubicBezTo>
                    <a:pt x="2179" y="20838"/>
                    <a:pt x="4288" y="19830"/>
                    <a:pt x="6297" y="18588"/>
                  </a:cubicBezTo>
                  <a:cubicBezTo>
                    <a:pt x="12977" y="14461"/>
                    <a:pt x="18341" y="7945"/>
                    <a:pt x="21600" y="0"/>
                  </a:cubicBezTo>
                </a:path>
              </a:pathLst>
            </a:custGeom>
            <a:noFill/>
            <a:ln w="63360" cap="rnd">
              <a:solidFill>
                <a:srgbClr val="FB5C3A"/>
              </a:solidFill>
              <a:custDash>
                <a:ds d="100000" sp="200000"/>
              </a:custDash>
              <a:round/>
              <a:headEnd type="oval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283" name="CustomShape 21"/>
          <p:cNvSpPr/>
          <p:nvPr/>
        </p:nvSpPr>
        <p:spPr>
          <a:xfrm>
            <a:off x="2360520" y="11190240"/>
            <a:ext cx="3839040" cy="13003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71280" tIns="71280" rIns="71280" bIns="7128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800" b="0" strike="noStrike" spc="-1">
                <a:solidFill>
                  <a:srgbClr val="53585F"/>
                </a:solidFill>
                <a:latin typeface="Arial"/>
                <a:ea typeface="Arial"/>
              </a:rPr>
              <a:t>экстракт кожуры</a:t>
            </a:r>
            <a:endParaRPr lang="ru-RU" sz="3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3800" b="0" strike="noStrike" spc="-1">
                <a:solidFill>
                  <a:srgbClr val="53585F"/>
                </a:solidFill>
                <a:latin typeface="Arial"/>
                <a:ea typeface="Arial"/>
              </a:rPr>
              <a:t>цитрусовых</a:t>
            </a:r>
            <a:endParaRPr lang="ru-RU" sz="3800" b="0" strike="noStrike" spc="-1">
              <a:latin typeface="Arial"/>
            </a:endParaRPr>
          </a:p>
        </p:txBody>
      </p:sp>
      <p:sp>
        <p:nvSpPr>
          <p:cNvPr id="284" name="CustomShape 22"/>
          <p:cNvSpPr/>
          <p:nvPr/>
        </p:nvSpPr>
        <p:spPr>
          <a:xfrm>
            <a:off x="6975720" y="11190240"/>
            <a:ext cx="6597360" cy="13003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71280" tIns="71280" rIns="71280" bIns="7128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800" b="0" strike="noStrike" spc="-1">
                <a:solidFill>
                  <a:srgbClr val="53585F"/>
                </a:solidFill>
                <a:latin typeface="Arial"/>
                <a:ea typeface="Arial"/>
              </a:rPr>
              <a:t>экстракт ферментированной</a:t>
            </a:r>
            <a:endParaRPr lang="ru-RU" sz="3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3800" b="0" strike="noStrike" spc="-1">
                <a:solidFill>
                  <a:srgbClr val="53585F"/>
                </a:solidFill>
                <a:latin typeface="Arial"/>
                <a:ea typeface="Arial"/>
              </a:rPr>
              <a:t>кожуры цитрусовых</a:t>
            </a:r>
            <a:endParaRPr lang="ru-RU" sz="3800" b="0" strike="noStrike" spc="-1">
              <a:latin typeface="Arial"/>
            </a:endParaRPr>
          </a:p>
        </p:txBody>
      </p:sp>
      <p:sp>
        <p:nvSpPr>
          <p:cNvPr id="285" name="CustomShape 23"/>
          <p:cNvSpPr/>
          <p:nvPr/>
        </p:nvSpPr>
        <p:spPr>
          <a:xfrm>
            <a:off x="16164720" y="6638760"/>
            <a:ext cx="2517840" cy="7210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71280" tIns="71280" rIns="71280" bIns="7128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3800" b="0" strike="noStrike" spc="-1">
                <a:solidFill>
                  <a:srgbClr val="53585F"/>
                </a:solidFill>
                <a:latin typeface="Arial"/>
                <a:ea typeface="Arial"/>
              </a:rPr>
              <a:t>нобилетин</a:t>
            </a:r>
            <a:endParaRPr lang="ru-RU" sz="3800" b="0" strike="noStrike" spc="-1">
              <a:latin typeface="Arial"/>
            </a:endParaRPr>
          </a:p>
        </p:txBody>
      </p:sp>
      <p:sp>
        <p:nvSpPr>
          <p:cNvPr id="286" name="CustomShape 24"/>
          <p:cNvSpPr/>
          <p:nvPr/>
        </p:nvSpPr>
        <p:spPr>
          <a:xfrm>
            <a:off x="16160400" y="7600320"/>
            <a:ext cx="6437520" cy="7210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3800" b="0" strike="noStrike" spc="-1">
                <a:solidFill>
                  <a:srgbClr val="53585F"/>
                </a:solidFill>
                <a:latin typeface="Arial"/>
                <a:ea typeface="Arial"/>
              </a:rPr>
              <a:t>3-метоксинобилетин</a:t>
            </a:r>
            <a:endParaRPr lang="ru-RU" sz="3800" b="0" strike="noStrike" spc="-1">
              <a:latin typeface="Arial"/>
            </a:endParaRPr>
          </a:p>
        </p:txBody>
      </p:sp>
      <p:sp>
        <p:nvSpPr>
          <p:cNvPr id="287" name="CustomShape 25"/>
          <p:cNvSpPr/>
          <p:nvPr/>
        </p:nvSpPr>
        <p:spPr>
          <a:xfrm>
            <a:off x="5593680" y="9469800"/>
            <a:ext cx="1926720" cy="7617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3800" b="1" strike="noStrike" spc="-1">
                <a:solidFill>
                  <a:srgbClr val="FB5C3A"/>
                </a:solidFill>
                <a:latin typeface="Arial"/>
                <a:ea typeface="Arial"/>
              </a:rPr>
              <a:t>х 10 </a:t>
            </a:r>
            <a:endParaRPr lang="ru-RU" sz="3800" b="0" strike="noStrike" spc="-1">
              <a:latin typeface="Arial"/>
            </a:endParaRPr>
          </a:p>
        </p:txBody>
      </p:sp>
      <p:sp>
        <p:nvSpPr>
          <p:cNvPr id="288" name="CustomShape 26"/>
          <p:cNvSpPr/>
          <p:nvPr/>
        </p:nvSpPr>
        <p:spPr>
          <a:xfrm>
            <a:off x="3628800" y="9818280"/>
            <a:ext cx="1684080" cy="7617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3800" b="0" strike="noStrike" spc="-1">
                <a:solidFill>
                  <a:srgbClr val="53585F"/>
                </a:solidFill>
                <a:latin typeface="Arial"/>
                <a:ea typeface="Arial"/>
              </a:rPr>
              <a:t>21.0</a:t>
            </a:r>
            <a:endParaRPr lang="ru-RU" sz="3800" b="0" strike="noStrike" spc="-1">
              <a:latin typeface="Arial"/>
            </a:endParaRPr>
          </a:p>
        </p:txBody>
      </p:sp>
      <p:sp>
        <p:nvSpPr>
          <p:cNvPr id="289" name="CustomShape 27"/>
          <p:cNvSpPr/>
          <p:nvPr/>
        </p:nvSpPr>
        <p:spPr>
          <a:xfrm>
            <a:off x="8973720" y="6962760"/>
            <a:ext cx="2115360" cy="7617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3800" b="0" strike="noStrike" spc="-1">
                <a:solidFill>
                  <a:srgbClr val="53585F"/>
                </a:solidFill>
                <a:latin typeface="Arial"/>
                <a:ea typeface="Arial"/>
              </a:rPr>
              <a:t>211.0</a:t>
            </a:r>
            <a:endParaRPr lang="ru-RU" sz="3800" b="0" strike="noStrike" spc="-1">
              <a:latin typeface="Arial"/>
            </a:endParaRPr>
          </a:p>
        </p:txBody>
      </p:sp>
      <p:sp>
        <p:nvSpPr>
          <p:cNvPr id="290" name="CustomShape 28"/>
          <p:cNvSpPr/>
          <p:nvPr/>
        </p:nvSpPr>
        <p:spPr>
          <a:xfrm>
            <a:off x="10424160" y="5391000"/>
            <a:ext cx="1944000" cy="7617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3800" b="0" strike="noStrike" spc="-1">
                <a:solidFill>
                  <a:srgbClr val="53585F"/>
                </a:solidFill>
                <a:latin typeface="Arial"/>
                <a:ea typeface="Arial"/>
              </a:rPr>
              <a:t>317.0</a:t>
            </a:r>
            <a:endParaRPr lang="ru-RU" sz="3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image1.jpeg"/>
          <p:cNvPicPr/>
          <p:nvPr/>
        </p:nvPicPr>
        <p:blipFill>
          <a:blip r:embed="rId3"/>
          <a:srcRect t="20645" b="6190"/>
          <a:stretch/>
        </p:blipFill>
        <p:spPr>
          <a:xfrm flipH="1">
            <a:off x="-20520" y="-3240"/>
            <a:ext cx="25574760" cy="13722120"/>
          </a:xfrm>
          <a:prstGeom prst="rect">
            <a:avLst/>
          </a:prstGeom>
          <a:ln w="12600">
            <a:noFill/>
          </a:ln>
        </p:spPr>
      </p:pic>
      <p:sp>
        <p:nvSpPr>
          <p:cNvPr id="292" name="CustomShape 1"/>
          <p:cNvSpPr/>
          <p:nvPr/>
        </p:nvSpPr>
        <p:spPr>
          <a:xfrm>
            <a:off x="9992160" y="-3782160"/>
            <a:ext cx="15772320" cy="15772320"/>
          </a:xfrm>
          <a:prstGeom prst="ellipse">
            <a:avLst/>
          </a:prstGeom>
          <a:solidFill>
            <a:srgbClr val="F06C3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3" name="CustomShape 2"/>
          <p:cNvSpPr/>
          <p:nvPr/>
        </p:nvSpPr>
        <p:spPr>
          <a:xfrm>
            <a:off x="12242880" y="1200960"/>
            <a:ext cx="11271240" cy="25797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8000" b="1" strike="noStrike" spc="-1">
                <a:solidFill>
                  <a:srgbClr val="FFFFFF"/>
                </a:solidFill>
                <a:latin typeface="Arial"/>
                <a:ea typeface="Arial"/>
              </a:rPr>
              <a:t>ЭКСТРАКТ ЗЕЛЕНЫХ </a:t>
            </a:r>
            <a:endParaRPr lang="ru-RU" sz="8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8000" b="1" strike="noStrike" spc="-1">
                <a:solidFill>
                  <a:srgbClr val="FFFFFF"/>
                </a:solidFill>
                <a:latin typeface="Arial"/>
                <a:ea typeface="Arial"/>
              </a:rPr>
              <a:t>КОФЕЙНЫХ ЗЕРЕН</a:t>
            </a:r>
            <a:endParaRPr lang="ru-RU" sz="8000" b="0" strike="noStrike" spc="-1">
              <a:latin typeface="Arial"/>
            </a:endParaRPr>
          </a:p>
        </p:txBody>
      </p:sp>
      <p:sp>
        <p:nvSpPr>
          <p:cNvPr id="294" name="CustomShape 3"/>
          <p:cNvSpPr/>
          <p:nvPr/>
        </p:nvSpPr>
        <p:spPr>
          <a:xfrm>
            <a:off x="12279600" y="4243680"/>
            <a:ext cx="11651040" cy="20527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3800" b="0" strike="noStrike" spc="-1">
                <a:solidFill>
                  <a:srgbClr val="FFFFFF"/>
                </a:solidFill>
                <a:latin typeface="Arial"/>
                <a:ea typeface="Arial"/>
              </a:rPr>
              <a:t>Необжаренные (зеленые) зерна кофе отличаются  высоким содержанием хлорогеновой кислоты </a:t>
            </a:r>
            <a:endParaRPr lang="ru-RU" sz="3800" b="0" strike="noStrike" spc="-1">
              <a:latin typeface="Arial"/>
            </a:endParaRPr>
          </a:p>
          <a:p>
            <a:pPr>
              <a:lnSpc>
                <a:spcPct val="110000"/>
              </a:lnSpc>
            </a:pPr>
            <a:r>
              <a:rPr lang="ru-RU" sz="3800" b="0" strike="noStrike" spc="-1">
                <a:solidFill>
                  <a:srgbClr val="FFFFFF"/>
                </a:solidFill>
                <a:latin typeface="Arial"/>
                <a:ea typeface="Arial"/>
              </a:rPr>
              <a:t>и хрома, которые:</a:t>
            </a:r>
            <a:endParaRPr lang="ru-RU" sz="3800" b="0" strike="noStrike" spc="-1">
              <a:latin typeface="Arial"/>
            </a:endParaRPr>
          </a:p>
        </p:txBody>
      </p:sp>
      <p:sp>
        <p:nvSpPr>
          <p:cNvPr id="295" name="CustomShape 4"/>
          <p:cNvSpPr/>
          <p:nvPr/>
        </p:nvSpPr>
        <p:spPr>
          <a:xfrm>
            <a:off x="11940120" y="6365160"/>
            <a:ext cx="11876400" cy="24897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>
            <a:spAutoFit/>
          </a:bodyPr>
          <a:lstStyle/>
          <a:p>
            <a:pPr marL="838080" lvl="2" indent="-380160">
              <a:lnSpc>
                <a:spcPct val="100000"/>
              </a:lnSpc>
              <a:spcBef>
                <a:spcPts val="2401"/>
              </a:spcBef>
              <a:buClr>
                <a:srgbClr val="FFFFFF"/>
              </a:buClr>
              <a:buSzPct val="119000"/>
              <a:buFont typeface="Symbol"/>
              <a:buChar char=""/>
            </a:pPr>
            <a:r>
              <a:rPr lang="ru-RU" sz="3800" b="0" strike="noStrike" spc="-1">
                <a:solidFill>
                  <a:srgbClr val="FFFFFF"/>
                </a:solidFill>
                <a:latin typeface="Arial"/>
                <a:ea typeface="Arial"/>
              </a:rPr>
              <a:t>способствуют ускорению обмена веществ;</a:t>
            </a:r>
            <a:endParaRPr lang="ru-RU" sz="3800" b="0" strike="noStrike" spc="-1">
              <a:latin typeface="Arial"/>
            </a:endParaRPr>
          </a:p>
          <a:p>
            <a:pPr marL="838080" lvl="2" indent="-380160">
              <a:lnSpc>
                <a:spcPct val="100000"/>
              </a:lnSpc>
              <a:spcBef>
                <a:spcPts val="2401"/>
              </a:spcBef>
              <a:buClr>
                <a:srgbClr val="FFFFFF"/>
              </a:buClr>
              <a:buSzPct val="119000"/>
              <a:buFont typeface="Symbol"/>
              <a:buChar char=""/>
            </a:pPr>
            <a:r>
              <a:rPr lang="ru-RU" sz="3800" b="0" strike="noStrike" spc="-1">
                <a:solidFill>
                  <a:srgbClr val="FFFFFF"/>
                </a:solidFill>
                <a:latin typeface="Arial"/>
                <a:ea typeface="Arial"/>
              </a:rPr>
              <a:t>помогают контролировать аппетит;</a:t>
            </a:r>
            <a:endParaRPr lang="ru-RU" sz="3800" b="0" strike="noStrike" spc="-1">
              <a:latin typeface="Arial"/>
            </a:endParaRPr>
          </a:p>
          <a:p>
            <a:pPr marL="838080" lvl="2" indent="-380160">
              <a:lnSpc>
                <a:spcPct val="100000"/>
              </a:lnSpc>
              <a:spcBef>
                <a:spcPts val="2401"/>
              </a:spcBef>
              <a:buClr>
                <a:srgbClr val="FFFFFF"/>
              </a:buClr>
              <a:buSzPct val="119000"/>
              <a:buFont typeface="Symbol"/>
              <a:buChar char=""/>
            </a:pPr>
            <a:r>
              <a:rPr lang="ru-RU" sz="3800" b="0" strike="noStrike" spc="-1">
                <a:solidFill>
                  <a:srgbClr val="FFFFFF"/>
                </a:solidFill>
                <a:latin typeface="Arial"/>
                <a:ea typeface="Arial"/>
              </a:rPr>
              <a:t>повышают выносливость и работоспособность.</a:t>
            </a:r>
            <a:endParaRPr lang="ru-RU" sz="3800" b="0" strike="noStrike" spc="-1">
              <a:latin typeface="Arial"/>
            </a:endParaRPr>
          </a:p>
        </p:txBody>
      </p:sp>
      <p:pic>
        <p:nvPicPr>
          <p:cNvPr id="296" name="image27.png"/>
          <p:cNvPicPr/>
          <p:nvPr/>
        </p:nvPicPr>
        <p:blipFill>
          <a:blip r:embed="rId4"/>
          <a:stretch/>
        </p:blipFill>
        <p:spPr>
          <a:xfrm>
            <a:off x="618480" y="12729600"/>
            <a:ext cx="1940760" cy="339480"/>
          </a:xfrm>
          <a:prstGeom prst="rect">
            <a:avLst/>
          </a:prstGeom>
          <a:ln w="1260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image2.jpeg"/>
          <p:cNvPicPr/>
          <p:nvPr/>
        </p:nvPicPr>
        <p:blipFill>
          <a:blip r:embed="rId3"/>
          <a:srcRect t="11403" b="3579"/>
          <a:stretch/>
        </p:blipFill>
        <p:spPr>
          <a:xfrm flipH="1">
            <a:off x="-44280" y="-70200"/>
            <a:ext cx="24447600" cy="13855680"/>
          </a:xfrm>
          <a:prstGeom prst="rect">
            <a:avLst/>
          </a:prstGeom>
          <a:ln w="12600">
            <a:noFill/>
          </a:ln>
        </p:spPr>
      </p:pic>
      <p:sp>
        <p:nvSpPr>
          <p:cNvPr id="298" name="CustomShape 1"/>
          <p:cNvSpPr/>
          <p:nvPr/>
        </p:nvSpPr>
        <p:spPr>
          <a:xfrm>
            <a:off x="-1638360" y="-3441600"/>
            <a:ext cx="16209000" cy="16209000"/>
          </a:xfrm>
          <a:prstGeom prst="ellipse">
            <a:avLst/>
          </a:prstGeom>
          <a:solidFill>
            <a:srgbClr val="F6F6F6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9" name="CustomShape 2"/>
          <p:cNvSpPr/>
          <p:nvPr/>
        </p:nvSpPr>
        <p:spPr>
          <a:xfrm>
            <a:off x="2005920" y="943920"/>
            <a:ext cx="11432520" cy="25797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8000" b="1" strike="noStrike" spc="-1">
                <a:solidFill>
                  <a:srgbClr val="53585F"/>
                </a:solidFill>
                <a:latin typeface="Arial"/>
                <a:ea typeface="Arial"/>
              </a:rPr>
              <a:t>ЭКСТРАКТ ЛИСТЬЕВ ЗЕЛЕНОГО ЧАЯ</a:t>
            </a:r>
            <a:endParaRPr lang="ru-RU" sz="8000" b="0" strike="noStrike" spc="-1">
              <a:latin typeface="Arial"/>
            </a:endParaRPr>
          </a:p>
        </p:txBody>
      </p:sp>
      <p:sp>
        <p:nvSpPr>
          <p:cNvPr id="300" name="CustomShape 3"/>
          <p:cNvSpPr/>
          <p:nvPr/>
        </p:nvSpPr>
        <p:spPr>
          <a:xfrm>
            <a:off x="2034720" y="3985200"/>
            <a:ext cx="11614680" cy="20527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3800" b="0" strike="noStrike" spc="-1">
                <a:solidFill>
                  <a:srgbClr val="53585F"/>
                </a:solidFill>
                <a:latin typeface="Arial"/>
                <a:ea typeface="Arial"/>
              </a:rPr>
              <a:t>Это растение богато разнообразными антиоксидантами, в том числе полифенолами, благодаря чему:</a:t>
            </a:r>
            <a:endParaRPr lang="ru-RU" sz="3800" b="0" strike="noStrike" spc="-1">
              <a:latin typeface="Arial"/>
            </a:endParaRPr>
          </a:p>
        </p:txBody>
      </p:sp>
      <p:sp>
        <p:nvSpPr>
          <p:cNvPr id="301" name="CustomShape 4"/>
          <p:cNvSpPr/>
          <p:nvPr/>
        </p:nvSpPr>
        <p:spPr>
          <a:xfrm>
            <a:off x="2034360" y="6061680"/>
            <a:ext cx="11375640" cy="45324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>
            <a:spAutoFit/>
          </a:bodyPr>
          <a:lstStyle/>
          <a:p>
            <a:pPr marL="380880" indent="-380160">
              <a:lnSpc>
                <a:spcPct val="100000"/>
              </a:lnSpc>
              <a:spcBef>
                <a:spcPts val="2401"/>
              </a:spcBef>
              <a:buClr>
                <a:srgbClr val="53585F"/>
              </a:buClr>
              <a:buSzPct val="119000"/>
              <a:buFont typeface="Symbol"/>
              <a:buChar char=""/>
            </a:pPr>
            <a:r>
              <a:rPr lang="ru-RU" sz="3800" b="0" strike="noStrike" spc="-1">
                <a:solidFill>
                  <a:srgbClr val="53585F"/>
                </a:solidFill>
                <a:latin typeface="Arial"/>
                <a:ea typeface="Arial"/>
              </a:rPr>
              <a:t>активирует обмен веществ;</a:t>
            </a:r>
            <a:endParaRPr lang="ru-RU" sz="3800" b="0" strike="noStrike" spc="-1">
              <a:latin typeface="Arial"/>
            </a:endParaRPr>
          </a:p>
          <a:p>
            <a:pPr marL="380880" indent="-380160">
              <a:lnSpc>
                <a:spcPct val="100000"/>
              </a:lnSpc>
              <a:spcBef>
                <a:spcPts val="2401"/>
              </a:spcBef>
              <a:buClr>
                <a:srgbClr val="53585F"/>
              </a:buClr>
              <a:buSzPct val="119000"/>
              <a:buFont typeface="Symbol"/>
              <a:buChar char=""/>
            </a:pPr>
            <a:r>
              <a:rPr lang="ru-RU" sz="3800" b="0" strike="noStrike" spc="-1">
                <a:solidFill>
                  <a:srgbClr val="53585F"/>
                </a:solidFill>
                <a:latin typeface="Arial"/>
                <a:ea typeface="Arial"/>
              </a:rPr>
              <a:t>укрепляет кровеносные сосуды, поддерживая их эластичность;</a:t>
            </a:r>
            <a:endParaRPr lang="ru-RU" sz="3800" b="0" strike="noStrike" spc="-1">
              <a:latin typeface="Arial"/>
            </a:endParaRPr>
          </a:p>
          <a:p>
            <a:pPr marL="380880" indent="-380160">
              <a:lnSpc>
                <a:spcPct val="100000"/>
              </a:lnSpc>
              <a:spcBef>
                <a:spcPts val="2401"/>
              </a:spcBef>
              <a:buClr>
                <a:srgbClr val="53585F"/>
              </a:buClr>
              <a:buSzPct val="119000"/>
              <a:buFont typeface="Symbol"/>
              <a:buChar char=""/>
            </a:pPr>
            <a:r>
              <a:rPr lang="ru-RU" sz="3800" b="0" strike="noStrike" spc="-1">
                <a:solidFill>
                  <a:srgbClr val="53585F"/>
                </a:solidFill>
                <a:latin typeface="Arial"/>
                <a:ea typeface="Arial"/>
              </a:rPr>
              <a:t>способствует нормальной работе сердечно-сосудистой системы;</a:t>
            </a:r>
            <a:endParaRPr lang="ru-RU" sz="3800" b="0" strike="noStrike" spc="-1">
              <a:latin typeface="Arial"/>
            </a:endParaRPr>
          </a:p>
          <a:p>
            <a:pPr marL="380880" indent="-380160">
              <a:lnSpc>
                <a:spcPct val="100000"/>
              </a:lnSpc>
              <a:spcBef>
                <a:spcPts val="2401"/>
              </a:spcBef>
              <a:buClr>
                <a:srgbClr val="53585F"/>
              </a:buClr>
              <a:buSzPct val="119000"/>
              <a:buFont typeface="Symbol"/>
              <a:buChar char=""/>
            </a:pPr>
            <a:r>
              <a:rPr lang="ru-RU" sz="3800" b="0" strike="noStrike" spc="-1">
                <a:solidFill>
                  <a:srgbClr val="53585F"/>
                </a:solidFill>
                <a:latin typeface="Arial"/>
                <a:ea typeface="Arial"/>
              </a:rPr>
              <a:t>способствует активному долголетию.</a:t>
            </a:r>
            <a:endParaRPr lang="ru-RU" sz="3800" b="0" strike="noStrike" spc="-1">
              <a:latin typeface="Arial"/>
            </a:endParaRPr>
          </a:p>
        </p:txBody>
      </p:sp>
      <p:pic>
        <p:nvPicPr>
          <p:cNvPr id="302" name="image27.png"/>
          <p:cNvPicPr/>
          <p:nvPr/>
        </p:nvPicPr>
        <p:blipFill>
          <a:blip r:embed="rId4"/>
          <a:stretch/>
        </p:blipFill>
        <p:spPr>
          <a:xfrm>
            <a:off x="21649680" y="12729600"/>
            <a:ext cx="1940760" cy="339480"/>
          </a:xfrm>
          <a:prstGeom prst="rect">
            <a:avLst/>
          </a:prstGeom>
          <a:ln w="1260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image3.jpeg"/>
          <p:cNvPicPr/>
          <p:nvPr/>
        </p:nvPicPr>
        <p:blipFill>
          <a:blip r:embed="rId2"/>
          <a:srcRect t="5631" b="9717"/>
          <a:stretch/>
        </p:blipFill>
        <p:spPr>
          <a:xfrm flipH="1">
            <a:off x="-63720" y="-44280"/>
            <a:ext cx="24459840" cy="13803480"/>
          </a:xfrm>
          <a:prstGeom prst="rect">
            <a:avLst/>
          </a:prstGeom>
          <a:ln w="12600">
            <a:noFill/>
          </a:ln>
        </p:spPr>
      </p:pic>
      <p:sp>
        <p:nvSpPr>
          <p:cNvPr id="304" name="CustomShape 1"/>
          <p:cNvSpPr/>
          <p:nvPr/>
        </p:nvSpPr>
        <p:spPr>
          <a:xfrm>
            <a:off x="-1714680" y="2044800"/>
            <a:ext cx="16209000" cy="16209000"/>
          </a:xfrm>
          <a:prstGeom prst="ellipse">
            <a:avLst/>
          </a:prstGeom>
          <a:solidFill>
            <a:srgbClr val="F6F6F6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5" name="CustomShape 2"/>
          <p:cNvSpPr/>
          <p:nvPr/>
        </p:nvSpPr>
        <p:spPr>
          <a:xfrm>
            <a:off x="2010600" y="4370040"/>
            <a:ext cx="6966360" cy="13608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71280" tIns="71280" rIns="71280" bIns="7128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8000" b="1" strike="noStrike" spc="-1">
                <a:solidFill>
                  <a:srgbClr val="53585F"/>
                </a:solidFill>
                <a:latin typeface="Arial"/>
                <a:ea typeface="Arial"/>
              </a:rPr>
              <a:t>L- КАРНИТИН</a:t>
            </a:r>
            <a:endParaRPr lang="ru-RU" sz="8000" b="0" strike="noStrike" spc="-1">
              <a:latin typeface="Arial"/>
            </a:endParaRPr>
          </a:p>
        </p:txBody>
      </p:sp>
      <p:sp>
        <p:nvSpPr>
          <p:cNvPr id="306" name="CustomShape 3"/>
          <p:cNvSpPr/>
          <p:nvPr/>
        </p:nvSpPr>
        <p:spPr>
          <a:xfrm>
            <a:off x="2034720" y="6155640"/>
            <a:ext cx="11375640" cy="33264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3800" b="0" strike="noStrike" spc="-1">
                <a:solidFill>
                  <a:srgbClr val="53585F"/>
                </a:solidFill>
                <a:latin typeface="Arial"/>
                <a:ea typeface="Arial"/>
              </a:rPr>
              <a:t>Аминокислотное витаминоподобное вещество, которое усиливает распад жиров, направляя их </a:t>
            </a:r>
            <a:endParaRPr lang="ru-RU" sz="3800" b="0" strike="noStrike" spc="-1">
              <a:latin typeface="Arial"/>
            </a:endParaRPr>
          </a:p>
          <a:p>
            <a:pPr>
              <a:lnSpc>
                <a:spcPct val="110000"/>
              </a:lnSpc>
            </a:pPr>
            <a:r>
              <a:rPr lang="ru-RU" sz="3800" b="0" strike="noStrike" spc="-1">
                <a:solidFill>
                  <a:srgbClr val="53585F"/>
                </a:solidFill>
                <a:latin typeface="Arial"/>
                <a:ea typeface="Arial"/>
              </a:rPr>
              <a:t>в митохондрии — “энергетические станции” клеток организма, где происходит окисление жира и выделение энергии. </a:t>
            </a:r>
            <a:endParaRPr lang="ru-RU" sz="3800" b="0" strike="noStrike" spc="-1">
              <a:latin typeface="Arial"/>
            </a:endParaRPr>
          </a:p>
        </p:txBody>
      </p:sp>
      <p:sp>
        <p:nvSpPr>
          <p:cNvPr id="307" name="CustomShape 4"/>
          <p:cNvSpPr/>
          <p:nvPr/>
        </p:nvSpPr>
        <p:spPr>
          <a:xfrm>
            <a:off x="2034360" y="9771480"/>
            <a:ext cx="11375640" cy="36482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>
            <a:spAutoFit/>
          </a:bodyPr>
          <a:lstStyle/>
          <a:p>
            <a:pPr marL="380880" indent="-380160">
              <a:lnSpc>
                <a:spcPct val="100000"/>
              </a:lnSpc>
              <a:spcBef>
                <a:spcPts val="2401"/>
              </a:spcBef>
              <a:buClr>
                <a:srgbClr val="53585F"/>
              </a:buClr>
              <a:buSzPct val="119000"/>
              <a:buFont typeface="Symbol"/>
              <a:buChar char=""/>
            </a:pPr>
            <a:r>
              <a:rPr lang="ru-RU" sz="3800" b="0" strike="noStrike" spc="-1">
                <a:solidFill>
                  <a:srgbClr val="53585F"/>
                </a:solidFill>
                <a:latin typeface="Arial"/>
                <a:ea typeface="Arial"/>
              </a:rPr>
              <a:t>Способствует уменьшению жировых отложений;</a:t>
            </a:r>
            <a:endParaRPr lang="ru-RU" sz="3800" b="0" strike="noStrike" spc="-1">
              <a:latin typeface="Arial"/>
            </a:endParaRPr>
          </a:p>
          <a:p>
            <a:pPr marL="380880" indent="-380160">
              <a:lnSpc>
                <a:spcPct val="100000"/>
              </a:lnSpc>
              <a:spcBef>
                <a:spcPts val="2401"/>
              </a:spcBef>
              <a:buClr>
                <a:srgbClr val="53585F"/>
              </a:buClr>
              <a:buSzPct val="119000"/>
              <a:buFont typeface="Symbol"/>
              <a:buChar char=""/>
            </a:pPr>
            <a:r>
              <a:rPr lang="ru-RU" sz="3800" b="0" strike="noStrike" spc="-1">
                <a:solidFill>
                  <a:srgbClr val="53585F"/>
                </a:solidFill>
                <a:latin typeface="Arial"/>
                <a:ea typeface="Arial"/>
              </a:rPr>
              <a:t>Препятствует накоплению жира в клетках;</a:t>
            </a:r>
            <a:endParaRPr lang="ru-RU" sz="3800" b="0" strike="noStrike" spc="-1">
              <a:latin typeface="Arial"/>
            </a:endParaRPr>
          </a:p>
          <a:p>
            <a:pPr marL="380880" indent="-380160">
              <a:lnSpc>
                <a:spcPct val="100000"/>
              </a:lnSpc>
              <a:spcBef>
                <a:spcPts val="2401"/>
              </a:spcBef>
              <a:buClr>
                <a:srgbClr val="53585F"/>
              </a:buClr>
              <a:buSzPct val="119000"/>
              <a:buFont typeface="Symbol"/>
              <a:buChar char=""/>
            </a:pPr>
            <a:r>
              <a:rPr lang="ru-RU" sz="3800" b="0" strike="noStrike" spc="-1">
                <a:solidFill>
                  <a:srgbClr val="53585F"/>
                </a:solidFill>
                <a:latin typeface="Arial"/>
                <a:ea typeface="Arial"/>
              </a:rPr>
              <a:t>Особенно эффективен для «сжигания» жира при физической нагрузке.</a:t>
            </a:r>
            <a:endParaRPr lang="ru-RU" sz="3800" b="0" strike="noStrike" spc="-1">
              <a:latin typeface="Arial"/>
            </a:endParaRPr>
          </a:p>
        </p:txBody>
      </p:sp>
      <p:pic>
        <p:nvPicPr>
          <p:cNvPr id="308" name="image27.png"/>
          <p:cNvPicPr/>
          <p:nvPr/>
        </p:nvPicPr>
        <p:blipFill>
          <a:blip r:embed="rId3"/>
          <a:stretch/>
        </p:blipFill>
        <p:spPr>
          <a:xfrm>
            <a:off x="21649680" y="12754800"/>
            <a:ext cx="1940760" cy="339480"/>
          </a:xfrm>
          <a:prstGeom prst="rect">
            <a:avLst/>
          </a:prstGeom>
          <a:ln w="1260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image4.jpeg"/>
          <p:cNvPicPr/>
          <p:nvPr/>
        </p:nvPicPr>
        <p:blipFill>
          <a:blip r:embed="rId3"/>
          <a:srcRect b="5598"/>
          <a:stretch/>
        </p:blipFill>
        <p:spPr>
          <a:xfrm flipH="1">
            <a:off x="1800" y="-177120"/>
            <a:ext cx="24381000" cy="13905360"/>
          </a:xfrm>
          <a:prstGeom prst="rect">
            <a:avLst/>
          </a:prstGeom>
          <a:ln w="12600">
            <a:noFill/>
          </a:ln>
        </p:spPr>
      </p:pic>
      <p:sp>
        <p:nvSpPr>
          <p:cNvPr id="310" name="CustomShape 1"/>
          <p:cNvSpPr/>
          <p:nvPr/>
        </p:nvSpPr>
        <p:spPr>
          <a:xfrm>
            <a:off x="9706320" y="730440"/>
            <a:ext cx="16439400" cy="16439400"/>
          </a:xfrm>
          <a:prstGeom prst="ellipse">
            <a:avLst/>
          </a:prstGeom>
          <a:solidFill>
            <a:srgbClr val="F06C3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1" name="CustomShape 2"/>
          <p:cNvSpPr/>
          <p:nvPr/>
        </p:nvSpPr>
        <p:spPr>
          <a:xfrm>
            <a:off x="12721320" y="3831120"/>
            <a:ext cx="5535360" cy="13608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71280" tIns="71280" rIns="71280" bIns="7128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8000" b="1" strike="noStrike" spc="-1">
                <a:solidFill>
                  <a:srgbClr val="FFFFFF"/>
                </a:solidFill>
                <a:latin typeface="Arial"/>
                <a:ea typeface="Arial"/>
              </a:rPr>
              <a:t>СОК НОНИ</a:t>
            </a:r>
            <a:endParaRPr lang="ru-RU" sz="8000" b="0" strike="noStrike" spc="-1">
              <a:latin typeface="Arial"/>
            </a:endParaRPr>
          </a:p>
        </p:txBody>
      </p:sp>
      <p:sp>
        <p:nvSpPr>
          <p:cNvPr id="312" name="CustomShape 3"/>
          <p:cNvSpPr/>
          <p:nvPr/>
        </p:nvSpPr>
        <p:spPr>
          <a:xfrm>
            <a:off x="12758040" y="5499360"/>
            <a:ext cx="11375640" cy="26895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3800" b="0" strike="noStrike" spc="-1">
                <a:solidFill>
                  <a:srgbClr val="FFFFFF"/>
                </a:solidFill>
                <a:latin typeface="Arial"/>
                <a:ea typeface="Arial"/>
              </a:rPr>
              <a:t>Сок “королевы фруктов” подвергается специальной ферментации для повышения концентрации активных веществ, увеличения биодоступности и улучшения вкуса.</a:t>
            </a:r>
            <a:endParaRPr lang="ru-RU" sz="3800" b="0" strike="noStrike" spc="-1">
              <a:latin typeface="Arial"/>
            </a:endParaRPr>
          </a:p>
        </p:txBody>
      </p:sp>
      <p:sp>
        <p:nvSpPr>
          <p:cNvPr id="313" name="CustomShape 4"/>
          <p:cNvSpPr/>
          <p:nvPr/>
        </p:nvSpPr>
        <p:spPr>
          <a:xfrm>
            <a:off x="12758040" y="8318520"/>
            <a:ext cx="11104200" cy="48067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>
            <a:spAutoFit/>
          </a:bodyPr>
          <a:lstStyle/>
          <a:p>
            <a:pPr marL="380880" indent="-380160">
              <a:lnSpc>
                <a:spcPct val="100000"/>
              </a:lnSpc>
              <a:spcBef>
                <a:spcPts val="2401"/>
              </a:spcBef>
              <a:buClr>
                <a:srgbClr val="FFFFFF"/>
              </a:buClr>
              <a:buSzPct val="119000"/>
              <a:buFont typeface="Symbol"/>
              <a:buChar char=""/>
            </a:pPr>
            <a:r>
              <a:rPr lang="ru-RU" sz="3800" b="0" strike="noStrike" spc="-1">
                <a:solidFill>
                  <a:srgbClr val="FFFFFF"/>
                </a:solidFill>
                <a:latin typeface="Arial"/>
                <a:ea typeface="Arial"/>
              </a:rPr>
              <a:t>Богатый источник энзима-антиоксиданта супероксиддисмутазы и полифенолов.</a:t>
            </a:r>
            <a:endParaRPr lang="ru-RU" sz="3800" b="0" strike="noStrike" spc="-1">
              <a:latin typeface="Arial"/>
            </a:endParaRPr>
          </a:p>
          <a:p>
            <a:pPr marL="380880" indent="-380160">
              <a:lnSpc>
                <a:spcPct val="100000"/>
              </a:lnSpc>
              <a:spcBef>
                <a:spcPts val="2401"/>
              </a:spcBef>
              <a:buClr>
                <a:srgbClr val="FFFFFF"/>
              </a:buClr>
              <a:buSzPct val="119000"/>
              <a:buFont typeface="Symbol"/>
              <a:buChar char=""/>
            </a:pPr>
            <a:r>
              <a:rPr lang="ru-RU" sz="3800" b="0" strike="noStrike" spc="-1">
                <a:solidFill>
                  <a:srgbClr val="FFFFFF"/>
                </a:solidFill>
                <a:latin typeface="Arial"/>
                <a:ea typeface="Arial"/>
              </a:rPr>
              <a:t>Противостоит хроническим воспалительным процессам, которые способствуют набору веса.</a:t>
            </a:r>
            <a:endParaRPr lang="ru-RU" sz="3800" b="0" strike="noStrike" spc="-1">
              <a:latin typeface="Arial"/>
            </a:endParaRPr>
          </a:p>
          <a:p>
            <a:pPr marL="380880" indent="-380160">
              <a:lnSpc>
                <a:spcPct val="100000"/>
              </a:lnSpc>
              <a:spcBef>
                <a:spcPts val="2401"/>
              </a:spcBef>
              <a:buClr>
                <a:srgbClr val="FFFFFF"/>
              </a:buClr>
              <a:buSzPct val="119000"/>
              <a:buFont typeface="Symbol"/>
              <a:buChar char=""/>
            </a:pPr>
            <a:r>
              <a:rPr lang="ru-RU" sz="3800" b="0" strike="noStrike" spc="-1">
                <a:solidFill>
                  <a:srgbClr val="FFFFFF"/>
                </a:solidFill>
                <a:latin typeface="Arial"/>
                <a:ea typeface="Arial"/>
              </a:rPr>
              <a:t>Поддерживает здоровье сердечно-сосудистой системы.</a:t>
            </a:r>
            <a:endParaRPr lang="ru-RU" sz="3800" b="0" strike="noStrike" spc="-1">
              <a:latin typeface="Arial"/>
            </a:endParaRPr>
          </a:p>
        </p:txBody>
      </p:sp>
      <p:pic>
        <p:nvPicPr>
          <p:cNvPr id="314" name="image27.png"/>
          <p:cNvPicPr/>
          <p:nvPr/>
        </p:nvPicPr>
        <p:blipFill>
          <a:blip r:embed="rId4"/>
          <a:stretch/>
        </p:blipFill>
        <p:spPr>
          <a:xfrm>
            <a:off x="618480" y="12729600"/>
            <a:ext cx="1940760" cy="339480"/>
          </a:xfrm>
          <a:prstGeom prst="rect">
            <a:avLst/>
          </a:prstGeom>
          <a:ln w="1260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image5.jpeg"/>
          <p:cNvPicPr/>
          <p:nvPr/>
        </p:nvPicPr>
        <p:blipFill>
          <a:blip r:embed="rId2"/>
          <a:srcRect t="4878" b="10438"/>
          <a:stretch/>
        </p:blipFill>
        <p:spPr>
          <a:xfrm>
            <a:off x="-16200" y="-34560"/>
            <a:ext cx="24415920" cy="13784400"/>
          </a:xfrm>
          <a:prstGeom prst="rect">
            <a:avLst/>
          </a:prstGeom>
          <a:ln w="12600">
            <a:noFill/>
          </a:ln>
        </p:spPr>
      </p:pic>
      <p:sp>
        <p:nvSpPr>
          <p:cNvPr id="316" name="CustomShape 1"/>
          <p:cNvSpPr/>
          <p:nvPr/>
        </p:nvSpPr>
        <p:spPr>
          <a:xfrm>
            <a:off x="10604520" y="-4279680"/>
            <a:ext cx="16209000" cy="16209000"/>
          </a:xfrm>
          <a:prstGeom prst="ellipse">
            <a:avLst/>
          </a:prstGeom>
          <a:solidFill>
            <a:srgbClr val="F6F6F6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7" name="CustomShape 2"/>
          <p:cNvSpPr/>
          <p:nvPr/>
        </p:nvSpPr>
        <p:spPr>
          <a:xfrm>
            <a:off x="12167640" y="959400"/>
            <a:ext cx="11134440" cy="37987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 anchor="ctr">
            <a:spAutoFit/>
          </a:bodyPr>
          <a:lstStyle/>
          <a:p>
            <a:pPr algn="r">
              <a:lnSpc>
                <a:spcPct val="100000"/>
              </a:lnSpc>
            </a:pPr>
            <a:r>
              <a:rPr lang="ru-RU" sz="8000" b="1" strike="noStrike" spc="-1">
                <a:solidFill>
                  <a:srgbClr val="53585F"/>
                </a:solidFill>
                <a:latin typeface="Arial"/>
                <a:ea typeface="Arial"/>
              </a:rPr>
              <a:t>ЗАПАТЕНТОВАННЫЙ ЭКСТРАКТ ЧЕРНОГО ПЕРЦА </a:t>
            </a:r>
            <a:r>
              <a:rPr lang="ru-RU" sz="8000" b="1" strike="noStrike" spc="-1">
                <a:solidFill>
                  <a:srgbClr val="FB5C3A"/>
                </a:solidFill>
                <a:latin typeface="Arial"/>
                <a:ea typeface="Arial"/>
              </a:rPr>
              <a:t>(BIOPERINE®)</a:t>
            </a:r>
            <a:endParaRPr lang="ru-RU" sz="8000" b="0" strike="noStrike" spc="-1">
              <a:latin typeface="Arial"/>
            </a:endParaRPr>
          </a:p>
        </p:txBody>
      </p:sp>
      <p:sp>
        <p:nvSpPr>
          <p:cNvPr id="318" name="CustomShape 3"/>
          <p:cNvSpPr/>
          <p:nvPr/>
        </p:nvSpPr>
        <p:spPr>
          <a:xfrm>
            <a:off x="12170880" y="5378760"/>
            <a:ext cx="10782000" cy="46000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>
            <a:spAutoFit/>
          </a:bodyPr>
          <a:lstStyle/>
          <a:p>
            <a:pPr algn="r">
              <a:lnSpc>
                <a:spcPct val="110000"/>
              </a:lnSpc>
            </a:pPr>
            <a:r>
              <a:rPr lang="ru-RU" sz="3800" b="0" strike="noStrike" spc="-1">
                <a:solidFill>
                  <a:srgbClr val="53585F"/>
                </a:solidFill>
                <a:latin typeface="Arial"/>
                <a:ea typeface="Arial"/>
              </a:rPr>
              <a:t>Содержит 95% активного веществ пиперина. Пиперин улучшает кровоснабжение в ЖКТ </a:t>
            </a:r>
            <a:endParaRPr lang="ru-RU" sz="3800" b="0" strike="noStrike" spc="-1">
              <a:latin typeface="Arial"/>
            </a:endParaRPr>
          </a:p>
          <a:p>
            <a:pPr algn="r">
              <a:lnSpc>
                <a:spcPct val="110000"/>
              </a:lnSpc>
            </a:pPr>
            <a:r>
              <a:rPr lang="ru-RU" sz="3800" b="0" strike="noStrike" spc="-1">
                <a:solidFill>
                  <a:srgbClr val="53585F"/>
                </a:solidFill>
                <a:latin typeface="Arial"/>
                <a:ea typeface="Arial"/>
              </a:rPr>
              <a:t>и усвоение полезных нутриентов: </a:t>
            </a:r>
            <a:endParaRPr lang="ru-RU" sz="3800" b="0" strike="noStrike" spc="-1">
              <a:latin typeface="Arial"/>
            </a:endParaRPr>
          </a:p>
          <a:p>
            <a:pPr algn="r">
              <a:lnSpc>
                <a:spcPct val="110000"/>
              </a:lnSpc>
            </a:pPr>
            <a:r>
              <a:rPr lang="ru-RU" sz="3800" b="0" strike="noStrike" spc="-1">
                <a:solidFill>
                  <a:srgbClr val="53585F"/>
                </a:solidFill>
                <a:latin typeface="Arial"/>
                <a:ea typeface="Arial"/>
              </a:rPr>
              <a:t>витамина С, биотина, аминокислот, макро- </a:t>
            </a:r>
            <a:endParaRPr lang="ru-RU" sz="3800" b="0" strike="noStrike" spc="-1">
              <a:latin typeface="Arial"/>
            </a:endParaRPr>
          </a:p>
          <a:p>
            <a:pPr algn="r">
              <a:lnSpc>
                <a:spcPct val="110000"/>
              </a:lnSpc>
            </a:pPr>
            <a:r>
              <a:rPr lang="ru-RU" sz="3800" b="0" strike="noStrike" spc="-1">
                <a:solidFill>
                  <a:srgbClr val="53585F"/>
                </a:solidFill>
                <a:latin typeface="Arial"/>
                <a:ea typeface="Arial"/>
              </a:rPr>
              <a:t>и микроэлементов. А также повышает эффективность компонентов формулы </a:t>
            </a:r>
            <a:r>
              <a:rPr lang="ru-RU" sz="3800" b="1" strike="noStrike" spc="-1">
                <a:solidFill>
                  <a:srgbClr val="53585F"/>
                </a:solidFill>
                <a:latin typeface="Arial"/>
                <a:ea typeface="Arial"/>
              </a:rPr>
              <a:t>Lipostick Fit.</a:t>
            </a:r>
            <a:endParaRPr lang="ru-RU" sz="3800" b="0" strike="noStrike" spc="-1">
              <a:latin typeface="Arial"/>
            </a:endParaRPr>
          </a:p>
        </p:txBody>
      </p:sp>
      <p:pic>
        <p:nvPicPr>
          <p:cNvPr id="319" name="image27.png"/>
          <p:cNvPicPr/>
          <p:nvPr/>
        </p:nvPicPr>
        <p:blipFill>
          <a:blip r:embed="rId3"/>
          <a:stretch/>
        </p:blipFill>
        <p:spPr>
          <a:xfrm>
            <a:off x="618480" y="12729600"/>
            <a:ext cx="1940760" cy="339480"/>
          </a:xfrm>
          <a:prstGeom prst="rect">
            <a:avLst/>
          </a:prstGeom>
          <a:ln w="1260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CustomShape 1"/>
          <p:cNvSpPr/>
          <p:nvPr/>
        </p:nvSpPr>
        <p:spPr>
          <a:xfrm>
            <a:off x="-80640" y="-7200"/>
            <a:ext cx="24544440" cy="13715280"/>
          </a:xfrm>
          <a:prstGeom prst="rect">
            <a:avLst/>
          </a:prstGeom>
          <a:solidFill>
            <a:srgbClr val="F96347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21" name="image53.png"/>
          <p:cNvPicPr/>
          <p:nvPr/>
        </p:nvPicPr>
        <p:blipFill>
          <a:blip r:embed="rId2"/>
          <a:stretch/>
        </p:blipFill>
        <p:spPr>
          <a:xfrm>
            <a:off x="5383440" y="1539000"/>
            <a:ext cx="13715280" cy="13715280"/>
          </a:xfrm>
          <a:prstGeom prst="rect">
            <a:avLst/>
          </a:prstGeom>
          <a:ln w="12600">
            <a:noFill/>
          </a:ln>
        </p:spPr>
      </p:pic>
      <p:sp>
        <p:nvSpPr>
          <p:cNvPr id="322" name="CustomShape 2"/>
          <p:cNvSpPr/>
          <p:nvPr/>
        </p:nvSpPr>
        <p:spPr>
          <a:xfrm>
            <a:off x="9101880" y="5557320"/>
            <a:ext cx="5928840" cy="5928840"/>
          </a:xfrm>
          <a:prstGeom prst="ellipse">
            <a:avLst/>
          </a:prstGeom>
          <a:noFill/>
          <a:ln w="63360" cap="rnd">
            <a:solidFill>
              <a:srgbClr val="FDEC02"/>
            </a:solidFill>
            <a:custDash>
              <a:ds d="100000" sp="200000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3" name="CustomShape 3"/>
          <p:cNvSpPr/>
          <p:nvPr/>
        </p:nvSpPr>
        <p:spPr>
          <a:xfrm>
            <a:off x="1159560" y="1562400"/>
            <a:ext cx="22097160" cy="13622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8000" b="1" strike="noStrike" spc="-1">
                <a:solidFill>
                  <a:srgbClr val="FFFFFF"/>
                </a:solidFill>
                <a:latin typeface="Arial"/>
                <a:ea typeface="Arial"/>
              </a:rPr>
              <a:t>LIPOSTICK FIT: ТВОЯ ИДЕАЛЬНАЯ ФОРМА</a:t>
            </a:r>
            <a:endParaRPr lang="ru-RU" sz="8000" b="0" strike="noStrike" spc="-1">
              <a:latin typeface="Arial"/>
            </a:endParaRPr>
          </a:p>
        </p:txBody>
      </p:sp>
      <p:sp>
        <p:nvSpPr>
          <p:cNvPr id="324" name="CustomShape 4"/>
          <p:cNvSpPr/>
          <p:nvPr/>
        </p:nvSpPr>
        <p:spPr>
          <a:xfrm>
            <a:off x="20618280" y="7664040"/>
            <a:ext cx="7278120" cy="11775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3400" b="0" strike="noStrike" spc="-1">
                <a:solidFill>
                  <a:srgbClr val="FFFFFF"/>
                </a:solidFill>
                <a:latin typeface="Arial"/>
                <a:ea typeface="Arial"/>
              </a:rPr>
              <a:t>улучшает </a:t>
            </a:r>
            <a:endParaRPr lang="ru-RU" sz="3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3400" b="0" strike="noStrike" spc="-1">
                <a:solidFill>
                  <a:srgbClr val="FFFFFF"/>
                </a:solidFill>
                <a:latin typeface="Arial"/>
                <a:ea typeface="Arial"/>
              </a:rPr>
              <a:t>качество сна;</a:t>
            </a:r>
            <a:endParaRPr lang="ru-RU" sz="3400" b="0" strike="noStrike" spc="-1">
              <a:latin typeface="Arial"/>
            </a:endParaRPr>
          </a:p>
        </p:txBody>
      </p:sp>
      <p:sp>
        <p:nvSpPr>
          <p:cNvPr id="325" name="CustomShape 5"/>
          <p:cNvSpPr/>
          <p:nvPr/>
        </p:nvSpPr>
        <p:spPr>
          <a:xfrm>
            <a:off x="101520" y="3368880"/>
            <a:ext cx="4315680" cy="16952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>
            <a:spAutoFit/>
          </a:bodyPr>
          <a:lstStyle/>
          <a:p>
            <a:pPr algn="r">
              <a:lnSpc>
                <a:spcPct val="100000"/>
              </a:lnSpc>
            </a:pPr>
            <a:r>
              <a:rPr lang="ru-RU" sz="3400" b="0" strike="noStrike" spc="-1">
                <a:solidFill>
                  <a:srgbClr val="FFFFFF"/>
                </a:solidFill>
                <a:latin typeface="Arial"/>
                <a:ea typeface="Arial"/>
              </a:rPr>
              <a:t>способствует </a:t>
            </a:r>
            <a:endParaRPr lang="ru-RU" sz="3400" b="0" strike="noStrike" spc="-1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lang="ru-RU" sz="3400" b="0" strike="noStrike" spc="-1">
                <a:solidFill>
                  <a:srgbClr val="FFFFFF"/>
                </a:solidFill>
                <a:latin typeface="Arial"/>
                <a:ea typeface="Arial"/>
              </a:rPr>
              <a:t>активному </a:t>
            </a:r>
            <a:endParaRPr lang="ru-RU" sz="3400" b="0" strike="noStrike" spc="-1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lang="ru-RU" sz="3400" b="0" strike="noStrike" spc="-1">
                <a:solidFill>
                  <a:srgbClr val="FFFFFF"/>
                </a:solidFill>
                <a:latin typeface="Arial"/>
                <a:ea typeface="Arial"/>
              </a:rPr>
              <a:t>«сжиганию» жира;</a:t>
            </a:r>
            <a:endParaRPr lang="ru-RU" sz="3400" b="0" strike="noStrike" spc="-1">
              <a:latin typeface="Arial"/>
            </a:endParaRPr>
          </a:p>
        </p:txBody>
      </p:sp>
      <p:sp>
        <p:nvSpPr>
          <p:cNvPr id="326" name="CustomShape 6"/>
          <p:cNvSpPr/>
          <p:nvPr/>
        </p:nvSpPr>
        <p:spPr>
          <a:xfrm>
            <a:off x="2929320" y="6302520"/>
            <a:ext cx="7780680" cy="16952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3400" b="0" strike="noStrike" spc="-1">
                <a:solidFill>
                  <a:srgbClr val="FFFFFF"/>
                </a:solidFill>
                <a:latin typeface="Arial"/>
                <a:ea typeface="Arial"/>
              </a:rPr>
              <a:t>препятствует </a:t>
            </a:r>
            <a:endParaRPr lang="ru-RU" sz="3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3400" b="0" strike="noStrike" spc="-1">
                <a:solidFill>
                  <a:srgbClr val="FFFFFF"/>
                </a:solidFill>
                <a:latin typeface="Arial"/>
                <a:ea typeface="Arial"/>
              </a:rPr>
              <a:t>формированию </a:t>
            </a:r>
            <a:endParaRPr lang="ru-RU" sz="3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3400" b="0" strike="noStrike" spc="-1">
                <a:solidFill>
                  <a:srgbClr val="FFFFFF"/>
                </a:solidFill>
                <a:latin typeface="Arial"/>
                <a:ea typeface="Arial"/>
              </a:rPr>
              <a:t>жировых отложений;</a:t>
            </a:r>
            <a:endParaRPr lang="ru-RU" sz="3400" b="0" strike="noStrike" spc="-1">
              <a:latin typeface="Arial"/>
            </a:endParaRPr>
          </a:p>
        </p:txBody>
      </p:sp>
      <p:sp>
        <p:nvSpPr>
          <p:cNvPr id="327" name="CustomShape 7"/>
          <p:cNvSpPr/>
          <p:nvPr/>
        </p:nvSpPr>
        <p:spPr>
          <a:xfrm>
            <a:off x="959760" y="10765080"/>
            <a:ext cx="8267040" cy="11775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3400" b="0" strike="noStrike" spc="-1">
                <a:solidFill>
                  <a:srgbClr val="FFFFFF"/>
                </a:solidFill>
                <a:latin typeface="Arial"/>
                <a:ea typeface="Arial"/>
              </a:rPr>
              <a:t>помогает контролировать аппетит,</a:t>
            </a:r>
            <a:endParaRPr lang="ru-RU" sz="3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3400" b="0" strike="noStrike" spc="-1">
                <a:solidFill>
                  <a:srgbClr val="FFFFFF"/>
                </a:solidFill>
                <a:latin typeface="Arial"/>
                <a:ea typeface="Arial"/>
              </a:rPr>
              <a:t>предотвращая переедание;</a:t>
            </a:r>
            <a:endParaRPr lang="ru-RU" sz="3400" b="0" strike="noStrike" spc="-1">
              <a:latin typeface="Arial"/>
            </a:endParaRPr>
          </a:p>
        </p:txBody>
      </p:sp>
      <p:sp>
        <p:nvSpPr>
          <p:cNvPr id="328" name="CustomShape 8"/>
          <p:cNvSpPr/>
          <p:nvPr/>
        </p:nvSpPr>
        <p:spPr>
          <a:xfrm>
            <a:off x="15204240" y="4520880"/>
            <a:ext cx="8267040" cy="16952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>
            <a:spAutoFit/>
          </a:bodyPr>
          <a:lstStyle/>
          <a:p>
            <a:pPr algn="r">
              <a:lnSpc>
                <a:spcPct val="100000"/>
              </a:lnSpc>
            </a:pPr>
            <a:r>
              <a:rPr lang="ru-RU" sz="3400" b="0" strike="noStrike" spc="-1">
                <a:solidFill>
                  <a:srgbClr val="FFFFFF"/>
                </a:solidFill>
                <a:latin typeface="Arial"/>
                <a:ea typeface="Arial"/>
              </a:rPr>
              <a:t>восполняет недостаток </a:t>
            </a:r>
            <a:endParaRPr lang="ru-RU" sz="3400" b="0" strike="noStrike" spc="-1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lang="ru-RU" sz="3400" b="0" strike="noStrike" spc="-1">
                <a:solidFill>
                  <a:srgbClr val="FFFFFF"/>
                </a:solidFill>
                <a:latin typeface="Arial"/>
                <a:ea typeface="Arial"/>
              </a:rPr>
              <a:t>нутриентов, необходимых </a:t>
            </a:r>
            <a:endParaRPr lang="ru-RU" sz="3400" b="0" strike="noStrike" spc="-1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lang="ru-RU" sz="3400" b="0" strike="noStrike" spc="-1">
                <a:solidFill>
                  <a:srgbClr val="FFFFFF"/>
                </a:solidFill>
                <a:latin typeface="Arial"/>
                <a:ea typeface="Arial"/>
              </a:rPr>
              <a:t>для нормального обмена веществ;</a:t>
            </a:r>
            <a:endParaRPr lang="ru-RU" sz="3400" b="0" strike="noStrike" spc="-1">
              <a:latin typeface="Arial"/>
            </a:endParaRPr>
          </a:p>
        </p:txBody>
      </p:sp>
      <p:pic>
        <p:nvPicPr>
          <p:cNvPr id="329" name="image27.png"/>
          <p:cNvPicPr/>
          <p:nvPr/>
        </p:nvPicPr>
        <p:blipFill>
          <a:blip r:embed="rId3"/>
          <a:stretch/>
        </p:blipFill>
        <p:spPr>
          <a:xfrm>
            <a:off x="618480" y="12729600"/>
            <a:ext cx="1940760" cy="339480"/>
          </a:xfrm>
          <a:prstGeom prst="rect">
            <a:avLst/>
          </a:prstGeom>
          <a:ln w="12600">
            <a:noFill/>
          </a:ln>
        </p:spPr>
      </p:pic>
      <p:sp>
        <p:nvSpPr>
          <p:cNvPr id="330" name="CustomShape 9"/>
          <p:cNvSpPr/>
          <p:nvPr/>
        </p:nvSpPr>
        <p:spPr>
          <a:xfrm>
            <a:off x="21928320" y="12774960"/>
            <a:ext cx="1364040" cy="4161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71280" tIns="71280" rIns="71280" bIns="7128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strike="noStrike" cap="all" spc="-1">
                <a:solidFill>
                  <a:srgbClr val="FFFFFF"/>
                </a:solidFill>
                <a:latin typeface="Arial"/>
                <a:ea typeface="Arial"/>
              </a:rPr>
              <a:t>Lipostick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331" name="CustomShape 10"/>
          <p:cNvSpPr/>
          <p:nvPr/>
        </p:nvSpPr>
        <p:spPr>
          <a:xfrm rot="16200000">
            <a:off x="23400360" y="12214800"/>
            <a:ext cx="487080" cy="4165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71280" tIns="71280" rIns="71280" bIns="7128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strike="noStrike" cap="all" spc="-1">
                <a:solidFill>
                  <a:srgbClr val="DDDDDD"/>
                </a:solidFill>
                <a:latin typeface="Arial"/>
                <a:ea typeface="Arial"/>
              </a:rPr>
              <a:t>Fit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332" name="CustomShape 11"/>
          <p:cNvSpPr/>
          <p:nvPr/>
        </p:nvSpPr>
        <p:spPr>
          <a:xfrm>
            <a:off x="19237680" y="10638000"/>
            <a:ext cx="7278120" cy="11775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3400" b="0" strike="noStrike" spc="-1">
                <a:solidFill>
                  <a:srgbClr val="FFFFFF"/>
                </a:solidFill>
                <a:latin typeface="Arial"/>
                <a:ea typeface="Arial"/>
              </a:rPr>
              <a:t>увеличивает </a:t>
            </a:r>
            <a:endParaRPr lang="ru-RU" sz="3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3400" b="0" strike="noStrike" spc="-1">
                <a:solidFill>
                  <a:srgbClr val="FFFFFF"/>
                </a:solidFill>
                <a:latin typeface="Arial"/>
                <a:ea typeface="Arial"/>
              </a:rPr>
              <a:t>жизненную энергию.</a:t>
            </a:r>
            <a:endParaRPr lang="ru-RU" sz="3400" b="0" strike="noStrike" spc="-1">
              <a:latin typeface="Arial"/>
            </a:endParaRPr>
          </a:p>
        </p:txBody>
      </p:sp>
      <p:sp>
        <p:nvSpPr>
          <p:cNvPr id="333" name="CustomShape 12"/>
          <p:cNvSpPr/>
          <p:nvPr/>
        </p:nvSpPr>
        <p:spPr>
          <a:xfrm>
            <a:off x="6152040" y="4425840"/>
            <a:ext cx="3593880" cy="2044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cubicBezTo>
                  <a:pt x="3030" y="1364"/>
                  <a:pt x="5974" y="3263"/>
                  <a:pt x="8787" y="5668"/>
                </a:cubicBezTo>
                <a:cubicBezTo>
                  <a:pt x="11646" y="8113"/>
                  <a:pt x="14354" y="11067"/>
                  <a:pt x="16886" y="14449"/>
                </a:cubicBezTo>
                <a:cubicBezTo>
                  <a:pt x="18540" y="16660"/>
                  <a:pt x="20114" y="19048"/>
                  <a:pt x="21600" y="21600"/>
                </a:cubicBezTo>
              </a:path>
            </a:pathLst>
          </a:custGeom>
          <a:noFill/>
          <a:ln w="63360" cap="rnd">
            <a:solidFill>
              <a:srgbClr val="FFFFFF"/>
            </a:solidFill>
            <a:custDash>
              <a:ds d="100000" sp="200000"/>
            </a:custDash>
            <a:round/>
            <a:headEnd type="oval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4" name="CustomShape 13"/>
          <p:cNvSpPr/>
          <p:nvPr/>
        </p:nvSpPr>
        <p:spPr>
          <a:xfrm>
            <a:off x="2362320" y="5725080"/>
            <a:ext cx="6909480" cy="1309680"/>
          </a:xfrm>
          <a:custGeom>
            <a:avLst/>
            <a:gdLst/>
            <a:ahLst/>
            <a:cxnLst/>
            <a:rect l="l" t="t" r="r" b="b"/>
            <a:pathLst>
              <a:path w="21600" h="20305">
                <a:moveTo>
                  <a:pt x="0" y="13935"/>
                </a:moveTo>
                <a:cubicBezTo>
                  <a:pt x="1456" y="8605"/>
                  <a:pt x="3104" y="4710"/>
                  <a:pt x="4856" y="2462"/>
                </a:cubicBezTo>
                <a:cubicBezTo>
                  <a:pt x="7785" y="-1295"/>
                  <a:pt x="10799" y="-441"/>
                  <a:pt x="13647" y="2926"/>
                </a:cubicBezTo>
                <a:cubicBezTo>
                  <a:pt x="16448" y="6239"/>
                  <a:pt x="19146" y="12051"/>
                  <a:pt x="21600" y="20305"/>
                </a:cubicBezTo>
              </a:path>
            </a:pathLst>
          </a:custGeom>
          <a:noFill/>
          <a:ln w="63360" cap="rnd">
            <a:solidFill>
              <a:srgbClr val="FFFFFF"/>
            </a:solidFill>
            <a:custDash>
              <a:ds d="100000" sp="200000"/>
            </a:custDash>
            <a:round/>
            <a:headEnd type="oval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5" name="CustomShape 14"/>
          <p:cNvSpPr/>
          <p:nvPr/>
        </p:nvSpPr>
        <p:spPr>
          <a:xfrm>
            <a:off x="2558520" y="9327960"/>
            <a:ext cx="6611400" cy="809280"/>
          </a:xfrm>
          <a:custGeom>
            <a:avLst/>
            <a:gdLst/>
            <a:ahLst/>
            <a:cxnLst/>
            <a:rect l="l" t="t" r="r" b="b"/>
            <a:pathLst>
              <a:path w="21600" h="20070">
                <a:moveTo>
                  <a:pt x="0" y="16860"/>
                </a:moveTo>
                <a:cubicBezTo>
                  <a:pt x="3235" y="21387"/>
                  <a:pt x="6554" y="21124"/>
                  <a:pt x="9775" y="16084"/>
                </a:cubicBezTo>
                <a:cubicBezTo>
                  <a:pt x="12706" y="11499"/>
                  <a:pt x="15526" y="2994"/>
                  <a:pt x="18505" y="654"/>
                </a:cubicBezTo>
                <a:cubicBezTo>
                  <a:pt x="19534" y="-154"/>
                  <a:pt x="20570" y="-213"/>
                  <a:pt x="21600" y="478"/>
                </a:cubicBezTo>
              </a:path>
            </a:pathLst>
          </a:custGeom>
          <a:noFill/>
          <a:ln w="63360" cap="rnd">
            <a:solidFill>
              <a:srgbClr val="FFFFFF"/>
            </a:solidFill>
            <a:custDash>
              <a:ds d="100000" sp="200000"/>
            </a:custDash>
            <a:round/>
            <a:headEnd type="oval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6" name="CustomShape 15"/>
          <p:cNvSpPr/>
          <p:nvPr/>
        </p:nvSpPr>
        <p:spPr>
          <a:xfrm>
            <a:off x="13759920" y="4718880"/>
            <a:ext cx="2781360" cy="1293840"/>
          </a:xfrm>
          <a:custGeom>
            <a:avLst/>
            <a:gdLst/>
            <a:ahLst/>
            <a:cxnLst/>
            <a:rect l="l" t="t" r="r" b="b"/>
            <a:pathLst>
              <a:path w="21600" h="21255">
                <a:moveTo>
                  <a:pt x="21600" y="104"/>
                </a:moveTo>
                <a:cubicBezTo>
                  <a:pt x="18184" y="-345"/>
                  <a:pt x="14761" y="667"/>
                  <a:pt x="11534" y="3078"/>
                </a:cubicBezTo>
                <a:cubicBezTo>
                  <a:pt x="9270" y="4770"/>
                  <a:pt x="7131" y="7133"/>
                  <a:pt x="5196" y="10140"/>
                </a:cubicBezTo>
                <a:cubicBezTo>
                  <a:pt x="3199" y="13244"/>
                  <a:pt x="1445" y="16996"/>
                  <a:pt x="0" y="21255"/>
                </a:cubicBezTo>
              </a:path>
            </a:pathLst>
          </a:custGeom>
          <a:noFill/>
          <a:ln w="63360" cap="rnd">
            <a:solidFill>
              <a:srgbClr val="FFFFFF"/>
            </a:solidFill>
            <a:custDash>
              <a:ds d="100000" sp="200000"/>
            </a:custDash>
            <a:round/>
            <a:headEnd type="oval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7" name="CustomShape 16"/>
          <p:cNvSpPr/>
          <p:nvPr/>
        </p:nvSpPr>
        <p:spPr>
          <a:xfrm>
            <a:off x="14581440" y="6823800"/>
            <a:ext cx="4177080" cy="1478880"/>
          </a:xfrm>
          <a:custGeom>
            <a:avLst/>
            <a:gdLst/>
            <a:ahLst/>
            <a:cxnLst/>
            <a:rect l="l" t="t" r="r" b="b"/>
            <a:pathLst>
              <a:path w="21600" h="20524">
                <a:moveTo>
                  <a:pt x="21600" y="19884"/>
                </a:moveTo>
                <a:cubicBezTo>
                  <a:pt x="19148" y="21260"/>
                  <a:pt x="16594" y="20404"/>
                  <a:pt x="14343" y="17451"/>
                </a:cubicBezTo>
                <a:cubicBezTo>
                  <a:pt x="10933" y="12978"/>
                  <a:pt x="8501" y="4043"/>
                  <a:pt x="4854" y="1025"/>
                </a:cubicBezTo>
                <a:cubicBezTo>
                  <a:pt x="3276" y="-281"/>
                  <a:pt x="1591" y="-340"/>
                  <a:pt x="0" y="856"/>
                </a:cubicBezTo>
              </a:path>
            </a:pathLst>
          </a:custGeom>
          <a:noFill/>
          <a:ln w="63360" cap="rnd">
            <a:solidFill>
              <a:srgbClr val="FFFFFF"/>
            </a:solidFill>
            <a:custDash>
              <a:ds d="100000" sp="200000"/>
            </a:custDash>
            <a:round/>
            <a:headEnd type="oval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8" name="CustomShape 17"/>
          <p:cNvSpPr/>
          <p:nvPr/>
        </p:nvSpPr>
        <p:spPr>
          <a:xfrm>
            <a:off x="15040080" y="8414280"/>
            <a:ext cx="2779560" cy="2114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21600" y="21600"/>
                </a:moveTo>
                <a:cubicBezTo>
                  <a:pt x="20704" y="17763"/>
                  <a:pt x="19354" y="14137"/>
                  <a:pt x="17598" y="10854"/>
                </a:cubicBezTo>
                <a:cubicBezTo>
                  <a:pt x="16798" y="9358"/>
                  <a:pt x="15917" y="7942"/>
                  <a:pt x="14878" y="6739"/>
                </a:cubicBezTo>
                <a:cubicBezTo>
                  <a:pt x="13642" y="5309"/>
                  <a:pt x="12208" y="4208"/>
                  <a:pt x="10710" y="3293"/>
                </a:cubicBezTo>
                <a:cubicBezTo>
                  <a:pt x="7350" y="1239"/>
                  <a:pt x="3704" y="119"/>
                  <a:pt x="0" y="0"/>
                </a:cubicBezTo>
              </a:path>
            </a:pathLst>
          </a:custGeom>
          <a:noFill/>
          <a:ln w="63360" cap="rnd">
            <a:solidFill>
              <a:srgbClr val="FFFFFF"/>
            </a:solidFill>
            <a:custDash>
              <a:ds d="100000" sp="200000"/>
            </a:custDash>
            <a:round/>
            <a:headEnd type="oval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9" name="CustomShape 18"/>
          <p:cNvSpPr/>
          <p:nvPr/>
        </p:nvSpPr>
        <p:spPr>
          <a:xfrm>
            <a:off x="4671000" y="3354120"/>
            <a:ext cx="1621440" cy="1621440"/>
          </a:xfrm>
          <a:prstGeom prst="ellipse">
            <a:avLst/>
          </a:prstGeom>
          <a:solidFill>
            <a:srgbClr val="FDD24E"/>
          </a:solidFill>
          <a:ln w="50760">
            <a:solidFill>
              <a:srgbClr val="F9422E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40" name="image54.png"/>
          <p:cNvPicPr/>
          <p:nvPr/>
        </p:nvPicPr>
        <p:blipFill>
          <a:blip r:embed="rId4"/>
          <a:stretch/>
        </p:blipFill>
        <p:spPr>
          <a:xfrm>
            <a:off x="5052600" y="3567600"/>
            <a:ext cx="858600" cy="1194120"/>
          </a:xfrm>
          <a:prstGeom prst="rect">
            <a:avLst/>
          </a:prstGeom>
          <a:ln w="12600">
            <a:noFill/>
          </a:ln>
        </p:spPr>
      </p:pic>
      <p:sp>
        <p:nvSpPr>
          <p:cNvPr id="341" name="CustomShape 19"/>
          <p:cNvSpPr/>
          <p:nvPr/>
        </p:nvSpPr>
        <p:spPr>
          <a:xfrm>
            <a:off x="1047600" y="6298920"/>
            <a:ext cx="1621440" cy="1621440"/>
          </a:xfrm>
          <a:prstGeom prst="ellipse">
            <a:avLst/>
          </a:prstGeom>
          <a:solidFill>
            <a:srgbClr val="FDD24E"/>
          </a:solidFill>
          <a:ln w="50760">
            <a:solidFill>
              <a:srgbClr val="F9422E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2" name="CustomShape 20"/>
          <p:cNvSpPr/>
          <p:nvPr/>
        </p:nvSpPr>
        <p:spPr>
          <a:xfrm>
            <a:off x="1047600" y="9134640"/>
            <a:ext cx="1621440" cy="1621440"/>
          </a:xfrm>
          <a:prstGeom prst="ellipse">
            <a:avLst/>
          </a:prstGeom>
          <a:solidFill>
            <a:srgbClr val="FDD24E"/>
          </a:solidFill>
          <a:ln w="50760">
            <a:solidFill>
              <a:srgbClr val="F9422E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43" name="image55.png"/>
          <p:cNvPicPr/>
          <p:nvPr/>
        </p:nvPicPr>
        <p:blipFill>
          <a:blip r:embed="rId5"/>
          <a:stretch/>
        </p:blipFill>
        <p:spPr>
          <a:xfrm>
            <a:off x="1261080" y="6550560"/>
            <a:ext cx="1194120" cy="1194120"/>
          </a:xfrm>
          <a:prstGeom prst="rect">
            <a:avLst/>
          </a:prstGeom>
          <a:ln w="12600">
            <a:noFill/>
          </a:ln>
        </p:spPr>
      </p:pic>
      <p:pic>
        <p:nvPicPr>
          <p:cNvPr id="344" name="image56.png"/>
          <p:cNvPicPr/>
          <p:nvPr/>
        </p:nvPicPr>
        <p:blipFill>
          <a:blip r:embed="rId6"/>
          <a:stretch/>
        </p:blipFill>
        <p:spPr>
          <a:xfrm>
            <a:off x="1260000" y="9437040"/>
            <a:ext cx="1196280" cy="1194120"/>
          </a:xfrm>
          <a:prstGeom prst="rect">
            <a:avLst/>
          </a:prstGeom>
          <a:ln w="12600">
            <a:noFill/>
          </a:ln>
        </p:spPr>
      </p:pic>
      <p:sp>
        <p:nvSpPr>
          <p:cNvPr id="345" name="CustomShape 21"/>
          <p:cNvSpPr/>
          <p:nvPr/>
        </p:nvSpPr>
        <p:spPr>
          <a:xfrm>
            <a:off x="16456680" y="3794400"/>
            <a:ext cx="1621440" cy="1621440"/>
          </a:xfrm>
          <a:prstGeom prst="ellipse">
            <a:avLst/>
          </a:prstGeom>
          <a:solidFill>
            <a:srgbClr val="FDD24E"/>
          </a:solidFill>
          <a:ln w="50760">
            <a:solidFill>
              <a:srgbClr val="F9422E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6" name="CustomShape 22"/>
          <p:cNvSpPr/>
          <p:nvPr/>
        </p:nvSpPr>
        <p:spPr>
          <a:xfrm>
            <a:off x="18694440" y="7450200"/>
            <a:ext cx="1621440" cy="1621440"/>
          </a:xfrm>
          <a:prstGeom prst="ellipse">
            <a:avLst/>
          </a:prstGeom>
          <a:solidFill>
            <a:srgbClr val="FDD24E"/>
          </a:solidFill>
          <a:ln w="50760">
            <a:solidFill>
              <a:srgbClr val="F9422E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7" name="CustomShape 23"/>
          <p:cNvSpPr/>
          <p:nvPr/>
        </p:nvSpPr>
        <p:spPr>
          <a:xfrm>
            <a:off x="17339400" y="10386720"/>
            <a:ext cx="1621440" cy="1621440"/>
          </a:xfrm>
          <a:prstGeom prst="ellipse">
            <a:avLst/>
          </a:prstGeom>
          <a:solidFill>
            <a:srgbClr val="FDD24E"/>
          </a:solidFill>
          <a:ln w="50760">
            <a:solidFill>
              <a:srgbClr val="F9422E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48" name="image57.png"/>
          <p:cNvPicPr/>
          <p:nvPr/>
        </p:nvPicPr>
        <p:blipFill>
          <a:blip r:embed="rId7"/>
          <a:stretch/>
        </p:blipFill>
        <p:spPr>
          <a:xfrm>
            <a:off x="16718760" y="4071240"/>
            <a:ext cx="1130760" cy="1118520"/>
          </a:xfrm>
          <a:prstGeom prst="rect">
            <a:avLst/>
          </a:prstGeom>
          <a:ln w="12600">
            <a:noFill/>
          </a:ln>
        </p:spPr>
      </p:pic>
      <p:pic>
        <p:nvPicPr>
          <p:cNvPr id="349" name="image58.png"/>
          <p:cNvPicPr/>
          <p:nvPr/>
        </p:nvPicPr>
        <p:blipFill>
          <a:blip r:embed="rId8"/>
          <a:stretch/>
        </p:blipFill>
        <p:spPr>
          <a:xfrm>
            <a:off x="18936000" y="7766640"/>
            <a:ext cx="1138320" cy="1138320"/>
          </a:xfrm>
          <a:prstGeom prst="rect">
            <a:avLst/>
          </a:prstGeom>
          <a:ln w="12600">
            <a:noFill/>
          </a:ln>
        </p:spPr>
      </p:pic>
      <p:pic>
        <p:nvPicPr>
          <p:cNvPr id="350" name="image59.png"/>
          <p:cNvPicPr/>
          <p:nvPr/>
        </p:nvPicPr>
        <p:blipFill>
          <a:blip r:embed="rId9"/>
          <a:stretch/>
        </p:blipFill>
        <p:spPr>
          <a:xfrm>
            <a:off x="17628480" y="10629000"/>
            <a:ext cx="1085040" cy="1086120"/>
          </a:xfrm>
          <a:prstGeom prst="rect">
            <a:avLst/>
          </a:prstGeom>
          <a:ln w="12600">
            <a:noFill/>
          </a:ln>
        </p:spPr>
      </p:pic>
      <p:pic>
        <p:nvPicPr>
          <p:cNvPr id="351" name="sticks копия (1) копия.png"/>
          <p:cNvPicPr/>
          <p:nvPr/>
        </p:nvPicPr>
        <p:blipFill>
          <a:blip r:embed="rId10"/>
          <a:stretch/>
        </p:blipFill>
        <p:spPr>
          <a:xfrm rot="20232600">
            <a:off x="5271120" y="661320"/>
            <a:ext cx="12529800" cy="12974040"/>
          </a:xfrm>
          <a:prstGeom prst="rect">
            <a:avLst/>
          </a:prstGeom>
          <a:ln w="1260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CustomShape 1"/>
          <p:cNvSpPr/>
          <p:nvPr/>
        </p:nvSpPr>
        <p:spPr>
          <a:xfrm>
            <a:off x="-25560" y="-50760"/>
            <a:ext cx="24433920" cy="13796640"/>
          </a:xfrm>
          <a:prstGeom prst="rect">
            <a:avLst/>
          </a:prstGeom>
          <a:solidFill>
            <a:srgbClr val="FC624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53" name="image61.png"/>
          <p:cNvPicPr/>
          <p:nvPr/>
        </p:nvPicPr>
        <p:blipFill>
          <a:blip r:embed="rId3">
            <a:alphaModFix amt="59000"/>
          </a:blip>
          <a:srcRect b="19429"/>
          <a:stretch/>
        </p:blipFill>
        <p:spPr>
          <a:xfrm>
            <a:off x="-229680" y="-298800"/>
            <a:ext cx="24842880" cy="14136840"/>
          </a:xfrm>
          <a:prstGeom prst="rect">
            <a:avLst/>
          </a:prstGeom>
          <a:ln w="12600">
            <a:noFill/>
          </a:ln>
        </p:spPr>
      </p:pic>
      <p:sp>
        <p:nvSpPr>
          <p:cNvPr id="354" name="CustomShape 2"/>
          <p:cNvSpPr/>
          <p:nvPr/>
        </p:nvSpPr>
        <p:spPr>
          <a:xfrm>
            <a:off x="1508760" y="996120"/>
            <a:ext cx="14796720" cy="13608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71280" tIns="71280" rIns="71280" bIns="7128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8000" b="1" strike="noStrike" cap="all" spc="-1">
                <a:solidFill>
                  <a:srgbClr val="FFFFFF"/>
                </a:solidFill>
                <a:latin typeface="Arial"/>
                <a:ea typeface="Arial"/>
              </a:rPr>
              <a:t>Без вреда для здоровья </a:t>
            </a:r>
            <a:endParaRPr lang="ru-RU" sz="8000" b="0" strike="noStrike" spc="-1">
              <a:latin typeface="Arial"/>
            </a:endParaRPr>
          </a:p>
        </p:txBody>
      </p:sp>
      <p:sp>
        <p:nvSpPr>
          <p:cNvPr id="355" name="CustomShape 3"/>
          <p:cNvSpPr/>
          <p:nvPr/>
        </p:nvSpPr>
        <p:spPr>
          <a:xfrm>
            <a:off x="1466640" y="2859840"/>
            <a:ext cx="11781000" cy="9039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>
            <a:spAutoFit/>
          </a:bodyPr>
          <a:lstStyle/>
          <a:p>
            <a:pPr>
              <a:lnSpc>
                <a:spcPct val="100000"/>
              </a:lnSpc>
              <a:spcBef>
                <a:spcPts val="2401"/>
              </a:spcBef>
            </a:pPr>
            <a:r>
              <a:rPr lang="ru-RU" sz="5000" b="0" strike="noStrike" spc="-1">
                <a:solidFill>
                  <a:srgbClr val="FFFFFF"/>
                </a:solidFill>
                <a:latin typeface="Arial"/>
                <a:ea typeface="Arial"/>
              </a:rPr>
              <a:t>В составе продукта </a:t>
            </a:r>
            <a:r>
              <a:rPr lang="ru-RU" sz="5000" b="1" strike="noStrike" spc="-1">
                <a:solidFill>
                  <a:srgbClr val="FFFFFF"/>
                </a:solidFill>
                <a:latin typeface="Arial"/>
                <a:ea typeface="Arial"/>
              </a:rPr>
              <a:t>не</a:t>
            </a:r>
            <a:r>
              <a:rPr lang="ru-RU" sz="5000" b="0" strike="noStrike" spc="-1">
                <a:solidFill>
                  <a:srgbClr val="FFFFFF"/>
                </a:solidFill>
                <a:latin typeface="Arial"/>
                <a:ea typeface="Arial"/>
              </a:rPr>
              <a:t> содержатся</a:t>
            </a:r>
            <a:r>
              <a:rPr lang="ru-RU" sz="5000" b="1" strike="noStrike" spc="-1">
                <a:solidFill>
                  <a:srgbClr val="FFFFFF"/>
                </a:solidFill>
                <a:latin typeface="Arial"/>
                <a:ea typeface="Arial"/>
              </a:rPr>
              <a:t>:</a:t>
            </a:r>
            <a:endParaRPr lang="ru-RU" sz="5000" b="0" strike="noStrike" spc="-1">
              <a:latin typeface="Arial"/>
            </a:endParaRPr>
          </a:p>
        </p:txBody>
      </p:sp>
      <p:sp>
        <p:nvSpPr>
          <p:cNvPr id="356" name="CustomShape 4"/>
          <p:cNvSpPr/>
          <p:nvPr/>
        </p:nvSpPr>
        <p:spPr>
          <a:xfrm>
            <a:off x="1458360" y="7377120"/>
            <a:ext cx="7780680" cy="9039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>
            <a:spAutoFit/>
          </a:bodyPr>
          <a:lstStyle/>
          <a:p>
            <a:pPr>
              <a:lnSpc>
                <a:spcPct val="100000"/>
              </a:lnSpc>
              <a:spcBef>
                <a:spcPts val="2401"/>
              </a:spcBef>
            </a:pPr>
            <a:r>
              <a:rPr lang="ru-RU" sz="5000" b="1" strike="noStrike" spc="-1">
                <a:solidFill>
                  <a:srgbClr val="FFFFFF"/>
                </a:solidFill>
                <a:latin typeface="Arial"/>
                <a:ea typeface="Arial"/>
              </a:rPr>
              <a:t>диуретики</a:t>
            </a:r>
            <a:endParaRPr lang="ru-RU" sz="5000" b="0" strike="noStrike" spc="-1">
              <a:latin typeface="Arial"/>
            </a:endParaRPr>
          </a:p>
        </p:txBody>
      </p:sp>
      <p:sp>
        <p:nvSpPr>
          <p:cNvPr id="357" name="CustomShape 5"/>
          <p:cNvSpPr/>
          <p:nvPr/>
        </p:nvSpPr>
        <p:spPr>
          <a:xfrm>
            <a:off x="1509120" y="8406000"/>
            <a:ext cx="4838040" cy="18799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3800" b="0" strike="noStrike" spc="-1">
                <a:solidFill>
                  <a:srgbClr val="FFFFFF"/>
                </a:solidFill>
                <a:latin typeface="Arial"/>
                <a:ea typeface="Arial"/>
              </a:rPr>
              <a:t>активно выводят жидкость, </a:t>
            </a:r>
            <a:endParaRPr lang="ru-RU" sz="3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3800" b="0" strike="noStrike" spc="-1">
                <a:solidFill>
                  <a:srgbClr val="FFFFFF"/>
                </a:solidFill>
                <a:latin typeface="Arial"/>
                <a:ea typeface="Arial"/>
              </a:rPr>
              <a:t>но не сжигают жир</a:t>
            </a:r>
            <a:endParaRPr lang="ru-RU" sz="3800" b="0" strike="noStrike" spc="-1">
              <a:latin typeface="Arial"/>
            </a:endParaRPr>
          </a:p>
        </p:txBody>
      </p:sp>
      <p:sp>
        <p:nvSpPr>
          <p:cNvPr id="358" name="CustomShape 6"/>
          <p:cNvSpPr/>
          <p:nvPr/>
        </p:nvSpPr>
        <p:spPr>
          <a:xfrm>
            <a:off x="7523640" y="7377120"/>
            <a:ext cx="8501400" cy="9039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>
            <a:spAutoFit/>
          </a:bodyPr>
          <a:lstStyle/>
          <a:p>
            <a:pPr>
              <a:lnSpc>
                <a:spcPct val="100000"/>
              </a:lnSpc>
              <a:spcBef>
                <a:spcPts val="2401"/>
              </a:spcBef>
            </a:pPr>
            <a:r>
              <a:rPr lang="ru-RU" sz="5000" b="1" strike="noStrike" spc="-1">
                <a:solidFill>
                  <a:srgbClr val="FFFFFF"/>
                </a:solidFill>
                <a:latin typeface="Arial"/>
                <a:ea typeface="Arial"/>
              </a:rPr>
              <a:t>слабительные средства</a:t>
            </a:r>
            <a:endParaRPr lang="ru-RU" sz="5000" b="0" strike="noStrike" spc="-1">
              <a:latin typeface="Arial"/>
            </a:endParaRPr>
          </a:p>
        </p:txBody>
      </p:sp>
      <p:sp>
        <p:nvSpPr>
          <p:cNvPr id="359" name="CustomShape 7"/>
          <p:cNvSpPr/>
          <p:nvPr/>
        </p:nvSpPr>
        <p:spPr>
          <a:xfrm>
            <a:off x="16269840" y="7377120"/>
            <a:ext cx="8048520" cy="9039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>
            <a:spAutoFit/>
          </a:bodyPr>
          <a:lstStyle/>
          <a:p>
            <a:pPr>
              <a:lnSpc>
                <a:spcPct val="100000"/>
              </a:lnSpc>
              <a:spcBef>
                <a:spcPts val="2401"/>
              </a:spcBef>
            </a:pPr>
            <a:r>
              <a:rPr lang="ru-RU" sz="5000" b="1" strike="noStrike" spc="-1">
                <a:solidFill>
                  <a:srgbClr val="FFFFFF"/>
                </a:solidFill>
                <a:latin typeface="Arial"/>
                <a:ea typeface="Arial"/>
              </a:rPr>
              <a:t>стероидные гормоны </a:t>
            </a:r>
            <a:endParaRPr lang="ru-RU" sz="5000" b="0" strike="noStrike" spc="-1">
              <a:latin typeface="Arial"/>
            </a:endParaRPr>
          </a:p>
        </p:txBody>
      </p:sp>
      <p:sp>
        <p:nvSpPr>
          <p:cNvPr id="360" name="CustomShape 8"/>
          <p:cNvSpPr/>
          <p:nvPr/>
        </p:nvSpPr>
        <p:spPr>
          <a:xfrm>
            <a:off x="7550280" y="8406000"/>
            <a:ext cx="6158160" cy="18799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3800" b="0" strike="noStrike" spc="-1">
                <a:solidFill>
                  <a:srgbClr val="FFFFFF"/>
                </a:solidFill>
                <a:latin typeface="Arial"/>
                <a:ea typeface="Arial"/>
              </a:rPr>
              <a:t>выводят жидкость </a:t>
            </a:r>
            <a:endParaRPr lang="ru-RU" sz="3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3800" b="0" strike="noStrike" spc="-1">
                <a:solidFill>
                  <a:srgbClr val="FFFFFF"/>
                </a:solidFill>
                <a:latin typeface="Arial"/>
                <a:ea typeface="Arial"/>
              </a:rPr>
              <a:t>и содержимое кишечника, </a:t>
            </a:r>
            <a:endParaRPr lang="ru-RU" sz="3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3800" b="0" strike="noStrike" spc="-1">
                <a:solidFill>
                  <a:srgbClr val="FFFFFF"/>
                </a:solidFill>
                <a:latin typeface="Arial"/>
                <a:ea typeface="Arial"/>
              </a:rPr>
              <a:t>но не сжигают жир</a:t>
            </a:r>
            <a:endParaRPr lang="ru-RU" sz="3800" b="0" strike="noStrike" spc="-1">
              <a:latin typeface="Arial"/>
            </a:endParaRPr>
          </a:p>
        </p:txBody>
      </p:sp>
      <p:sp>
        <p:nvSpPr>
          <p:cNvPr id="361" name="CustomShape 9"/>
          <p:cNvSpPr/>
          <p:nvPr/>
        </p:nvSpPr>
        <p:spPr>
          <a:xfrm>
            <a:off x="16229880" y="8406000"/>
            <a:ext cx="7285320" cy="18799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3800" b="0" strike="noStrike" spc="-1">
                <a:solidFill>
                  <a:srgbClr val="FFFFFF"/>
                </a:solidFill>
                <a:latin typeface="Arial"/>
                <a:ea typeface="Arial"/>
              </a:rPr>
              <a:t>некоторые виды стероидов способствуют снижению жировой массы</a:t>
            </a:r>
            <a:endParaRPr lang="ru-RU" sz="3800" b="0" strike="noStrike" spc="-1">
              <a:latin typeface="Arial"/>
            </a:endParaRPr>
          </a:p>
        </p:txBody>
      </p:sp>
      <p:sp>
        <p:nvSpPr>
          <p:cNvPr id="362" name="CustomShape 10"/>
          <p:cNvSpPr/>
          <p:nvPr/>
        </p:nvSpPr>
        <p:spPr>
          <a:xfrm>
            <a:off x="1458360" y="5361480"/>
            <a:ext cx="1362600" cy="19706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>
            <a:spAutoFit/>
          </a:bodyPr>
          <a:lstStyle/>
          <a:p>
            <a:pPr>
              <a:lnSpc>
                <a:spcPct val="100000"/>
              </a:lnSpc>
              <a:spcBef>
                <a:spcPts val="2401"/>
              </a:spcBef>
            </a:pPr>
            <a:r>
              <a:rPr lang="ru-RU" sz="12000" b="1" strike="noStrike" spc="-1">
                <a:solidFill>
                  <a:srgbClr val="F5EFC6"/>
                </a:solidFill>
                <a:latin typeface="Arial"/>
                <a:ea typeface="Arial"/>
              </a:rPr>
              <a:t>1</a:t>
            </a:r>
            <a:endParaRPr lang="ru-RU" sz="12000" b="0" strike="noStrike" spc="-1">
              <a:latin typeface="Arial"/>
            </a:endParaRPr>
          </a:p>
        </p:txBody>
      </p:sp>
      <p:sp>
        <p:nvSpPr>
          <p:cNvPr id="363" name="CustomShape 11"/>
          <p:cNvSpPr/>
          <p:nvPr/>
        </p:nvSpPr>
        <p:spPr>
          <a:xfrm>
            <a:off x="7607880" y="5361480"/>
            <a:ext cx="1362600" cy="19706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>
            <a:spAutoFit/>
          </a:bodyPr>
          <a:lstStyle/>
          <a:p>
            <a:pPr>
              <a:lnSpc>
                <a:spcPct val="100000"/>
              </a:lnSpc>
              <a:spcBef>
                <a:spcPts val="2401"/>
              </a:spcBef>
            </a:pPr>
            <a:r>
              <a:rPr lang="ru-RU" sz="12000" b="1" strike="noStrike" spc="-1">
                <a:solidFill>
                  <a:srgbClr val="F5EFC6"/>
                </a:solidFill>
                <a:latin typeface="Arial"/>
                <a:ea typeface="Arial"/>
              </a:rPr>
              <a:t>2</a:t>
            </a:r>
            <a:endParaRPr lang="ru-RU" sz="12000" b="0" strike="noStrike" spc="-1">
              <a:latin typeface="Arial"/>
            </a:endParaRPr>
          </a:p>
        </p:txBody>
      </p:sp>
      <p:sp>
        <p:nvSpPr>
          <p:cNvPr id="364" name="CustomShape 12"/>
          <p:cNvSpPr/>
          <p:nvPr/>
        </p:nvSpPr>
        <p:spPr>
          <a:xfrm>
            <a:off x="16346160" y="5361480"/>
            <a:ext cx="1362600" cy="19706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>
            <a:spAutoFit/>
          </a:bodyPr>
          <a:lstStyle/>
          <a:p>
            <a:pPr>
              <a:lnSpc>
                <a:spcPct val="100000"/>
              </a:lnSpc>
              <a:spcBef>
                <a:spcPts val="2401"/>
              </a:spcBef>
            </a:pPr>
            <a:r>
              <a:rPr lang="ru-RU" sz="12000" b="1" strike="noStrike" spc="-1">
                <a:solidFill>
                  <a:srgbClr val="F5EFC6"/>
                </a:solidFill>
                <a:latin typeface="Arial"/>
                <a:ea typeface="Arial"/>
              </a:rPr>
              <a:t>3</a:t>
            </a:r>
            <a:endParaRPr lang="ru-RU" sz="12000" b="0" strike="noStrike" spc="-1">
              <a:latin typeface="Arial"/>
            </a:endParaRPr>
          </a:p>
        </p:txBody>
      </p:sp>
      <p:pic>
        <p:nvPicPr>
          <p:cNvPr id="365" name="image27.png"/>
          <p:cNvPicPr/>
          <p:nvPr/>
        </p:nvPicPr>
        <p:blipFill>
          <a:blip r:embed="rId4"/>
          <a:stretch/>
        </p:blipFill>
        <p:spPr>
          <a:xfrm>
            <a:off x="618480" y="12729600"/>
            <a:ext cx="1940760" cy="339480"/>
          </a:xfrm>
          <a:prstGeom prst="rect">
            <a:avLst/>
          </a:prstGeom>
          <a:ln w="12600">
            <a:noFill/>
          </a:ln>
        </p:spPr>
      </p:pic>
      <p:grpSp>
        <p:nvGrpSpPr>
          <p:cNvPr id="366" name="Group 13"/>
          <p:cNvGrpSpPr/>
          <p:nvPr/>
        </p:nvGrpSpPr>
        <p:grpSpPr>
          <a:xfrm>
            <a:off x="21928320" y="12179520"/>
            <a:ext cx="1923480" cy="1011600"/>
            <a:chOff x="21928320" y="12179520"/>
            <a:chExt cx="1923480" cy="1011600"/>
          </a:xfrm>
        </p:grpSpPr>
        <p:sp>
          <p:nvSpPr>
            <p:cNvPr id="367" name="CustomShape 14"/>
            <p:cNvSpPr/>
            <p:nvPr/>
          </p:nvSpPr>
          <p:spPr>
            <a:xfrm>
              <a:off x="21928320" y="12774960"/>
              <a:ext cx="1364040" cy="4161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71280" tIns="71280" rIns="71280" bIns="71280" anchor="ctr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ru-RU" sz="1800" b="1" strike="noStrike" cap="all" spc="-1">
                  <a:solidFill>
                    <a:srgbClr val="FFFFFF"/>
                  </a:solidFill>
                  <a:latin typeface="Arial"/>
                  <a:ea typeface="Arial"/>
                </a:rPr>
                <a:t>Lipostick</a:t>
              </a:r>
              <a:endParaRPr lang="ru-RU" sz="1800" b="0" strike="noStrike" spc="-1">
                <a:latin typeface="Arial"/>
              </a:endParaRPr>
            </a:p>
          </p:txBody>
        </p:sp>
        <p:sp>
          <p:nvSpPr>
            <p:cNvPr id="368" name="CustomShape 15"/>
            <p:cNvSpPr/>
            <p:nvPr/>
          </p:nvSpPr>
          <p:spPr>
            <a:xfrm rot="16200000">
              <a:off x="23400000" y="12214800"/>
              <a:ext cx="487080" cy="41652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71280" tIns="71280" rIns="71280" bIns="71280" anchor="ctr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ru-RU" sz="1800" b="1" strike="noStrike" cap="all" spc="-1">
                  <a:solidFill>
                    <a:srgbClr val="DDDDDD"/>
                  </a:solidFill>
                  <a:latin typeface="Arial"/>
                  <a:ea typeface="Arial"/>
                </a:rPr>
                <a:t>Fit</a:t>
              </a:r>
              <a:endParaRPr lang="ru-RU" sz="1800" b="0" strike="noStrike" spc="-1">
                <a:latin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image62.png"/>
          <p:cNvPicPr/>
          <p:nvPr/>
        </p:nvPicPr>
        <p:blipFill>
          <a:blip r:embed="rId2"/>
          <a:stretch/>
        </p:blipFill>
        <p:spPr>
          <a:xfrm>
            <a:off x="0" y="0"/>
            <a:ext cx="24383160" cy="13715280"/>
          </a:xfrm>
          <a:prstGeom prst="rect">
            <a:avLst/>
          </a:prstGeom>
          <a:ln w="12600">
            <a:noFill/>
          </a:ln>
        </p:spPr>
      </p:pic>
      <p:sp>
        <p:nvSpPr>
          <p:cNvPr id="370" name="CustomShape 1"/>
          <p:cNvSpPr/>
          <p:nvPr/>
        </p:nvSpPr>
        <p:spPr>
          <a:xfrm>
            <a:off x="1688400" y="884520"/>
            <a:ext cx="10061640" cy="31896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71280" tIns="71280" rIns="71280" bIns="7128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0" b="1" strike="noStrike" spc="-1">
                <a:solidFill>
                  <a:srgbClr val="FFFFFF"/>
                </a:solidFill>
                <a:latin typeface="Arial"/>
                <a:ea typeface="Arial"/>
              </a:rPr>
              <a:t>ПОРЦИОННЫЙ </a:t>
            </a:r>
            <a:endParaRPr lang="ru-RU" sz="10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0000" b="1" strike="noStrike" spc="-1">
                <a:solidFill>
                  <a:srgbClr val="FFFFFF"/>
                </a:solidFill>
                <a:latin typeface="Arial"/>
                <a:ea typeface="Arial"/>
              </a:rPr>
              <a:t>СТИК</a:t>
            </a:r>
            <a:endParaRPr lang="ru-RU" sz="10000" b="0" strike="noStrike" spc="-1">
              <a:latin typeface="Arial"/>
            </a:endParaRPr>
          </a:p>
        </p:txBody>
      </p:sp>
      <p:sp>
        <p:nvSpPr>
          <p:cNvPr id="371" name="CustomShape 2"/>
          <p:cNvSpPr/>
          <p:nvPr/>
        </p:nvSpPr>
        <p:spPr>
          <a:xfrm>
            <a:off x="4061880" y="10253160"/>
            <a:ext cx="8353080" cy="7214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>
            <a:spAutoFit/>
          </a:bodyPr>
          <a:lstStyle/>
          <a:p>
            <a:pPr>
              <a:lnSpc>
                <a:spcPct val="100000"/>
              </a:lnSpc>
              <a:spcBef>
                <a:spcPts val="2401"/>
              </a:spcBef>
            </a:pPr>
            <a:r>
              <a:rPr lang="ru-RU" sz="3800" b="0" strike="noStrike" spc="-1">
                <a:solidFill>
                  <a:srgbClr val="FFFFFF"/>
                </a:solidFill>
                <a:latin typeface="Arial"/>
                <a:ea typeface="Arial"/>
              </a:rPr>
              <a:t>точная дозировка</a:t>
            </a:r>
            <a:endParaRPr lang="ru-RU" sz="3800" b="0" strike="noStrike" spc="-1">
              <a:latin typeface="Arial"/>
            </a:endParaRPr>
          </a:p>
        </p:txBody>
      </p:sp>
      <p:pic>
        <p:nvPicPr>
          <p:cNvPr id="372" name="image27.png"/>
          <p:cNvPicPr/>
          <p:nvPr/>
        </p:nvPicPr>
        <p:blipFill>
          <a:blip r:embed="rId3"/>
          <a:stretch/>
        </p:blipFill>
        <p:spPr>
          <a:xfrm>
            <a:off x="618480" y="12729600"/>
            <a:ext cx="1940760" cy="339480"/>
          </a:xfrm>
          <a:prstGeom prst="rect">
            <a:avLst/>
          </a:prstGeom>
          <a:ln w="12600">
            <a:noFill/>
          </a:ln>
        </p:spPr>
      </p:pic>
      <p:sp>
        <p:nvSpPr>
          <p:cNvPr id="373" name="CustomShape 3"/>
          <p:cNvSpPr/>
          <p:nvPr/>
        </p:nvSpPr>
        <p:spPr>
          <a:xfrm>
            <a:off x="4061880" y="5835600"/>
            <a:ext cx="8353080" cy="7214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>
            <a:spAutoFit/>
          </a:bodyPr>
          <a:lstStyle/>
          <a:p>
            <a:pPr>
              <a:lnSpc>
                <a:spcPct val="100000"/>
              </a:lnSpc>
              <a:spcBef>
                <a:spcPts val="2401"/>
              </a:spcBef>
            </a:pPr>
            <a:r>
              <a:rPr lang="ru-RU" sz="3800" b="0" strike="noStrike" spc="-1">
                <a:solidFill>
                  <a:srgbClr val="FFFFFF"/>
                </a:solidFill>
                <a:latin typeface="Arial"/>
                <a:ea typeface="Arial"/>
              </a:rPr>
              <a:t>удобно брать с собой </a:t>
            </a:r>
            <a:endParaRPr lang="ru-RU" sz="3800" b="0" strike="noStrike" spc="-1">
              <a:latin typeface="Arial"/>
            </a:endParaRPr>
          </a:p>
        </p:txBody>
      </p:sp>
      <p:sp>
        <p:nvSpPr>
          <p:cNvPr id="374" name="CustomShape 4"/>
          <p:cNvSpPr/>
          <p:nvPr/>
        </p:nvSpPr>
        <p:spPr>
          <a:xfrm>
            <a:off x="4061880" y="7771320"/>
            <a:ext cx="7571880" cy="13006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>
            <a:spAutoFit/>
          </a:bodyPr>
          <a:lstStyle/>
          <a:p>
            <a:pPr>
              <a:lnSpc>
                <a:spcPct val="100000"/>
              </a:lnSpc>
              <a:spcBef>
                <a:spcPts val="2401"/>
              </a:spcBef>
            </a:pPr>
            <a:r>
              <a:rPr lang="ru-RU" sz="3800" b="0" strike="noStrike" spc="-1">
                <a:solidFill>
                  <a:srgbClr val="FFFFFF"/>
                </a:solidFill>
                <a:latin typeface="Arial"/>
                <a:ea typeface="Arial"/>
              </a:rPr>
              <a:t>герметичная упаковка защищает от внешнего воздействия</a:t>
            </a:r>
            <a:endParaRPr lang="ru-RU" sz="3800" b="0" strike="noStrike" spc="-1">
              <a:latin typeface="Arial"/>
            </a:endParaRPr>
          </a:p>
        </p:txBody>
      </p:sp>
      <p:pic>
        <p:nvPicPr>
          <p:cNvPr id="375" name="image63.png"/>
          <p:cNvPicPr/>
          <p:nvPr/>
        </p:nvPicPr>
        <p:blipFill>
          <a:blip r:embed="rId4"/>
          <a:stretch/>
        </p:blipFill>
        <p:spPr>
          <a:xfrm>
            <a:off x="1766880" y="5232240"/>
            <a:ext cx="1726560" cy="1726560"/>
          </a:xfrm>
          <a:prstGeom prst="rect">
            <a:avLst/>
          </a:prstGeom>
          <a:ln w="12600">
            <a:noFill/>
          </a:ln>
        </p:spPr>
      </p:pic>
      <p:pic>
        <p:nvPicPr>
          <p:cNvPr id="376" name="image64.png"/>
          <p:cNvPicPr/>
          <p:nvPr/>
        </p:nvPicPr>
        <p:blipFill>
          <a:blip r:embed="rId5"/>
          <a:stretch/>
        </p:blipFill>
        <p:spPr>
          <a:xfrm>
            <a:off x="1766880" y="9726120"/>
            <a:ext cx="1726560" cy="1726560"/>
          </a:xfrm>
          <a:prstGeom prst="rect">
            <a:avLst/>
          </a:prstGeom>
          <a:ln w="12600">
            <a:noFill/>
          </a:ln>
        </p:spPr>
      </p:pic>
      <p:pic>
        <p:nvPicPr>
          <p:cNvPr id="377" name="image65.png"/>
          <p:cNvPicPr/>
          <p:nvPr/>
        </p:nvPicPr>
        <p:blipFill>
          <a:blip r:embed="rId6"/>
          <a:stretch/>
        </p:blipFill>
        <p:spPr>
          <a:xfrm>
            <a:off x="1766880" y="7479000"/>
            <a:ext cx="1726560" cy="1726560"/>
          </a:xfrm>
          <a:prstGeom prst="rect">
            <a:avLst/>
          </a:prstGeom>
          <a:ln w="12600">
            <a:noFill/>
          </a:ln>
        </p:spPr>
      </p:pic>
      <p:grpSp>
        <p:nvGrpSpPr>
          <p:cNvPr id="378" name="Group 5"/>
          <p:cNvGrpSpPr/>
          <p:nvPr/>
        </p:nvGrpSpPr>
        <p:grpSpPr>
          <a:xfrm>
            <a:off x="21928320" y="12179520"/>
            <a:ext cx="1923480" cy="1011600"/>
            <a:chOff x="21928320" y="12179520"/>
            <a:chExt cx="1923480" cy="1011600"/>
          </a:xfrm>
        </p:grpSpPr>
        <p:sp>
          <p:nvSpPr>
            <p:cNvPr id="379" name="CustomShape 6"/>
            <p:cNvSpPr/>
            <p:nvPr/>
          </p:nvSpPr>
          <p:spPr>
            <a:xfrm>
              <a:off x="21928320" y="12774960"/>
              <a:ext cx="1364040" cy="4161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71280" tIns="71280" rIns="71280" bIns="71280" anchor="ctr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ru-RU" sz="1800" b="1" strike="noStrike" cap="all" spc="-1">
                  <a:solidFill>
                    <a:srgbClr val="FFFFFF"/>
                  </a:solidFill>
                  <a:latin typeface="Arial"/>
                  <a:ea typeface="Arial"/>
                </a:rPr>
                <a:t>Lipostick</a:t>
              </a:r>
              <a:endParaRPr lang="ru-RU" sz="1800" b="0" strike="noStrike" spc="-1">
                <a:latin typeface="Arial"/>
              </a:endParaRPr>
            </a:p>
          </p:txBody>
        </p:sp>
        <p:sp>
          <p:nvSpPr>
            <p:cNvPr id="380" name="CustomShape 7"/>
            <p:cNvSpPr/>
            <p:nvPr/>
          </p:nvSpPr>
          <p:spPr>
            <a:xfrm rot="16200000">
              <a:off x="23400000" y="12214800"/>
              <a:ext cx="487080" cy="41652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71280" tIns="71280" rIns="71280" bIns="71280" anchor="ctr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ru-RU" sz="1800" b="1" strike="noStrike" cap="all" spc="-1">
                  <a:solidFill>
                    <a:srgbClr val="DDDDDD"/>
                  </a:solidFill>
                  <a:latin typeface="Arial"/>
                  <a:ea typeface="Arial"/>
                </a:rPr>
                <a:t>Fit</a:t>
              </a:r>
              <a:endParaRPr lang="ru-RU" sz="1800" b="0" strike="noStrike" spc="-1">
                <a:latin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image3.png"/>
          <p:cNvPicPr/>
          <p:nvPr/>
        </p:nvPicPr>
        <p:blipFill>
          <a:blip r:embed="rId3"/>
          <a:stretch/>
        </p:blipFill>
        <p:spPr>
          <a:xfrm>
            <a:off x="0" y="3600"/>
            <a:ext cx="24383160" cy="13708080"/>
          </a:xfrm>
          <a:prstGeom prst="rect">
            <a:avLst/>
          </a:prstGeom>
          <a:ln w="12600">
            <a:noFill/>
          </a:ln>
        </p:spPr>
      </p:pic>
      <p:sp>
        <p:nvSpPr>
          <p:cNvPr id="58" name="CustomShape 1"/>
          <p:cNvSpPr/>
          <p:nvPr/>
        </p:nvSpPr>
        <p:spPr>
          <a:xfrm>
            <a:off x="1476000" y="937440"/>
            <a:ext cx="10401480" cy="25797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71280" tIns="71280" rIns="71280" bIns="7128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8000" b="1" strike="noStrike" spc="-1">
                <a:solidFill>
                  <a:srgbClr val="53585F"/>
                </a:solidFill>
                <a:latin typeface="Arial"/>
                <a:ea typeface="Arial"/>
              </a:rPr>
              <a:t>С КАЖДЫМ ГОДОМ </a:t>
            </a:r>
            <a:endParaRPr lang="ru-RU" sz="8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8000" b="1" strike="noStrike" spc="-1">
                <a:solidFill>
                  <a:srgbClr val="53585F"/>
                </a:solidFill>
                <a:latin typeface="Arial"/>
                <a:ea typeface="Arial"/>
              </a:rPr>
              <a:t>ЭТО ЧИСЛО </a:t>
            </a:r>
            <a:r>
              <a:rPr lang="ru-RU" sz="8000" b="1" strike="noStrike" spc="-1">
                <a:solidFill>
                  <a:srgbClr val="FB5C3A"/>
                </a:solidFill>
                <a:latin typeface="Arial"/>
                <a:ea typeface="Arial"/>
              </a:rPr>
              <a:t>РАСТЁТ</a:t>
            </a:r>
            <a:endParaRPr lang="ru-RU" sz="8000" b="0" strike="noStrike" spc="-1">
              <a:latin typeface="Arial"/>
            </a:endParaRPr>
          </a:p>
        </p:txBody>
      </p:sp>
      <p:sp>
        <p:nvSpPr>
          <p:cNvPr id="59" name="CustomShape 2"/>
          <p:cNvSpPr/>
          <p:nvPr/>
        </p:nvSpPr>
        <p:spPr>
          <a:xfrm>
            <a:off x="1571400" y="5508360"/>
            <a:ext cx="8819640" cy="31899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71280" tIns="71280" rIns="71280" bIns="7128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5000" b="1" strike="noStrike" spc="-1">
                <a:solidFill>
                  <a:srgbClr val="53585F"/>
                </a:solidFill>
                <a:latin typeface="Arial"/>
                <a:ea typeface="Arial"/>
              </a:rPr>
              <a:t>За последние 40 лет </a:t>
            </a:r>
            <a:endParaRPr lang="ru-RU" sz="5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5000" b="1" strike="noStrike" spc="-1">
                <a:solidFill>
                  <a:srgbClr val="53585F"/>
                </a:solidFill>
                <a:latin typeface="Arial"/>
                <a:ea typeface="Arial"/>
              </a:rPr>
              <a:t>число людей, страдающих </a:t>
            </a:r>
            <a:endParaRPr lang="ru-RU" sz="5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5000" b="1" strike="noStrike" spc="-1">
                <a:solidFill>
                  <a:srgbClr val="FB5C3A"/>
                </a:solidFill>
                <a:latin typeface="Arial"/>
                <a:ea typeface="Arial Black"/>
              </a:rPr>
              <a:t>ожирением</a:t>
            </a:r>
            <a:r>
              <a:rPr lang="ru-RU" sz="5000" b="1" strike="noStrike" spc="-1">
                <a:solidFill>
                  <a:srgbClr val="53585F"/>
                </a:solidFill>
                <a:latin typeface="Arial"/>
                <a:ea typeface="Arial"/>
              </a:rPr>
              <a:t>, возросло </a:t>
            </a:r>
            <a:endParaRPr lang="ru-RU" sz="5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5000" b="0" strike="noStrike" spc="-1">
                <a:solidFill>
                  <a:srgbClr val="FB5C3A"/>
                </a:solidFill>
                <a:latin typeface="Arial Black"/>
                <a:ea typeface="Arial Black"/>
              </a:rPr>
              <a:t>В 3 РАЗА</a:t>
            </a:r>
            <a:endParaRPr lang="ru-RU" sz="5000" b="0" strike="noStrike" spc="-1">
              <a:latin typeface="Arial"/>
            </a:endParaRPr>
          </a:p>
        </p:txBody>
      </p:sp>
      <p:grpSp>
        <p:nvGrpSpPr>
          <p:cNvPr id="60" name="Group 3"/>
          <p:cNvGrpSpPr/>
          <p:nvPr/>
        </p:nvGrpSpPr>
        <p:grpSpPr>
          <a:xfrm>
            <a:off x="14608440" y="2235960"/>
            <a:ext cx="7002360" cy="9370440"/>
            <a:chOff x="14608440" y="2235960"/>
            <a:chExt cx="7002360" cy="9370440"/>
          </a:xfrm>
        </p:grpSpPr>
        <p:sp>
          <p:nvSpPr>
            <p:cNvPr id="61" name="CustomShape 4"/>
            <p:cNvSpPr/>
            <p:nvPr/>
          </p:nvSpPr>
          <p:spPr>
            <a:xfrm>
              <a:off x="14974920" y="2235960"/>
              <a:ext cx="1828440" cy="75168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71280" tIns="71280" rIns="71280" bIns="7128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ru-RU" sz="4000" b="1" strike="noStrike" spc="-1">
                  <a:solidFill>
                    <a:srgbClr val="53585F"/>
                  </a:solidFill>
                  <a:latin typeface="Arial"/>
                  <a:ea typeface="Arial"/>
                </a:rPr>
                <a:t>1978 г.</a:t>
              </a:r>
              <a:endParaRPr lang="ru-RU" sz="4000" b="0" strike="noStrike" spc="-1">
                <a:latin typeface="Arial"/>
              </a:endParaRPr>
            </a:p>
          </p:txBody>
        </p:sp>
        <p:sp>
          <p:nvSpPr>
            <p:cNvPr id="62" name="CustomShape 5"/>
            <p:cNvSpPr/>
            <p:nvPr/>
          </p:nvSpPr>
          <p:spPr>
            <a:xfrm>
              <a:off x="19414440" y="2235960"/>
              <a:ext cx="1828440" cy="75168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71280" tIns="71280" rIns="71280" bIns="7128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ru-RU" sz="4000" b="1" strike="noStrike" spc="-1">
                  <a:solidFill>
                    <a:srgbClr val="53585F"/>
                  </a:solidFill>
                  <a:latin typeface="Arial"/>
                  <a:ea typeface="Arial"/>
                </a:rPr>
                <a:t>2018 г.</a:t>
              </a:r>
              <a:endParaRPr lang="ru-RU" sz="4000" b="0" strike="noStrike" spc="-1">
                <a:latin typeface="Arial"/>
              </a:endParaRPr>
            </a:p>
          </p:txBody>
        </p:sp>
        <p:grpSp>
          <p:nvGrpSpPr>
            <p:cNvPr id="63" name="Group 6"/>
            <p:cNvGrpSpPr/>
            <p:nvPr/>
          </p:nvGrpSpPr>
          <p:grpSpPr>
            <a:xfrm>
              <a:off x="19046520" y="6478920"/>
              <a:ext cx="2564280" cy="2266200"/>
              <a:chOff x="19046520" y="6478920"/>
              <a:chExt cx="2564280" cy="2266200"/>
            </a:xfrm>
          </p:grpSpPr>
          <p:pic>
            <p:nvPicPr>
              <p:cNvPr id="64" name="image5.png"/>
              <p:cNvPicPr/>
              <p:nvPr/>
            </p:nvPicPr>
            <p:blipFill>
              <a:blip r:embed="rId4"/>
              <a:stretch/>
            </p:blipFill>
            <p:spPr>
              <a:xfrm>
                <a:off x="19046520" y="6478920"/>
                <a:ext cx="1181880" cy="2266200"/>
              </a:xfrm>
              <a:prstGeom prst="rect">
                <a:avLst/>
              </a:prstGeom>
              <a:ln w="12600">
                <a:noFill/>
              </a:ln>
            </p:spPr>
          </p:pic>
          <p:pic>
            <p:nvPicPr>
              <p:cNvPr id="65" name="image5.png"/>
              <p:cNvPicPr/>
              <p:nvPr/>
            </p:nvPicPr>
            <p:blipFill>
              <a:blip r:embed="rId4"/>
              <a:stretch/>
            </p:blipFill>
            <p:spPr>
              <a:xfrm>
                <a:off x="20428920" y="6478920"/>
                <a:ext cx="1181880" cy="2266200"/>
              </a:xfrm>
              <a:prstGeom prst="rect">
                <a:avLst/>
              </a:prstGeom>
              <a:ln w="12600">
                <a:noFill/>
              </a:ln>
            </p:spPr>
          </p:pic>
        </p:grpSp>
        <p:grpSp>
          <p:nvGrpSpPr>
            <p:cNvPr id="66" name="Group 7"/>
            <p:cNvGrpSpPr/>
            <p:nvPr/>
          </p:nvGrpSpPr>
          <p:grpSpPr>
            <a:xfrm>
              <a:off x="19046520" y="9340200"/>
              <a:ext cx="2564280" cy="2266200"/>
              <a:chOff x="19046520" y="9340200"/>
              <a:chExt cx="2564280" cy="2266200"/>
            </a:xfrm>
          </p:grpSpPr>
          <p:pic>
            <p:nvPicPr>
              <p:cNvPr id="67" name="image5.png"/>
              <p:cNvPicPr/>
              <p:nvPr/>
            </p:nvPicPr>
            <p:blipFill>
              <a:blip r:embed="rId4"/>
              <a:stretch/>
            </p:blipFill>
            <p:spPr>
              <a:xfrm>
                <a:off x="19046520" y="9340200"/>
                <a:ext cx="1181880" cy="2266200"/>
              </a:xfrm>
              <a:prstGeom prst="rect">
                <a:avLst/>
              </a:prstGeom>
              <a:ln w="12600">
                <a:noFill/>
              </a:ln>
            </p:spPr>
          </p:pic>
          <p:pic>
            <p:nvPicPr>
              <p:cNvPr id="68" name="image5.png"/>
              <p:cNvPicPr/>
              <p:nvPr/>
            </p:nvPicPr>
            <p:blipFill>
              <a:blip r:embed="rId4"/>
              <a:stretch/>
            </p:blipFill>
            <p:spPr>
              <a:xfrm>
                <a:off x="20428920" y="9340200"/>
                <a:ext cx="1181880" cy="2266200"/>
              </a:xfrm>
              <a:prstGeom prst="rect">
                <a:avLst/>
              </a:prstGeom>
              <a:ln w="12600">
                <a:noFill/>
              </a:ln>
            </p:spPr>
          </p:pic>
        </p:grpSp>
        <p:grpSp>
          <p:nvGrpSpPr>
            <p:cNvPr id="69" name="Group 8"/>
            <p:cNvGrpSpPr/>
            <p:nvPr/>
          </p:nvGrpSpPr>
          <p:grpSpPr>
            <a:xfrm>
              <a:off x="14608440" y="3619080"/>
              <a:ext cx="2559960" cy="2255040"/>
              <a:chOff x="14608440" y="3619080"/>
              <a:chExt cx="2559960" cy="2255040"/>
            </a:xfrm>
          </p:grpSpPr>
          <p:pic>
            <p:nvPicPr>
              <p:cNvPr id="70" name="image6.png"/>
              <p:cNvPicPr/>
              <p:nvPr/>
            </p:nvPicPr>
            <p:blipFill>
              <a:blip r:embed="rId5"/>
              <a:stretch/>
            </p:blipFill>
            <p:spPr>
              <a:xfrm>
                <a:off x="14608440" y="3619080"/>
                <a:ext cx="1176120" cy="2255040"/>
              </a:xfrm>
              <a:prstGeom prst="rect">
                <a:avLst/>
              </a:prstGeom>
              <a:ln w="12600">
                <a:noFill/>
              </a:ln>
            </p:spPr>
          </p:pic>
          <p:pic>
            <p:nvPicPr>
              <p:cNvPr id="71" name="image6.png"/>
              <p:cNvPicPr/>
              <p:nvPr/>
            </p:nvPicPr>
            <p:blipFill>
              <a:blip r:embed="rId5"/>
              <a:stretch/>
            </p:blipFill>
            <p:spPr>
              <a:xfrm>
                <a:off x="15992280" y="3619080"/>
                <a:ext cx="1176120" cy="2255040"/>
              </a:xfrm>
              <a:prstGeom prst="rect">
                <a:avLst/>
              </a:prstGeom>
              <a:ln w="12600">
                <a:noFill/>
              </a:ln>
            </p:spPr>
          </p:pic>
        </p:grpSp>
        <p:grpSp>
          <p:nvGrpSpPr>
            <p:cNvPr id="72" name="Group 9"/>
            <p:cNvGrpSpPr/>
            <p:nvPr/>
          </p:nvGrpSpPr>
          <p:grpSpPr>
            <a:xfrm>
              <a:off x="19048680" y="3619080"/>
              <a:ext cx="2559960" cy="2255040"/>
              <a:chOff x="19048680" y="3619080"/>
              <a:chExt cx="2559960" cy="2255040"/>
            </a:xfrm>
          </p:grpSpPr>
          <p:pic>
            <p:nvPicPr>
              <p:cNvPr id="73" name="image6.png"/>
              <p:cNvPicPr/>
              <p:nvPr/>
            </p:nvPicPr>
            <p:blipFill>
              <a:blip r:embed="rId5"/>
              <a:stretch/>
            </p:blipFill>
            <p:spPr>
              <a:xfrm>
                <a:off x="19048680" y="3619080"/>
                <a:ext cx="1176120" cy="2255040"/>
              </a:xfrm>
              <a:prstGeom prst="rect">
                <a:avLst/>
              </a:prstGeom>
              <a:ln w="12600">
                <a:noFill/>
              </a:ln>
            </p:spPr>
          </p:pic>
          <p:pic>
            <p:nvPicPr>
              <p:cNvPr id="74" name="image6.png"/>
              <p:cNvPicPr/>
              <p:nvPr/>
            </p:nvPicPr>
            <p:blipFill>
              <a:blip r:embed="rId5"/>
              <a:stretch/>
            </p:blipFill>
            <p:spPr>
              <a:xfrm>
                <a:off x="20432520" y="3619080"/>
                <a:ext cx="1176120" cy="2255040"/>
              </a:xfrm>
              <a:prstGeom prst="rect">
                <a:avLst/>
              </a:prstGeom>
              <a:ln w="12600">
                <a:noFill/>
              </a:ln>
            </p:spPr>
          </p:pic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image3.png"/>
          <p:cNvPicPr/>
          <p:nvPr/>
        </p:nvPicPr>
        <p:blipFill>
          <a:blip r:embed="rId2"/>
          <a:stretch/>
        </p:blipFill>
        <p:spPr>
          <a:xfrm>
            <a:off x="0" y="3600"/>
            <a:ext cx="24383160" cy="13708080"/>
          </a:xfrm>
          <a:prstGeom prst="rect">
            <a:avLst/>
          </a:prstGeom>
          <a:ln w="12600">
            <a:noFill/>
          </a:ln>
        </p:spPr>
      </p:pic>
      <p:sp>
        <p:nvSpPr>
          <p:cNvPr id="382" name="CustomShape 1"/>
          <p:cNvSpPr/>
          <p:nvPr/>
        </p:nvSpPr>
        <p:spPr>
          <a:xfrm>
            <a:off x="1512360" y="2269800"/>
            <a:ext cx="6125040" cy="13608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71280" tIns="71280" rIns="71280" bIns="7128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8000" b="1" strike="noStrike" spc="-1">
                <a:solidFill>
                  <a:srgbClr val="FB5C3A"/>
                </a:solidFill>
                <a:latin typeface="Arial"/>
                <a:ea typeface="Arial"/>
              </a:rPr>
              <a:t>Lipostick Fit</a:t>
            </a:r>
            <a:endParaRPr lang="ru-RU" sz="8000" b="0" strike="noStrike" spc="-1">
              <a:latin typeface="Arial"/>
            </a:endParaRPr>
          </a:p>
        </p:txBody>
      </p:sp>
      <p:sp>
        <p:nvSpPr>
          <p:cNvPr id="383" name="CustomShape 2"/>
          <p:cNvSpPr/>
          <p:nvPr/>
        </p:nvSpPr>
        <p:spPr>
          <a:xfrm>
            <a:off x="1575360" y="3677400"/>
            <a:ext cx="2387160" cy="7214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>
            <a:spAutoFit/>
          </a:bodyPr>
          <a:lstStyle/>
          <a:p>
            <a:pPr>
              <a:lnSpc>
                <a:spcPct val="100000"/>
              </a:lnSpc>
              <a:spcBef>
                <a:spcPts val="2401"/>
              </a:spcBef>
            </a:pPr>
            <a:r>
              <a:rPr lang="ru-RU" sz="3800" b="0" strike="noStrike" spc="-1">
                <a:solidFill>
                  <a:srgbClr val="A6AAA9"/>
                </a:solidFill>
                <a:latin typeface="Arial"/>
                <a:ea typeface="Arial"/>
              </a:rPr>
              <a:t>2169</a:t>
            </a:r>
            <a:endParaRPr lang="ru-RU" sz="3800" b="0" strike="noStrike" spc="-1">
              <a:latin typeface="Arial"/>
            </a:endParaRPr>
          </a:p>
        </p:txBody>
      </p:sp>
      <p:sp>
        <p:nvSpPr>
          <p:cNvPr id="384" name="CustomShape 3"/>
          <p:cNvSpPr/>
          <p:nvPr/>
        </p:nvSpPr>
        <p:spPr>
          <a:xfrm>
            <a:off x="1530360" y="6454800"/>
            <a:ext cx="5266440" cy="47235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000" tIns="45000" rIns="45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3800" b="1" strike="noStrike" spc="-1">
                <a:solidFill>
                  <a:srgbClr val="535353"/>
                </a:solidFill>
                <a:latin typeface="Helvetica Neue"/>
                <a:ea typeface="Helvetica Neue"/>
              </a:rPr>
              <a:t>БОНУСНЫЕ  БАЛЛЫ</a:t>
            </a:r>
            <a:endParaRPr lang="ru-RU" sz="3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3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3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3800" b="1" strike="noStrike" spc="-1">
                <a:solidFill>
                  <a:srgbClr val="535353"/>
                </a:solidFill>
                <a:latin typeface="Arial"/>
                <a:ea typeface="Arial"/>
              </a:rPr>
              <a:t>КЛУБНАЯ ЦЕНА</a:t>
            </a:r>
            <a:endParaRPr lang="ru-RU" sz="3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3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3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3800" b="1" strike="noStrike" spc="-1">
                <a:solidFill>
                  <a:srgbClr val="535353"/>
                </a:solidFill>
                <a:latin typeface="Arial"/>
                <a:ea typeface="Arial"/>
              </a:rPr>
              <a:t>РОЗНИЧНАЯ ЦЕНА</a:t>
            </a:r>
            <a:endParaRPr lang="ru-RU" sz="3800" b="0" strike="noStrike" spc="-1">
              <a:latin typeface="Arial"/>
            </a:endParaRPr>
          </a:p>
        </p:txBody>
      </p:sp>
      <p:sp>
        <p:nvSpPr>
          <p:cNvPr id="385" name="CustomShape 4"/>
          <p:cNvSpPr/>
          <p:nvPr/>
        </p:nvSpPr>
        <p:spPr>
          <a:xfrm>
            <a:off x="7011720" y="6385680"/>
            <a:ext cx="3334680" cy="10047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6000" b="1" strike="noStrike" spc="-1">
                <a:solidFill>
                  <a:srgbClr val="FB5C3A"/>
                </a:solidFill>
                <a:latin typeface="Arial"/>
                <a:ea typeface="Arial"/>
              </a:rPr>
              <a:t>12</a:t>
            </a:r>
            <a:endParaRPr lang="ru-RU" sz="6000" b="0" strike="noStrike" spc="-1">
              <a:latin typeface="Arial"/>
            </a:endParaRPr>
          </a:p>
        </p:txBody>
      </p:sp>
      <p:sp>
        <p:nvSpPr>
          <p:cNvPr id="386" name="CustomShape 5"/>
          <p:cNvSpPr/>
          <p:nvPr/>
        </p:nvSpPr>
        <p:spPr>
          <a:xfrm>
            <a:off x="7020000" y="10260000"/>
            <a:ext cx="3999600" cy="10047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6000" b="1" strike="noStrike" spc="-1">
                <a:solidFill>
                  <a:srgbClr val="FB5C3A"/>
                </a:solidFill>
                <a:latin typeface="Arial"/>
                <a:ea typeface="Arial"/>
              </a:rPr>
              <a:t>23,8 у.е.</a:t>
            </a:r>
            <a:endParaRPr lang="ru-RU" sz="6000" b="0" strike="noStrike" spc="-1">
              <a:latin typeface="Arial"/>
            </a:endParaRPr>
          </a:p>
        </p:txBody>
      </p:sp>
      <p:sp>
        <p:nvSpPr>
          <p:cNvPr id="387" name="CustomShape 6"/>
          <p:cNvSpPr/>
          <p:nvPr/>
        </p:nvSpPr>
        <p:spPr>
          <a:xfrm>
            <a:off x="7020000" y="8535240"/>
            <a:ext cx="4326840" cy="10047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6000" b="1" strike="noStrike" spc="-1">
                <a:solidFill>
                  <a:srgbClr val="FB5C3A"/>
                </a:solidFill>
                <a:latin typeface="Arial"/>
                <a:ea typeface="Arial"/>
              </a:rPr>
              <a:t>19 у.е.</a:t>
            </a:r>
            <a:endParaRPr lang="ru-RU" sz="6000" b="0" strike="noStrike" spc="-1">
              <a:latin typeface="Arial"/>
            </a:endParaRPr>
          </a:p>
        </p:txBody>
      </p:sp>
      <p:sp>
        <p:nvSpPr>
          <p:cNvPr id="388" name="CustomShape 7"/>
          <p:cNvSpPr/>
          <p:nvPr/>
        </p:nvSpPr>
        <p:spPr>
          <a:xfrm>
            <a:off x="6920280" y="6224040"/>
            <a:ext cx="1252080" cy="1252080"/>
          </a:xfrm>
          <a:prstGeom prst="ellipse">
            <a:avLst/>
          </a:prstGeom>
          <a:noFill/>
          <a:ln w="50760">
            <a:solidFill>
              <a:srgbClr val="FBDAC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89" name="Рисунок 388"/>
          <p:cNvPicPr/>
          <p:nvPr/>
        </p:nvPicPr>
        <p:blipFill>
          <a:blip r:embed="rId3"/>
          <a:stretch/>
        </p:blipFill>
        <p:spPr>
          <a:xfrm>
            <a:off x="13621320" y="3960000"/>
            <a:ext cx="8518680" cy="85186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image3.png"/>
          <p:cNvPicPr/>
          <p:nvPr/>
        </p:nvPicPr>
        <p:blipFill>
          <a:blip r:embed="rId2"/>
          <a:stretch/>
        </p:blipFill>
        <p:spPr>
          <a:xfrm>
            <a:off x="0" y="3600"/>
            <a:ext cx="24383160" cy="13708080"/>
          </a:xfrm>
          <a:prstGeom prst="rect">
            <a:avLst/>
          </a:prstGeom>
          <a:ln w="12600">
            <a:noFill/>
          </a:ln>
        </p:spPr>
      </p:pic>
      <p:sp>
        <p:nvSpPr>
          <p:cNvPr id="391" name="CustomShape 1"/>
          <p:cNvSpPr/>
          <p:nvPr/>
        </p:nvSpPr>
        <p:spPr>
          <a:xfrm>
            <a:off x="1444680" y="2269800"/>
            <a:ext cx="13705920" cy="13608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71280" tIns="71280" rIns="71280" bIns="7128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8000" b="1" strike="noStrike" spc="-1">
                <a:solidFill>
                  <a:srgbClr val="FB5C3A"/>
                </a:solidFill>
                <a:latin typeface="Arial"/>
                <a:ea typeface="Arial"/>
              </a:rPr>
              <a:t>Lipostick Fit </a:t>
            </a:r>
            <a:r>
              <a:rPr lang="ru-RU" sz="8000" b="0" strike="noStrike" spc="-1">
                <a:solidFill>
                  <a:srgbClr val="FB5C3A"/>
                </a:solidFill>
                <a:latin typeface="Arial"/>
                <a:ea typeface="Arial"/>
              </a:rPr>
              <a:t>(курс на месяц)</a:t>
            </a:r>
            <a:endParaRPr lang="ru-RU" sz="8000" b="0" strike="noStrike" spc="-1">
              <a:latin typeface="Arial"/>
            </a:endParaRPr>
          </a:p>
        </p:txBody>
      </p:sp>
      <p:sp>
        <p:nvSpPr>
          <p:cNvPr id="392" name="CustomShape 2"/>
          <p:cNvSpPr/>
          <p:nvPr/>
        </p:nvSpPr>
        <p:spPr>
          <a:xfrm>
            <a:off x="1575360" y="3677400"/>
            <a:ext cx="2387160" cy="7214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>
            <a:spAutoFit/>
          </a:bodyPr>
          <a:lstStyle/>
          <a:p>
            <a:pPr>
              <a:lnSpc>
                <a:spcPct val="100000"/>
              </a:lnSpc>
              <a:spcBef>
                <a:spcPts val="2401"/>
              </a:spcBef>
            </a:pPr>
            <a:r>
              <a:rPr lang="ru-RU" sz="3800" b="0" strike="noStrike" spc="-1">
                <a:solidFill>
                  <a:srgbClr val="A6AAA9"/>
                </a:solidFill>
                <a:latin typeface="Arial"/>
                <a:ea typeface="Arial"/>
              </a:rPr>
              <a:t>216904</a:t>
            </a:r>
            <a:endParaRPr lang="ru-RU" sz="3800" b="0" strike="noStrike" spc="-1">
              <a:latin typeface="Arial"/>
            </a:endParaRPr>
          </a:p>
        </p:txBody>
      </p:sp>
      <p:sp>
        <p:nvSpPr>
          <p:cNvPr id="393" name="CustomShape 3"/>
          <p:cNvSpPr/>
          <p:nvPr/>
        </p:nvSpPr>
        <p:spPr>
          <a:xfrm>
            <a:off x="1530360" y="6454800"/>
            <a:ext cx="5266440" cy="47235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000" tIns="45000" rIns="45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3800" b="1" strike="noStrike" spc="-1">
                <a:solidFill>
                  <a:srgbClr val="535353"/>
                </a:solidFill>
                <a:latin typeface="Helvetica Neue"/>
                <a:ea typeface="Helvetica Neue"/>
              </a:rPr>
              <a:t>БОНУСНЫЕ  БАЛЛЫ</a:t>
            </a:r>
            <a:endParaRPr lang="ru-RU" sz="3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3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3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3800" b="1" strike="noStrike" spc="-1">
                <a:solidFill>
                  <a:srgbClr val="535353"/>
                </a:solidFill>
                <a:latin typeface="Arial"/>
                <a:ea typeface="Arial"/>
              </a:rPr>
              <a:t>КЛУБНАЯ ЦЕНА</a:t>
            </a:r>
            <a:endParaRPr lang="ru-RU" sz="3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3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3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3800" b="1" strike="noStrike" spc="-1">
                <a:solidFill>
                  <a:srgbClr val="535353"/>
                </a:solidFill>
                <a:latin typeface="Arial"/>
                <a:ea typeface="Arial"/>
              </a:rPr>
              <a:t>РОЗНИЧНАЯ ЦЕНА</a:t>
            </a:r>
            <a:endParaRPr lang="ru-RU" sz="3800" b="0" strike="noStrike" spc="-1">
              <a:latin typeface="Arial"/>
            </a:endParaRPr>
          </a:p>
        </p:txBody>
      </p:sp>
      <p:sp>
        <p:nvSpPr>
          <p:cNvPr id="394" name="CustomShape 4"/>
          <p:cNvSpPr/>
          <p:nvPr/>
        </p:nvSpPr>
        <p:spPr>
          <a:xfrm>
            <a:off x="7011720" y="6385680"/>
            <a:ext cx="3334680" cy="10047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6000" b="1" strike="noStrike" spc="-1">
                <a:solidFill>
                  <a:srgbClr val="FB5C3A"/>
                </a:solidFill>
                <a:latin typeface="Arial"/>
                <a:ea typeface="Arial"/>
              </a:rPr>
              <a:t>48</a:t>
            </a:r>
            <a:endParaRPr lang="ru-RU" sz="6000" b="0" strike="noStrike" spc="-1">
              <a:latin typeface="Arial"/>
            </a:endParaRPr>
          </a:p>
        </p:txBody>
      </p:sp>
      <p:sp>
        <p:nvSpPr>
          <p:cNvPr id="395" name="CustomShape 5"/>
          <p:cNvSpPr/>
          <p:nvPr/>
        </p:nvSpPr>
        <p:spPr>
          <a:xfrm>
            <a:off x="6945120" y="10260000"/>
            <a:ext cx="3999600" cy="10047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6000" b="1" strike="noStrike" spc="-1">
                <a:solidFill>
                  <a:srgbClr val="FB5C3A"/>
                </a:solidFill>
                <a:latin typeface="Arial"/>
                <a:ea typeface="Arial"/>
              </a:rPr>
              <a:t>93,8 у.е.</a:t>
            </a:r>
            <a:endParaRPr lang="ru-RU" sz="6000" b="0" strike="noStrike" spc="-1">
              <a:latin typeface="Arial"/>
            </a:endParaRPr>
          </a:p>
        </p:txBody>
      </p:sp>
      <p:sp>
        <p:nvSpPr>
          <p:cNvPr id="396" name="CustomShape 6"/>
          <p:cNvSpPr/>
          <p:nvPr/>
        </p:nvSpPr>
        <p:spPr>
          <a:xfrm>
            <a:off x="6945120" y="8535240"/>
            <a:ext cx="4326840" cy="10047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6000" b="1" strike="noStrike" spc="-1">
                <a:solidFill>
                  <a:srgbClr val="FB5C3A"/>
                </a:solidFill>
                <a:latin typeface="Arial"/>
                <a:ea typeface="Arial"/>
              </a:rPr>
              <a:t>75 у.е.</a:t>
            </a:r>
            <a:endParaRPr lang="ru-RU" sz="6000" b="0" strike="noStrike" spc="-1">
              <a:latin typeface="Arial"/>
            </a:endParaRPr>
          </a:p>
        </p:txBody>
      </p:sp>
      <p:sp>
        <p:nvSpPr>
          <p:cNvPr id="397" name="CustomShape 7"/>
          <p:cNvSpPr/>
          <p:nvPr/>
        </p:nvSpPr>
        <p:spPr>
          <a:xfrm>
            <a:off x="6920280" y="6224040"/>
            <a:ext cx="1252080" cy="1252080"/>
          </a:xfrm>
          <a:prstGeom prst="ellipse">
            <a:avLst/>
          </a:prstGeom>
          <a:noFill/>
          <a:ln w="50760">
            <a:solidFill>
              <a:srgbClr val="FBDAC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98" name="image67.png"/>
          <p:cNvPicPr/>
          <p:nvPr/>
        </p:nvPicPr>
        <p:blipFill>
          <a:blip r:embed="rId3"/>
          <a:stretch/>
        </p:blipFill>
        <p:spPr>
          <a:xfrm>
            <a:off x="12600000" y="3780000"/>
            <a:ext cx="9180000" cy="9180000"/>
          </a:xfrm>
          <a:prstGeom prst="rect">
            <a:avLst/>
          </a:prstGeom>
          <a:ln w="1260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image68.png"/>
          <p:cNvPicPr/>
          <p:nvPr/>
        </p:nvPicPr>
        <p:blipFill>
          <a:blip r:embed="rId2"/>
          <a:stretch/>
        </p:blipFill>
        <p:spPr>
          <a:xfrm>
            <a:off x="-37800" y="0"/>
            <a:ext cx="24459120" cy="14012640"/>
          </a:xfrm>
          <a:prstGeom prst="rect">
            <a:avLst/>
          </a:prstGeom>
          <a:ln w="12600">
            <a:noFill/>
          </a:ln>
        </p:spPr>
      </p:pic>
      <p:sp>
        <p:nvSpPr>
          <p:cNvPr id="400" name="CustomShape 1"/>
          <p:cNvSpPr/>
          <p:nvPr/>
        </p:nvSpPr>
        <p:spPr>
          <a:xfrm>
            <a:off x="1524600" y="4225680"/>
            <a:ext cx="10311840" cy="52635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71280" tIns="71280" rIns="71280" bIns="7128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3600" b="1" strike="noStrike" spc="-1">
                <a:solidFill>
                  <a:srgbClr val="FFFFFF"/>
                </a:solidFill>
                <a:latin typeface="Arial"/>
                <a:ea typeface="Arial"/>
              </a:rPr>
              <a:t>Lipostick Fit</a:t>
            </a:r>
            <a:endParaRPr lang="ru-RU" sz="13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3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6400" b="1" strike="noStrike" spc="-1">
                <a:solidFill>
                  <a:srgbClr val="FFFFFF"/>
                </a:solidFill>
                <a:latin typeface="Arial"/>
                <a:ea typeface="DejaVu Sans"/>
              </a:rPr>
              <a:t>Твоя идеальная форма</a:t>
            </a:r>
            <a:endParaRPr lang="ru-RU" sz="6400" b="0" strike="noStrike" spc="-1">
              <a:latin typeface="Arial"/>
            </a:endParaRPr>
          </a:p>
        </p:txBody>
      </p:sp>
      <p:pic>
        <p:nvPicPr>
          <p:cNvPr id="401" name="image2.png"/>
          <p:cNvPicPr/>
          <p:nvPr/>
        </p:nvPicPr>
        <p:blipFill>
          <a:blip r:embed="rId3"/>
          <a:stretch/>
        </p:blipFill>
        <p:spPr>
          <a:xfrm>
            <a:off x="1227240" y="12020040"/>
            <a:ext cx="3830400" cy="670320"/>
          </a:xfrm>
          <a:prstGeom prst="rect">
            <a:avLst/>
          </a:prstGeom>
          <a:ln w="1260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image3.png"/>
          <p:cNvPicPr/>
          <p:nvPr/>
        </p:nvPicPr>
        <p:blipFill>
          <a:blip r:embed="rId3"/>
          <a:stretch/>
        </p:blipFill>
        <p:spPr>
          <a:xfrm>
            <a:off x="0" y="3600"/>
            <a:ext cx="24383160" cy="13708080"/>
          </a:xfrm>
          <a:prstGeom prst="rect">
            <a:avLst/>
          </a:prstGeom>
          <a:ln w="12600">
            <a:noFill/>
          </a:ln>
        </p:spPr>
      </p:pic>
      <p:sp>
        <p:nvSpPr>
          <p:cNvPr id="76" name="CustomShape 1"/>
          <p:cNvSpPr/>
          <p:nvPr/>
        </p:nvSpPr>
        <p:spPr>
          <a:xfrm>
            <a:off x="-1188720" y="1198080"/>
            <a:ext cx="6499800" cy="138578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71280" tIns="71280" rIns="71280" bIns="7128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90000" b="1" strike="noStrike" spc="-1">
                <a:solidFill>
                  <a:srgbClr val="FFFFFF"/>
                </a:solidFill>
                <a:latin typeface="Arial"/>
                <a:ea typeface="Arial"/>
              </a:rPr>
              <a:t>1</a:t>
            </a:r>
            <a:endParaRPr lang="ru-RU" sz="90000" b="0" strike="noStrike" spc="-1">
              <a:latin typeface="Arial"/>
            </a:endParaRPr>
          </a:p>
        </p:txBody>
      </p:sp>
      <p:sp>
        <p:nvSpPr>
          <p:cNvPr id="77" name="CustomShape 2"/>
          <p:cNvSpPr/>
          <p:nvPr/>
        </p:nvSpPr>
        <p:spPr>
          <a:xfrm>
            <a:off x="1427040" y="540000"/>
            <a:ext cx="22956120" cy="21542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6600" b="1" strike="noStrike" spc="-1">
                <a:solidFill>
                  <a:srgbClr val="FB5C3A"/>
                </a:solidFill>
                <a:latin typeface="Arial"/>
                <a:ea typeface="Arial"/>
              </a:rPr>
              <a:t>ПРИЧИНЫ</a:t>
            </a:r>
            <a:r>
              <a:rPr lang="ru-RU" sz="6600" b="1" strike="noStrike" spc="-1">
                <a:solidFill>
                  <a:srgbClr val="53585F"/>
                </a:solidFill>
                <a:latin typeface="Arial"/>
                <a:ea typeface="Arial"/>
              </a:rPr>
              <a:t> ПОЯВЛЕНИЯ ИЗБЫТОЧНЫХ ЖИРОВЫХ ОТЛОЖЕНИЙ</a:t>
            </a:r>
            <a:endParaRPr lang="ru-RU" sz="6600" b="0" strike="noStrike" spc="-1">
              <a:latin typeface="Arial"/>
            </a:endParaRPr>
          </a:p>
        </p:txBody>
      </p:sp>
      <p:sp>
        <p:nvSpPr>
          <p:cNvPr id="78" name="CustomShape 3"/>
          <p:cNvSpPr/>
          <p:nvPr/>
        </p:nvSpPr>
        <p:spPr>
          <a:xfrm>
            <a:off x="5488920" y="3351960"/>
            <a:ext cx="14718240" cy="26553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5000" b="1" strike="noStrike" cap="all" spc="-1">
                <a:solidFill>
                  <a:srgbClr val="FB5C3A"/>
                </a:solidFill>
                <a:latin typeface="Arial"/>
                <a:ea typeface="Arial"/>
              </a:rPr>
              <a:t>1. энергетический дисбаланс</a:t>
            </a:r>
            <a:r>
              <a:rPr lang="ru-RU" sz="5000" b="0" strike="noStrike" spc="-1">
                <a:solidFill>
                  <a:srgbClr val="53585F"/>
                </a:solidFill>
                <a:latin typeface="Arial"/>
                <a:ea typeface="Arial"/>
              </a:rPr>
              <a:t> </a:t>
            </a:r>
            <a:endParaRPr lang="ru-RU" sz="5000" b="0" strike="noStrike" spc="-1">
              <a:latin typeface="Arial"/>
            </a:endParaRPr>
          </a:p>
          <a:p>
            <a:pPr>
              <a:lnSpc>
                <a:spcPct val="110000"/>
              </a:lnSpc>
            </a:pPr>
            <a:r>
              <a:rPr lang="ru-RU" sz="5000" b="0" strike="noStrike" spc="-1">
                <a:solidFill>
                  <a:srgbClr val="53585F"/>
                </a:solidFill>
                <a:latin typeface="Arial"/>
                <a:ea typeface="Arial"/>
              </a:rPr>
              <a:t>калорийность рациона выше </a:t>
            </a:r>
            <a:endParaRPr lang="ru-RU" sz="5000" b="0" strike="noStrike" spc="-1">
              <a:latin typeface="Arial"/>
            </a:endParaRPr>
          </a:p>
          <a:p>
            <a:pPr>
              <a:lnSpc>
                <a:spcPct val="110000"/>
              </a:lnSpc>
            </a:pPr>
            <a:r>
              <a:rPr lang="ru-RU" sz="5000" b="0" strike="noStrike" spc="-1">
                <a:solidFill>
                  <a:srgbClr val="53585F"/>
                </a:solidFill>
                <a:latin typeface="Arial"/>
                <a:ea typeface="Arial"/>
              </a:rPr>
              <a:t>энергетических потребностей организма</a:t>
            </a:r>
            <a:endParaRPr lang="ru-RU" sz="5000" b="0" strike="noStrike" spc="-1">
              <a:latin typeface="Arial"/>
            </a:endParaRPr>
          </a:p>
        </p:txBody>
      </p:sp>
      <p:sp>
        <p:nvSpPr>
          <p:cNvPr id="79" name="CustomShape 4"/>
          <p:cNvSpPr/>
          <p:nvPr/>
        </p:nvSpPr>
        <p:spPr>
          <a:xfrm>
            <a:off x="7299720" y="7709760"/>
            <a:ext cx="6799680" cy="11847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>
            <a:spAutoFit/>
          </a:bodyPr>
          <a:lstStyle/>
          <a:p>
            <a:pPr>
              <a:lnSpc>
                <a:spcPct val="90000"/>
              </a:lnSpc>
              <a:spcBef>
                <a:spcPts val="2401"/>
              </a:spcBef>
            </a:pPr>
            <a:r>
              <a:rPr lang="ru-RU" sz="3800" b="0" strike="noStrike" spc="-1">
                <a:solidFill>
                  <a:srgbClr val="53585F"/>
                </a:solidFill>
                <a:latin typeface="Arial"/>
                <a:ea typeface="Arial"/>
              </a:rPr>
              <a:t>употребление рафинированных продуктов</a:t>
            </a:r>
            <a:endParaRPr lang="ru-RU" sz="3800" b="0" strike="noStrike" spc="-1">
              <a:latin typeface="Arial"/>
            </a:endParaRPr>
          </a:p>
        </p:txBody>
      </p:sp>
      <p:pic>
        <p:nvPicPr>
          <p:cNvPr id="80" name="image7.png"/>
          <p:cNvPicPr/>
          <p:nvPr/>
        </p:nvPicPr>
        <p:blipFill>
          <a:blip r:embed="rId4"/>
          <a:stretch/>
        </p:blipFill>
        <p:spPr>
          <a:xfrm>
            <a:off x="15684120" y="7624800"/>
            <a:ext cx="1413720" cy="1356480"/>
          </a:xfrm>
          <a:prstGeom prst="rect">
            <a:avLst/>
          </a:prstGeom>
          <a:ln w="12600">
            <a:noFill/>
          </a:ln>
        </p:spPr>
      </p:pic>
      <p:pic>
        <p:nvPicPr>
          <p:cNvPr id="81" name="image8.png"/>
          <p:cNvPicPr/>
          <p:nvPr/>
        </p:nvPicPr>
        <p:blipFill>
          <a:blip r:embed="rId5"/>
          <a:stretch/>
        </p:blipFill>
        <p:spPr>
          <a:xfrm>
            <a:off x="5415120" y="7589520"/>
            <a:ext cx="1109520" cy="1406160"/>
          </a:xfrm>
          <a:prstGeom prst="rect">
            <a:avLst/>
          </a:prstGeom>
          <a:ln w="12600">
            <a:noFill/>
          </a:ln>
        </p:spPr>
      </p:pic>
      <p:pic>
        <p:nvPicPr>
          <p:cNvPr id="82" name="image9.png"/>
          <p:cNvPicPr/>
          <p:nvPr/>
        </p:nvPicPr>
        <p:blipFill>
          <a:blip r:embed="rId6"/>
          <a:stretch/>
        </p:blipFill>
        <p:spPr>
          <a:xfrm>
            <a:off x="5297040" y="10347840"/>
            <a:ext cx="1346040" cy="1122840"/>
          </a:xfrm>
          <a:prstGeom prst="rect">
            <a:avLst/>
          </a:prstGeom>
          <a:ln w="12600">
            <a:noFill/>
          </a:ln>
        </p:spPr>
      </p:pic>
      <p:pic>
        <p:nvPicPr>
          <p:cNvPr id="83" name="image10.png"/>
          <p:cNvPicPr/>
          <p:nvPr/>
        </p:nvPicPr>
        <p:blipFill>
          <a:blip r:embed="rId7"/>
          <a:stretch/>
        </p:blipFill>
        <p:spPr>
          <a:xfrm>
            <a:off x="15786720" y="10346760"/>
            <a:ext cx="1236240" cy="1125000"/>
          </a:xfrm>
          <a:prstGeom prst="rect">
            <a:avLst/>
          </a:prstGeom>
          <a:ln w="12600">
            <a:noFill/>
          </a:ln>
        </p:spPr>
      </p:pic>
      <p:sp>
        <p:nvSpPr>
          <p:cNvPr id="84" name="CustomShape 5"/>
          <p:cNvSpPr/>
          <p:nvPr/>
        </p:nvSpPr>
        <p:spPr>
          <a:xfrm>
            <a:off x="7313760" y="10326600"/>
            <a:ext cx="4497840" cy="11847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>
            <a:spAutoFit/>
          </a:bodyPr>
          <a:lstStyle/>
          <a:p>
            <a:pPr>
              <a:lnSpc>
                <a:spcPct val="90000"/>
              </a:lnSpc>
              <a:spcBef>
                <a:spcPts val="2401"/>
              </a:spcBef>
            </a:pPr>
            <a:r>
              <a:rPr lang="ru-RU" sz="3800" b="0" strike="noStrike" spc="-1">
                <a:solidFill>
                  <a:srgbClr val="53585F"/>
                </a:solidFill>
                <a:latin typeface="Arial"/>
                <a:ea typeface="Arial"/>
              </a:rPr>
              <a:t>дисбаланс жиров, белков, углеводов</a:t>
            </a:r>
            <a:endParaRPr lang="ru-RU" sz="3800" b="0" strike="noStrike" spc="-1">
              <a:latin typeface="Arial"/>
            </a:endParaRPr>
          </a:p>
        </p:txBody>
      </p:sp>
      <p:sp>
        <p:nvSpPr>
          <p:cNvPr id="85" name="CustomShape 6"/>
          <p:cNvSpPr/>
          <p:nvPr/>
        </p:nvSpPr>
        <p:spPr>
          <a:xfrm>
            <a:off x="17509680" y="7709760"/>
            <a:ext cx="3769560" cy="11847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>
            <a:spAutoFit/>
          </a:bodyPr>
          <a:lstStyle/>
          <a:p>
            <a:pPr>
              <a:lnSpc>
                <a:spcPct val="90000"/>
              </a:lnSpc>
              <a:spcBef>
                <a:spcPts val="2401"/>
              </a:spcBef>
            </a:pPr>
            <a:r>
              <a:rPr lang="ru-RU" sz="3800" b="0" strike="noStrike" spc="-1">
                <a:solidFill>
                  <a:srgbClr val="53585F"/>
                </a:solidFill>
                <a:latin typeface="Arial"/>
                <a:ea typeface="Arial"/>
              </a:rPr>
              <a:t>избыток сахара и соли</a:t>
            </a:r>
            <a:endParaRPr lang="ru-RU" sz="3800" b="0" strike="noStrike" spc="-1">
              <a:latin typeface="Arial"/>
            </a:endParaRPr>
          </a:p>
        </p:txBody>
      </p:sp>
      <p:sp>
        <p:nvSpPr>
          <p:cNvPr id="86" name="CustomShape 7"/>
          <p:cNvSpPr/>
          <p:nvPr/>
        </p:nvSpPr>
        <p:spPr>
          <a:xfrm>
            <a:off x="17536680" y="10326600"/>
            <a:ext cx="5627520" cy="11847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>
            <a:spAutoFit/>
          </a:bodyPr>
          <a:lstStyle/>
          <a:p>
            <a:pPr>
              <a:lnSpc>
                <a:spcPct val="90000"/>
              </a:lnSpc>
              <a:spcBef>
                <a:spcPts val="2401"/>
              </a:spcBef>
            </a:pPr>
            <a:r>
              <a:rPr lang="ru-RU" sz="3800" b="0" strike="noStrike" spc="-1">
                <a:solidFill>
                  <a:srgbClr val="53585F"/>
                </a:solidFill>
                <a:latin typeface="Arial"/>
                <a:ea typeface="Arial"/>
              </a:rPr>
              <a:t>бесконтрольные калорийные перекусы</a:t>
            </a:r>
            <a:endParaRPr lang="ru-RU" sz="3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image3.png"/>
          <p:cNvPicPr/>
          <p:nvPr/>
        </p:nvPicPr>
        <p:blipFill>
          <a:blip r:embed="rId3"/>
          <a:stretch/>
        </p:blipFill>
        <p:spPr>
          <a:xfrm>
            <a:off x="0" y="3600"/>
            <a:ext cx="24383160" cy="13708080"/>
          </a:xfrm>
          <a:prstGeom prst="rect">
            <a:avLst/>
          </a:prstGeom>
          <a:ln w="12600">
            <a:noFill/>
          </a:ln>
        </p:spPr>
      </p:pic>
      <p:sp>
        <p:nvSpPr>
          <p:cNvPr id="88" name="CustomShape 1"/>
          <p:cNvSpPr/>
          <p:nvPr/>
        </p:nvSpPr>
        <p:spPr>
          <a:xfrm>
            <a:off x="-1163520" y="1198080"/>
            <a:ext cx="6499800" cy="138578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71280" tIns="71280" rIns="71280" bIns="7128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90000" b="1" strike="noStrike" spc="-1">
                <a:solidFill>
                  <a:srgbClr val="FFFFFF"/>
                </a:solidFill>
                <a:latin typeface="Arial"/>
                <a:ea typeface="Arial"/>
              </a:rPr>
              <a:t>1</a:t>
            </a:r>
            <a:endParaRPr lang="ru-RU" sz="90000" b="0" strike="noStrike" spc="-1">
              <a:latin typeface="Arial"/>
            </a:endParaRPr>
          </a:p>
        </p:txBody>
      </p:sp>
      <p:sp>
        <p:nvSpPr>
          <p:cNvPr id="89" name="CustomShape 2"/>
          <p:cNvSpPr/>
          <p:nvPr/>
        </p:nvSpPr>
        <p:spPr>
          <a:xfrm>
            <a:off x="1567440" y="963000"/>
            <a:ext cx="18176760" cy="25797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71280" tIns="71280" rIns="71280" bIns="7128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8000" b="1" strike="noStrike" spc="-1">
                <a:solidFill>
                  <a:srgbClr val="53585F"/>
                </a:solidFill>
                <a:latin typeface="Arial"/>
                <a:ea typeface="Arial"/>
              </a:rPr>
              <a:t>ЭНЕРГЕТИЧЕСКИЙ ДИСБАЛАНС — </a:t>
            </a:r>
            <a:endParaRPr lang="ru-RU" sz="8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8000" b="1" strike="noStrike" spc="-1">
                <a:solidFill>
                  <a:srgbClr val="FB5C3A"/>
                </a:solidFill>
                <a:latin typeface="Arial"/>
                <a:ea typeface="Arial"/>
              </a:rPr>
              <a:t>ЗАМКНУТЫЙ КРУГ</a:t>
            </a:r>
            <a:endParaRPr lang="ru-RU" sz="8000" b="0" strike="noStrike" spc="-1">
              <a:latin typeface="Arial"/>
            </a:endParaRPr>
          </a:p>
        </p:txBody>
      </p:sp>
      <p:sp>
        <p:nvSpPr>
          <p:cNvPr id="90" name="CustomShape 3"/>
          <p:cNvSpPr/>
          <p:nvPr/>
        </p:nvSpPr>
        <p:spPr>
          <a:xfrm>
            <a:off x="5028840" y="4235040"/>
            <a:ext cx="4092840" cy="19713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strike="noStrike" spc="-1">
                <a:solidFill>
                  <a:srgbClr val="53585F"/>
                </a:solidFill>
                <a:latin typeface="Arial"/>
                <a:ea typeface="Arial"/>
              </a:rPr>
              <a:t>Быстрое наступление чувства голода</a:t>
            </a:r>
            <a:endParaRPr lang="ru-RU" sz="4000" b="0" strike="noStrike" spc="-1">
              <a:latin typeface="Arial"/>
            </a:endParaRPr>
          </a:p>
        </p:txBody>
      </p:sp>
      <p:sp>
        <p:nvSpPr>
          <p:cNvPr id="91" name="CustomShape 4"/>
          <p:cNvSpPr/>
          <p:nvPr/>
        </p:nvSpPr>
        <p:spPr>
          <a:xfrm>
            <a:off x="3877200" y="10573920"/>
            <a:ext cx="5152680" cy="13611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71280" tIns="71280" rIns="71280" bIns="7128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4000" b="1" strike="noStrike" spc="-1">
                <a:solidFill>
                  <a:srgbClr val="53585F"/>
                </a:solidFill>
                <a:latin typeface="Arial"/>
                <a:ea typeface="Arial"/>
              </a:rPr>
              <a:t>Рацион из простых </a:t>
            </a:r>
            <a:endParaRPr lang="ru-RU" sz="4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4000" b="1" strike="noStrike" spc="-1">
                <a:solidFill>
                  <a:srgbClr val="53585F"/>
                </a:solidFill>
                <a:latin typeface="Arial"/>
                <a:ea typeface="Arial"/>
              </a:rPr>
              <a:t>углеводов и жиров</a:t>
            </a:r>
            <a:endParaRPr lang="ru-RU" sz="4000" b="0" strike="noStrike" spc="-1">
              <a:latin typeface="Arial"/>
            </a:endParaRPr>
          </a:p>
        </p:txBody>
      </p:sp>
      <p:sp>
        <p:nvSpPr>
          <p:cNvPr id="92" name="CustomShape 5"/>
          <p:cNvSpPr/>
          <p:nvPr/>
        </p:nvSpPr>
        <p:spPr>
          <a:xfrm>
            <a:off x="15623280" y="4864320"/>
            <a:ext cx="6587280" cy="13618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71280" tIns="71280" rIns="71280" bIns="7128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4000" b="1" strike="noStrike" spc="-1">
                <a:solidFill>
                  <a:srgbClr val="53585F"/>
                </a:solidFill>
                <a:latin typeface="Arial"/>
                <a:ea typeface="Arial"/>
              </a:rPr>
              <a:t>Переедание и набор </a:t>
            </a:r>
            <a:endParaRPr lang="ru-RU" sz="4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4000" b="1" strike="noStrike" spc="-1">
                <a:solidFill>
                  <a:srgbClr val="53585F"/>
                </a:solidFill>
                <a:latin typeface="Arial"/>
                <a:ea typeface="Arial"/>
              </a:rPr>
              <a:t>лишнего веса и объемов </a:t>
            </a:r>
            <a:endParaRPr lang="ru-RU" sz="4000" b="0" strike="noStrike" spc="-1">
              <a:latin typeface="Arial"/>
            </a:endParaRPr>
          </a:p>
        </p:txBody>
      </p:sp>
      <p:sp>
        <p:nvSpPr>
          <p:cNvPr id="93" name="CustomShape 6"/>
          <p:cNvSpPr/>
          <p:nvPr/>
        </p:nvSpPr>
        <p:spPr>
          <a:xfrm>
            <a:off x="15553440" y="10364400"/>
            <a:ext cx="5698440" cy="25801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71280" tIns="71280" rIns="71280" bIns="7128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4000" b="1" strike="noStrike" spc="-1">
                <a:solidFill>
                  <a:srgbClr val="53585F"/>
                </a:solidFill>
                <a:latin typeface="Arial"/>
                <a:ea typeface="Arial"/>
              </a:rPr>
              <a:t>Резкий скачок сахара </a:t>
            </a:r>
            <a:endParaRPr lang="ru-RU" sz="4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4000" b="1" strike="noStrike" spc="-1">
                <a:solidFill>
                  <a:srgbClr val="53585F"/>
                </a:solidFill>
                <a:latin typeface="Arial"/>
                <a:ea typeface="Arial"/>
              </a:rPr>
              <a:t>в крови и быстрое </a:t>
            </a:r>
            <a:endParaRPr lang="ru-RU" sz="4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4000" b="1" strike="noStrike" spc="-1">
                <a:solidFill>
                  <a:srgbClr val="53585F"/>
                </a:solidFill>
                <a:latin typeface="Arial"/>
                <a:ea typeface="Arial"/>
              </a:rPr>
              <a:t>возвращение </a:t>
            </a:r>
            <a:endParaRPr lang="ru-RU" sz="4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4000" b="1" strike="noStrike" spc="-1">
                <a:solidFill>
                  <a:srgbClr val="53585F"/>
                </a:solidFill>
                <a:latin typeface="Arial"/>
                <a:ea typeface="Arial"/>
              </a:rPr>
              <a:t>чувства голода</a:t>
            </a:r>
            <a:endParaRPr lang="ru-RU" sz="4000" b="0" strike="noStrike" spc="-1">
              <a:latin typeface="Arial"/>
            </a:endParaRPr>
          </a:p>
        </p:txBody>
      </p:sp>
      <p:grpSp>
        <p:nvGrpSpPr>
          <p:cNvPr id="94" name="Group 7"/>
          <p:cNvGrpSpPr/>
          <p:nvPr/>
        </p:nvGrpSpPr>
        <p:grpSpPr>
          <a:xfrm>
            <a:off x="6842880" y="3061080"/>
            <a:ext cx="10696680" cy="10689480"/>
            <a:chOff x="6842880" y="3061080"/>
            <a:chExt cx="10696680" cy="10689480"/>
          </a:xfrm>
        </p:grpSpPr>
        <p:pic>
          <p:nvPicPr>
            <p:cNvPr id="95" name="image11.png"/>
            <p:cNvPicPr/>
            <p:nvPr/>
          </p:nvPicPr>
          <p:blipFill>
            <a:blip r:embed="rId4"/>
            <a:stretch/>
          </p:blipFill>
          <p:spPr>
            <a:xfrm rot="19049400">
              <a:off x="8378640" y="4649760"/>
              <a:ext cx="7624440" cy="7512120"/>
            </a:xfrm>
            <a:prstGeom prst="rect">
              <a:avLst/>
            </a:prstGeom>
            <a:ln w="12600">
              <a:noFill/>
            </a:ln>
          </p:spPr>
        </p:pic>
        <p:sp>
          <p:nvSpPr>
            <p:cNvPr id="96" name="CustomShape 8"/>
            <p:cNvSpPr/>
            <p:nvPr/>
          </p:nvSpPr>
          <p:spPr>
            <a:xfrm>
              <a:off x="14470200" y="5568480"/>
              <a:ext cx="563040" cy="563040"/>
            </a:xfrm>
            <a:prstGeom prst="ellipse">
              <a:avLst/>
            </a:prstGeom>
            <a:solidFill>
              <a:srgbClr val="FBDAC3"/>
            </a:solidFill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7" name="CustomShape 9"/>
            <p:cNvSpPr/>
            <p:nvPr/>
          </p:nvSpPr>
          <p:spPr>
            <a:xfrm>
              <a:off x="9245520" y="5568480"/>
              <a:ext cx="563040" cy="563040"/>
            </a:xfrm>
            <a:prstGeom prst="ellipse">
              <a:avLst/>
            </a:prstGeom>
            <a:solidFill>
              <a:srgbClr val="FBDAC3"/>
            </a:solidFill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8" name="CustomShape 10"/>
            <p:cNvSpPr/>
            <p:nvPr/>
          </p:nvSpPr>
          <p:spPr>
            <a:xfrm>
              <a:off x="9245520" y="10640880"/>
              <a:ext cx="563040" cy="563040"/>
            </a:xfrm>
            <a:prstGeom prst="ellipse">
              <a:avLst/>
            </a:prstGeom>
            <a:solidFill>
              <a:srgbClr val="FBDAC3"/>
            </a:solidFill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9" name="CustomShape 11"/>
            <p:cNvSpPr/>
            <p:nvPr/>
          </p:nvSpPr>
          <p:spPr>
            <a:xfrm>
              <a:off x="14470200" y="10640880"/>
              <a:ext cx="563040" cy="563040"/>
            </a:xfrm>
            <a:prstGeom prst="ellipse">
              <a:avLst/>
            </a:prstGeom>
            <a:solidFill>
              <a:srgbClr val="FBDAC3"/>
            </a:solidFill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image3.png"/>
          <p:cNvPicPr/>
          <p:nvPr/>
        </p:nvPicPr>
        <p:blipFill>
          <a:blip r:embed="rId3"/>
          <a:stretch/>
        </p:blipFill>
        <p:spPr>
          <a:xfrm>
            <a:off x="0" y="3600"/>
            <a:ext cx="24383160" cy="13708080"/>
          </a:xfrm>
          <a:prstGeom prst="rect">
            <a:avLst/>
          </a:prstGeom>
          <a:ln w="12600">
            <a:noFill/>
          </a:ln>
        </p:spPr>
      </p:pic>
      <p:sp>
        <p:nvSpPr>
          <p:cNvPr id="101" name="CustomShape 1"/>
          <p:cNvSpPr/>
          <p:nvPr/>
        </p:nvSpPr>
        <p:spPr>
          <a:xfrm>
            <a:off x="-1188720" y="1198080"/>
            <a:ext cx="6499800" cy="138578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71280" tIns="71280" rIns="71280" bIns="7128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90000" b="1" strike="noStrike" spc="-1">
                <a:solidFill>
                  <a:srgbClr val="FFFFFF"/>
                </a:solidFill>
                <a:latin typeface="Arial"/>
                <a:ea typeface="Arial"/>
              </a:rPr>
              <a:t>2</a:t>
            </a:r>
            <a:endParaRPr lang="ru-RU" sz="90000" b="0" strike="noStrike" spc="-1">
              <a:latin typeface="Arial"/>
            </a:endParaRPr>
          </a:p>
        </p:txBody>
      </p:sp>
      <p:sp>
        <p:nvSpPr>
          <p:cNvPr id="102" name="CustomShape 3"/>
          <p:cNvSpPr/>
          <p:nvPr/>
        </p:nvSpPr>
        <p:spPr>
          <a:xfrm>
            <a:off x="5501520" y="3402720"/>
            <a:ext cx="13031280" cy="18176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5000" b="1" strike="noStrike" cap="all" spc="-1">
                <a:solidFill>
                  <a:srgbClr val="FB5C3A"/>
                </a:solidFill>
                <a:latin typeface="Arial"/>
                <a:ea typeface="Arial"/>
              </a:rPr>
              <a:t>2. замедленИЕ метаболизмА</a:t>
            </a:r>
            <a:endParaRPr lang="ru-RU" sz="5000" b="0" strike="noStrike" spc="-1">
              <a:latin typeface="Arial"/>
            </a:endParaRPr>
          </a:p>
          <a:p>
            <a:pPr>
              <a:lnSpc>
                <a:spcPct val="110000"/>
              </a:lnSpc>
            </a:pPr>
            <a:r>
              <a:rPr lang="ru-RU" sz="5000" b="0" strike="noStrike" spc="-1">
                <a:solidFill>
                  <a:srgbClr val="53585F"/>
                </a:solidFill>
                <a:latin typeface="Arial"/>
                <a:ea typeface="Arial"/>
              </a:rPr>
              <a:t>нарушение скорости обмена веществ</a:t>
            </a:r>
            <a:endParaRPr lang="ru-RU" sz="5000" b="0" strike="noStrike" spc="-1">
              <a:latin typeface="Arial"/>
            </a:endParaRPr>
          </a:p>
        </p:txBody>
      </p:sp>
      <p:sp>
        <p:nvSpPr>
          <p:cNvPr id="103" name="CustomShape 4"/>
          <p:cNvSpPr/>
          <p:nvPr/>
        </p:nvSpPr>
        <p:spPr>
          <a:xfrm>
            <a:off x="7561800" y="6765840"/>
            <a:ext cx="5184000" cy="11847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>
            <a:spAutoFit/>
          </a:bodyPr>
          <a:lstStyle/>
          <a:p>
            <a:pPr>
              <a:lnSpc>
                <a:spcPct val="90000"/>
              </a:lnSpc>
              <a:spcBef>
                <a:spcPts val="2401"/>
              </a:spcBef>
            </a:pPr>
            <a:r>
              <a:rPr lang="ru-RU" sz="3800" b="0" strike="noStrike" spc="-1">
                <a:solidFill>
                  <a:srgbClr val="53585F"/>
                </a:solidFill>
                <a:latin typeface="Arial"/>
                <a:ea typeface="Arial"/>
              </a:rPr>
              <a:t>отсутствие физических нагрузок</a:t>
            </a:r>
            <a:endParaRPr lang="ru-RU" sz="3800" b="0" strike="noStrike" spc="-1">
              <a:latin typeface="Arial"/>
            </a:endParaRPr>
          </a:p>
        </p:txBody>
      </p:sp>
      <p:sp>
        <p:nvSpPr>
          <p:cNvPr id="104" name="CustomShape 5"/>
          <p:cNvSpPr/>
          <p:nvPr/>
        </p:nvSpPr>
        <p:spPr>
          <a:xfrm>
            <a:off x="16596720" y="8760240"/>
            <a:ext cx="6636960" cy="6638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>
            <a:spAutoFit/>
          </a:bodyPr>
          <a:lstStyle/>
          <a:p>
            <a:pPr>
              <a:lnSpc>
                <a:spcPct val="90000"/>
              </a:lnSpc>
              <a:spcBef>
                <a:spcPts val="2401"/>
              </a:spcBef>
            </a:pPr>
            <a:r>
              <a:rPr lang="ru-RU" sz="3800" b="0" strike="noStrike" spc="-1">
                <a:solidFill>
                  <a:srgbClr val="53585F"/>
                </a:solidFill>
                <a:latin typeface="Arial"/>
                <a:ea typeface="Arial"/>
              </a:rPr>
              <a:t>возраст</a:t>
            </a:r>
            <a:endParaRPr lang="ru-RU" sz="3800" b="0" strike="noStrike" spc="-1">
              <a:latin typeface="Arial"/>
            </a:endParaRPr>
          </a:p>
        </p:txBody>
      </p:sp>
      <p:sp>
        <p:nvSpPr>
          <p:cNvPr id="105" name="CustomShape 6"/>
          <p:cNvSpPr/>
          <p:nvPr/>
        </p:nvSpPr>
        <p:spPr>
          <a:xfrm>
            <a:off x="7561800" y="9387000"/>
            <a:ext cx="4629240" cy="11847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>
            <a:spAutoFit/>
          </a:bodyPr>
          <a:lstStyle/>
          <a:p>
            <a:pPr>
              <a:lnSpc>
                <a:spcPct val="90000"/>
              </a:lnSpc>
              <a:spcBef>
                <a:spcPts val="2401"/>
              </a:spcBef>
            </a:pPr>
            <a:r>
              <a:rPr lang="ru-RU" sz="3800" b="0" strike="noStrike" spc="-1">
                <a:solidFill>
                  <a:srgbClr val="53585F"/>
                </a:solidFill>
                <a:latin typeface="Arial"/>
                <a:ea typeface="Arial"/>
              </a:rPr>
              <a:t>неправильное питание</a:t>
            </a:r>
            <a:endParaRPr lang="ru-RU" sz="3800" b="0" strike="noStrike" spc="-1">
              <a:latin typeface="Arial"/>
            </a:endParaRPr>
          </a:p>
        </p:txBody>
      </p:sp>
      <p:sp>
        <p:nvSpPr>
          <p:cNvPr id="106" name="CustomShape 7"/>
          <p:cNvSpPr/>
          <p:nvPr/>
        </p:nvSpPr>
        <p:spPr>
          <a:xfrm>
            <a:off x="16596720" y="6515640"/>
            <a:ext cx="6636960" cy="6638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>
            <a:spAutoFit/>
          </a:bodyPr>
          <a:lstStyle/>
          <a:p>
            <a:pPr>
              <a:lnSpc>
                <a:spcPct val="90000"/>
              </a:lnSpc>
              <a:spcBef>
                <a:spcPts val="2401"/>
              </a:spcBef>
            </a:pPr>
            <a:r>
              <a:rPr lang="ru-RU" sz="3800" b="0" strike="noStrike" spc="-1">
                <a:solidFill>
                  <a:srgbClr val="53585F"/>
                </a:solidFill>
                <a:latin typeface="Arial"/>
                <a:ea typeface="Arial"/>
              </a:rPr>
              <a:t>нарушение сна</a:t>
            </a:r>
            <a:endParaRPr lang="ru-RU" sz="3800" b="0" strike="noStrike" spc="-1">
              <a:latin typeface="Arial"/>
            </a:endParaRPr>
          </a:p>
        </p:txBody>
      </p:sp>
      <p:sp>
        <p:nvSpPr>
          <p:cNvPr id="107" name="CustomShape 8"/>
          <p:cNvSpPr/>
          <p:nvPr/>
        </p:nvSpPr>
        <p:spPr>
          <a:xfrm>
            <a:off x="16596720" y="11004840"/>
            <a:ext cx="6636960" cy="6638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>
            <a:spAutoFit/>
          </a:bodyPr>
          <a:lstStyle/>
          <a:p>
            <a:pPr>
              <a:lnSpc>
                <a:spcPct val="90000"/>
              </a:lnSpc>
              <a:spcBef>
                <a:spcPts val="2401"/>
              </a:spcBef>
            </a:pPr>
            <a:r>
              <a:rPr lang="ru-RU" sz="3800" b="0" strike="noStrike" spc="-1">
                <a:solidFill>
                  <a:srgbClr val="53585F"/>
                </a:solidFill>
                <a:latin typeface="Arial"/>
                <a:ea typeface="Arial"/>
              </a:rPr>
              <a:t>различные заболевания</a:t>
            </a:r>
            <a:endParaRPr lang="ru-RU" sz="3800" b="0" strike="noStrike" spc="-1">
              <a:latin typeface="Arial"/>
            </a:endParaRPr>
          </a:p>
        </p:txBody>
      </p:sp>
      <p:pic>
        <p:nvPicPr>
          <p:cNvPr id="108" name="image12.png"/>
          <p:cNvPicPr/>
          <p:nvPr/>
        </p:nvPicPr>
        <p:blipFill>
          <a:blip r:embed="rId4"/>
          <a:stretch/>
        </p:blipFill>
        <p:spPr>
          <a:xfrm>
            <a:off x="5738400" y="6773040"/>
            <a:ext cx="1402560" cy="1151640"/>
          </a:xfrm>
          <a:prstGeom prst="rect">
            <a:avLst/>
          </a:prstGeom>
          <a:ln w="12600">
            <a:noFill/>
          </a:ln>
        </p:spPr>
      </p:pic>
      <p:pic>
        <p:nvPicPr>
          <p:cNvPr id="109" name="image13.png"/>
          <p:cNvPicPr/>
          <p:nvPr/>
        </p:nvPicPr>
        <p:blipFill>
          <a:blip r:embed="rId5"/>
          <a:stretch/>
        </p:blipFill>
        <p:spPr>
          <a:xfrm>
            <a:off x="5784120" y="9314640"/>
            <a:ext cx="1310760" cy="1310760"/>
          </a:xfrm>
          <a:prstGeom prst="rect">
            <a:avLst/>
          </a:prstGeom>
          <a:ln w="12600">
            <a:noFill/>
          </a:ln>
        </p:spPr>
      </p:pic>
      <p:pic>
        <p:nvPicPr>
          <p:cNvPr id="110" name="image14.png"/>
          <p:cNvPicPr/>
          <p:nvPr/>
        </p:nvPicPr>
        <p:blipFill>
          <a:blip r:embed="rId6"/>
          <a:stretch/>
        </p:blipFill>
        <p:spPr>
          <a:xfrm>
            <a:off x="15123600" y="10610280"/>
            <a:ext cx="808200" cy="1462320"/>
          </a:xfrm>
          <a:prstGeom prst="rect">
            <a:avLst/>
          </a:prstGeom>
          <a:ln w="12600">
            <a:noFill/>
          </a:ln>
        </p:spPr>
      </p:pic>
      <p:pic>
        <p:nvPicPr>
          <p:cNvPr id="111" name="image15.png"/>
          <p:cNvPicPr/>
          <p:nvPr/>
        </p:nvPicPr>
        <p:blipFill>
          <a:blip r:embed="rId7"/>
          <a:stretch/>
        </p:blipFill>
        <p:spPr>
          <a:xfrm>
            <a:off x="14891400" y="6216120"/>
            <a:ext cx="1272240" cy="1272240"/>
          </a:xfrm>
          <a:prstGeom prst="rect">
            <a:avLst/>
          </a:prstGeom>
          <a:ln w="12600">
            <a:noFill/>
          </a:ln>
        </p:spPr>
      </p:pic>
      <p:pic>
        <p:nvPicPr>
          <p:cNvPr id="112" name="image16.png"/>
          <p:cNvPicPr/>
          <p:nvPr/>
        </p:nvPicPr>
        <p:blipFill>
          <a:blip r:embed="rId8"/>
          <a:stretch/>
        </p:blipFill>
        <p:spPr>
          <a:xfrm>
            <a:off x="14978520" y="8309880"/>
            <a:ext cx="1097640" cy="1478520"/>
          </a:xfrm>
          <a:prstGeom prst="rect">
            <a:avLst/>
          </a:prstGeom>
          <a:ln w="12600">
            <a:noFill/>
          </a:ln>
        </p:spPr>
      </p:pic>
      <p:sp>
        <p:nvSpPr>
          <p:cNvPr id="113" name="CustomShape 2"/>
          <p:cNvSpPr/>
          <p:nvPr/>
        </p:nvSpPr>
        <p:spPr>
          <a:xfrm>
            <a:off x="1427040" y="540000"/>
            <a:ext cx="22956120" cy="21542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6600" b="1" strike="noStrike" spc="-1">
                <a:solidFill>
                  <a:srgbClr val="FB5C3A"/>
                </a:solidFill>
                <a:latin typeface="Arial"/>
                <a:ea typeface="Arial"/>
              </a:rPr>
              <a:t>ПРИЧИНЫ</a:t>
            </a:r>
            <a:r>
              <a:rPr lang="ru-RU" sz="6600" b="1" strike="noStrike" spc="-1">
                <a:solidFill>
                  <a:srgbClr val="53585F"/>
                </a:solidFill>
                <a:latin typeface="Arial"/>
                <a:ea typeface="Arial"/>
              </a:rPr>
              <a:t> ПОЯВЛЕНИЯ ИЗБЫТОЧНЫХ ЖИРОВЫХ ОТЛОЖЕНИЙ</a:t>
            </a:r>
            <a:endParaRPr lang="ru-RU" sz="66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image3.png"/>
          <p:cNvPicPr/>
          <p:nvPr/>
        </p:nvPicPr>
        <p:blipFill>
          <a:blip r:embed="rId3"/>
          <a:stretch/>
        </p:blipFill>
        <p:spPr>
          <a:xfrm>
            <a:off x="0" y="3600"/>
            <a:ext cx="24383160" cy="13708080"/>
          </a:xfrm>
          <a:prstGeom prst="rect">
            <a:avLst/>
          </a:prstGeom>
          <a:ln w="12600">
            <a:noFill/>
          </a:ln>
        </p:spPr>
      </p:pic>
      <p:sp>
        <p:nvSpPr>
          <p:cNvPr id="115" name="CustomShape 1"/>
          <p:cNvSpPr/>
          <p:nvPr/>
        </p:nvSpPr>
        <p:spPr>
          <a:xfrm rot="18119400">
            <a:off x="7676640" y="10000440"/>
            <a:ext cx="1910880" cy="1910880"/>
          </a:xfrm>
          <a:prstGeom prst="ellipse">
            <a:avLst/>
          </a:prstGeom>
          <a:solidFill>
            <a:srgbClr val="FBDAC3">
              <a:alpha val="30000"/>
            </a:srgbClr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6" name="CustomShape 2"/>
          <p:cNvSpPr/>
          <p:nvPr/>
        </p:nvSpPr>
        <p:spPr>
          <a:xfrm rot="18119400">
            <a:off x="7973280" y="10296720"/>
            <a:ext cx="1317600" cy="1317600"/>
          </a:xfrm>
          <a:prstGeom prst="ellipse">
            <a:avLst/>
          </a:prstGeom>
          <a:solidFill>
            <a:srgbClr val="FBDAC3">
              <a:alpha val="30000"/>
            </a:srgbClr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7" name="CustomShape 3"/>
          <p:cNvSpPr/>
          <p:nvPr/>
        </p:nvSpPr>
        <p:spPr>
          <a:xfrm>
            <a:off x="-1188720" y="1198080"/>
            <a:ext cx="6499800" cy="138578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71280" tIns="71280" rIns="71280" bIns="7128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90000" b="1" strike="noStrike" spc="-1">
                <a:solidFill>
                  <a:srgbClr val="FFFFFF"/>
                </a:solidFill>
                <a:latin typeface="Arial"/>
                <a:ea typeface="Arial"/>
              </a:rPr>
              <a:t>2</a:t>
            </a:r>
            <a:endParaRPr lang="ru-RU" sz="90000" b="0" strike="noStrike" spc="-1">
              <a:latin typeface="Arial"/>
            </a:endParaRPr>
          </a:p>
        </p:txBody>
      </p:sp>
      <p:sp>
        <p:nvSpPr>
          <p:cNvPr id="118" name="CustomShape 4"/>
          <p:cNvSpPr/>
          <p:nvPr/>
        </p:nvSpPr>
        <p:spPr>
          <a:xfrm>
            <a:off x="1501200" y="966240"/>
            <a:ext cx="20809800" cy="13608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8000" b="1" strike="noStrike" spc="-1">
                <a:solidFill>
                  <a:srgbClr val="53585F"/>
                </a:solidFill>
                <a:latin typeface="Arial"/>
                <a:ea typeface="Arial"/>
              </a:rPr>
              <a:t>ЗАМЕДЛЕНИЕ МЕТАБОЛИЗМА </a:t>
            </a:r>
            <a:endParaRPr lang="ru-RU" sz="8000" b="0" strike="noStrike" spc="-1">
              <a:latin typeface="Arial"/>
            </a:endParaRPr>
          </a:p>
        </p:txBody>
      </p:sp>
      <p:sp>
        <p:nvSpPr>
          <p:cNvPr id="119" name="CustomShape 5"/>
          <p:cNvSpPr/>
          <p:nvPr/>
        </p:nvSpPr>
        <p:spPr>
          <a:xfrm>
            <a:off x="1539360" y="2871720"/>
            <a:ext cx="12504240" cy="14158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3800" b="1" strike="noStrike" spc="-1">
                <a:solidFill>
                  <a:srgbClr val="53585F"/>
                </a:solidFill>
                <a:latin typeface="Arial"/>
                <a:ea typeface="Arial"/>
              </a:rPr>
              <a:t>— это нарушение скорости обмена веществ,</a:t>
            </a:r>
            <a:r>
              <a:rPr lang="ru-RU" sz="3800" b="0" strike="noStrike" spc="-1">
                <a:solidFill>
                  <a:srgbClr val="53585F"/>
                </a:solidFill>
                <a:latin typeface="Arial"/>
                <a:ea typeface="Arial"/>
              </a:rPr>
              <a:t> когда организм медленнее усваивает и расходует калории.</a:t>
            </a:r>
            <a:endParaRPr lang="ru-RU" sz="3800" b="0" strike="noStrike" spc="-1">
              <a:latin typeface="Arial"/>
            </a:endParaRPr>
          </a:p>
        </p:txBody>
      </p:sp>
      <p:sp>
        <p:nvSpPr>
          <p:cNvPr id="120" name="CustomShape 6"/>
          <p:cNvSpPr/>
          <p:nvPr/>
        </p:nvSpPr>
        <p:spPr>
          <a:xfrm>
            <a:off x="16565760" y="4203000"/>
            <a:ext cx="7302240" cy="24591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>
            <a:spAutoFit/>
          </a:bodyPr>
          <a:lstStyle/>
          <a:p>
            <a:pPr>
              <a:lnSpc>
                <a:spcPct val="100000"/>
              </a:lnSpc>
              <a:spcBef>
                <a:spcPts val="2401"/>
              </a:spcBef>
            </a:pPr>
            <a:r>
              <a:rPr lang="ru-RU" sz="3800" b="1" strike="noStrike" spc="-1">
                <a:solidFill>
                  <a:srgbClr val="53585F"/>
                </a:solidFill>
                <a:latin typeface="Arial"/>
                <a:ea typeface="Arial"/>
              </a:rPr>
              <a:t>Организм медленно усваивает пищу, не успевая получить питательные вещества</a:t>
            </a:r>
            <a:endParaRPr lang="ru-RU" sz="3800" b="0" strike="noStrike" spc="-1">
              <a:latin typeface="Arial"/>
            </a:endParaRPr>
          </a:p>
        </p:txBody>
      </p:sp>
      <p:grpSp>
        <p:nvGrpSpPr>
          <p:cNvPr id="121" name="Group 7"/>
          <p:cNvGrpSpPr/>
          <p:nvPr/>
        </p:nvGrpSpPr>
        <p:grpSpPr>
          <a:xfrm>
            <a:off x="6567840" y="3631320"/>
            <a:ext cx="10676520" cy="10821600"/>
            <a:chOff x="6567840" y="3631320"/>
            <a:chExt cx="10676520" cy="10821600"/>
          </a:xfrm>
        </p:grpSpPr>
        <p:pic>
          <p:nvPicPr>
            <p:cNvPr id="122" name="image17.png"/>
            <p:cNvPicPr/>
            <p:nvPr/>
          </p:nvPicPr>
          <p:blipFill>
            <a:blip r:embed="rId4"/>
            <a:stretch/>
          </p:blipFill>
          <p:spPr>
            <a:xfrm rot="14560200">
              <a:off x="7832880" y="5137920"/>
              <a:ext cx="8145720" cy="7808400"/>
            </a:xfrm>
            <a:prstGeom prst="rect">
              <a:avLst/>
            </a:prstGeom>
            <a:ln w="12600">
              <a:noFill/>
            </a:ln>
          </p:spPr>
        </p:pic>
        <p:sp>
          <p:nvSpPr>
            <p:cNvPr id="123" name="CustomShape 8"/>
            <p:cNvSpPr/>
            <p:nvPr/>
          </p:nvSpPr>
          <p:spPr>
            <a:xfrm rot="18119400">
              <a:off x="8405640" y="10758600"/>
              <a:ext cx="430920" cy="430920"/>
            </a:xfrm>
            <a:prstGeom prst="ellipse">
              <a:avLst/>
            </a:prstGeom>
            <a:solidFill>
              <a:srgbClr val="FBDAC3"/>
            </a:solidFill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4" name="CustomShape 9"/>
            <p:cNvSpPr/>
            <p:nvPr/>
          </p:nvSpPr>
          <p:spPr>
            <a:xfrm rot="18119400">
              <a:off x="14976000" y="10878480"/>
              <a:ext cx="430920" cy="430920"/>
            </a:xfrm>
            <a:prstGeom prst="ellipse">
              <a:avLst/>
            </a:prstGeom>
            <a:solidFill>
              <a:srgbClr val="FBDAC3"/>
            </a:solidFill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5" name="CustomShape 10"/>
            <p:cNvSpPr/>
            <p:nvPr/>
          </p:nvSpPr>
          <p:spPr>
            <a:xfrm rot="18119400">
              <a:off x="11874240" y="5205960"/>
              <a:ext cx="430920" cy="430920"/>
            </a:xfrm>
            <a:prstGeom prst="ellipse">
              <a:avLst/>
            </a:prstGeom>
            <a:solidFill>
              <a:srgbClr val="FBDAC3"/>
            </a:solidFill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26" name="CustomShape 11"/>
          <p:cNvSpPr/>
          <p:nvPr/>
        </p:nvSpPr>
        <p:spPr>
          <a:xfrm>
            <a:off x="17824680" y="8523360"/>
            <a:ext cx="5204160" cy="30384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3800" b="1" strike="noStrike" spc="-1">
                <a:solidFill>
                  <a:srgbClr val="53585F"/>
                </a:solidFill>
                <a:latin typeface="Arial"/>
                <a:ea typeface="Arial"/>
              </a:rPr>
              <a:t>Новый приём пищи </a:t>
            </a:r>
            <a:endParaRPr lang="ru-RU" sz="3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3800" b="1" strike="noStrike" spc="-1">
                <a:solidFill>
                  <a:srgbClr val="53585F"/>
                </a:solidFill>
                <a:latin typeface="Arial"/>
                <a:ea typeface="Arial"/>
              </a:rPr>
              <a:t>наслаивается </a:t>
            </a:r>
            <a:endParaRPr lang="ru-RU" sz="3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3800" b="1" strike="noStrike" spc="-1">
                <a:solidFill>
                  <a:srgbClr val="53585F"/>
                </a:solidFill>
                <a:latin typeface="Arial"/>
                <a:ea typeface="Arial"/>
              </a:rPr>
              <a:t>на предыдущий </a:t>
            </a:r>
            <a:endParaRPr lang="ru-RU" sz="3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3800" b="1" strike="noStrike" spc="-1">
                <a:solidFill>
                  <a:srgbClr val="53585F"/>
                </a:solidFill>
                <a:latin typeface="Arial"/>
                <a:ea typeface="Arial"/>
              </a:rPr>
              <a:t>и приводит </a:t>
            </a:r>
            <a:endParaRPr lang="ru-RU" sz="3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3800" b="1" strike="noStrike" spc="-1">
                <a:solidFill>
                  <a:srgbClr val="53585F"/>
                </a:solidFill>
                <a:latin typeface="Arial"/>
                <a:ea typeface="Arial"/>
              </a:rPr>
              <a:t>к избытку калорий</a:t>
            </a:r>
            <a:endParaRPr lang="ru-RU" sz="3800" b="0" strike="noStrike" spc="-1">
              <a:latin typeface="Arial"/>
            </a:endParaRPr>
          </a:p>
        </p:txBody>
      </p:sp>
      <p:sp>
        <p:nvSpPr>
          <p:cNvPr id="127" name="CustomShape 12"/>
          <p:cNvSpPr/>
          <p:nvPr/>
        </p:nvSpPr>
        <p:spPr>
          <a:xfrm>
            <a:off x="1898640" y="7682760"/>
            <a:ext cx="5204160" cy="30391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3800" b="1" strike="noStrike" spc="-1">
                <a:solidFill>
                  <a:srgbClr val="53585F"/>
                </a:solidFill>
                <a:latin typeface="Arial"/>
                <a:ea typeface="Arial"/>
              </a:rPr>
              <a:t>Лишние калории трансформируются в жир и приводят  к увеличению объемов тела</a:t>
            </a:r>
            <a:endParaRPr lang="ru-RU" sz="3800" b="0" strike="noStrike" spc="-1">
              <a:latin typeface="Arial"/>
            </a:endParaRPr>
          </a:p>
        </p:txBody>
      </p:sp>
      <p:sp>
        <p:nvSpPr>
          <p:cNvPr id="128" name="CustomShape 13"/>
          <p:cNvSpPr/>
          <p:nvPr/>
        </p:nvSpPr>
        <p:spPr>
          <a:xfrm rot="304200">
            <a:off x="12043800" y="4264920"/>
            <a:ext cx="4331520" cy="1354320"/>
          </a:xfrm>
          <a:custGeom>
            <a:avLst/>
            <a:gdLst/>
            <a:ahLst/>
            <a:cxnLst/>
            <a:rect l="l" t="t" r="r" b="b"/>
            <a:pathLst>
              <a:path w="21600" h="19622">
                <a:moveTo>
                  <a:pt x="0" y="19622"/>
                </a:moveTo>
                <a:cubicBezTo>
                  <a:pt x="1010" y="19386"/>
                  <a:pt x="1996" y="18617"/>
                  <a:pt x="2911" y="17353"/>
                </a:cubicBezTo>
                <a:cubicBezTo>
                  <a:pt x="4347" y="15367"/>
                  <a:pt x="5547" y="12251"/>
                  <a:pt x="6856" y="9638"/>
                </a:cubicBezTo>
                <a:cubicBezTo>
                  <a:pt x="11161" y="1049"/>
                  <a:pt x="16499" y="-1978"/>
                  <a:pt x="21600" y="1278"/>
                </a:cubicBezTo>
              </a:path>
            </a:pathLst>
          </a:custGeom>
          <a:noFill/>
          <a:ln w="63360" cap="rnd">
            <a:solidFill>
              <a:srgbClr val="FB5C3A"/>
            </a:solidFill>
            <a:custDash>
              <a:ds d="100000" sp="200000"/>
            </a:custDash>
            <a:round/>
            <a:headEnd type="oval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9" name="CustomShape 14"/>
          <p:cNvSpPr/>
          <p:nvPr/>
        </p:nvSpPr>
        <p:spPr>
          <a:xfrm rot="304200">
            <a:off x="15170400" y="9298800"/>
            <a:ext cx="2308680" cy="1900800"/>
          </a:xfrm>
          <a:custGeom>
            <a:avLst/>
            <a:gdLst/>
            <a:ahLst/>
            <a:cxnLst/>
            <a:rect l="l" t="t" r="r" b="b"/>
            <a:pathLst>
              <a:path w="21600" h="21078">
                <a:moveTo>
                  <a:pt x="0" y="21034"/>
                </a:moveTo>
                <a:cubicBezTo>
                  <a:pt x="3143" y="21362"/>
                  <a:pt x="6223" y="19853"/>
                  <a:pt x="8252" y="16990"/>
                </a:cubicBezTo>
                <a:cubicBezTo>
                  <a:pt x="11070" y="13014"/>
                  <a:pt x="11287" y="7190"/>
                  <a:pt x="14282" y="3382"/>
                </a:cubicBezTo>
                <a:cubicBezTo>
                  <a:pt x="16159" y="995"/>
                  <a:pt x="18857" y="-238"/>
                  <a:pt x="21600" y="38"/>
                </a:cubicBezTo>
              </a:path>
            </a:pathLst>
          </a:custGeom>
          <a:noFill/>
          <a:ln w="63360" cap="rnd">
            <a:solidFill>
              <a:srgbClr val="FB5C3A"/>
            </a:solidFill>
            <a:custDash>
              <a:ds d="100000" sp="200000"/>
            </a:custDash>
            <a:round/>
            <a:headEnd type="oval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0" name="CustomShape 15"/>
          <p:cNvSpPr/>
          <p:nvPr/>
        </p:nvSpPr>
        <p:spPr>
          <a:xfrm rot="304200">
            <a:off x="6927840" y="8930880"/>
            <a:ext cx="1857240" cy="2093760"/>
          </a:xfrm>
          <a:custGeom>
            <a:avLst/>
            <a:gdLst/>
            <a:ahLst/>
            <a:cxnLst/>
            <a:rect l="l" t="t" r="r" b="b"/>
            <a:pathLst>
              <a:path w="21600" h="20808">
                <a:moveTo>
                  <a:pt x="21600" y="18961"/>
                </a:moveTo>
                <a:cubicBezTo>
                  <a:pt x="18216" y="21600"/>
                  <a:pt x="12968" y="21386"/>
                  <a:pt x="9893" y="18484"/>
                </a:cubicBezTo>
                <a:cubicBezTo>
                  <a:pt x="5545" y="14379"/>
                  <a:pt x="8449" y="7812"/>
                  <a:pt x="5063" y="3233"/>
                </a:cubicBezTo>
                <a:cubicBezTo>
                  <a:pt x="3900" y="1658"/>
                  <a:pt x="2096" y="507"/>
                  <a:pt x="0" y="0"/>
                </a:cubicBezTo>
              </a:path>
            </a:pathLst>
          </a:custGeom>
          <a:noFill/>
          <a:ln w="63360" cap="rnd">
            <a:solidFill>
              <a:srgbClr val="FB5C3A"/>
            </a:solidFill>
            <a:custDash>
              <a:ds d="100000" sp="200000"/>
            </a:custDash>
            <a:round/>
            <a:headEnd type="oval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image3.png"/>
          <p:cNvPicPr/>
          <p:nvPr/>
        </p:nvPicPr>
        <p:blipFill>
          <a:blip r:embed="rId3"/>
          <a:stretch/>
        </p:blipFill>
        <p:spPr>
          <a:xfrm>
            <a:off x="0" y="3600"/>
            <a:ext cx="24383160" cy="13708080"/>
          </a:xfrm>
          <a:prstGeom prst="rect">
            <a:avLst/>
          </a:prstGeom>
          <a:ln w="12600">
            <a:noFill/>
          </a:ln>
        </p:spPr>
      </p:pic>
      <p:sp>
        <p:nvSpPr>
          <p:cNvPr id="132" name="CustomShape 1"/>
          <p:cNvSpPr/>
          <p:nvPr/>
        </p:nvSpPr>
        <p:spPr>
          <a:xfrm>
            <a:off x="1427760" y="963000"/>
            <a:ext cx="16943760" cy="25797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71280" tIns="71280" rIns="71280" bIns="7128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8000" b="1" strike="noStrike" spc="-1">
                <a:solidFill>
                  <a:srgbClr val="53585F"/>
                </a:solidFill>
                <a:latin typeface="Arial"/>
                <a:ea typeface="Arial"/>
              </a:rPr>
              <a:t>ЧЕМ АКТИВНЕЕ МЕТАБОЛИЗМ, </a:t>
            </a:r>
            <a:endParaRPr lang="ru-RU" sz="8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8000" b="1" strike="noStrike" spc="-1">
                <a:solidFill>
                  <a:srgbClr val="53585F"/>
                </a:solidFill>
                <a:latin typeface="Arial"/>
                <a:ea typeface="Arial"/>
              </a:rPr>
              <a:t>ТЕМ БЫСТРЕЕ СЖИГАЕТСЯ ЖИР</a:t>
            </a:r>
            <a:endParaRPr lang="ru-RU" sz="8000" b="0" strike="noStrike" spc="-1">
              <a:latin typeface="Arial"/>
            </a:endParaRPr>
          </a:p>
        </p:txBody>
      </p:sp>
      <p:sp>
        <p:nvSpPr>
          <p:cNvPr id="133" name="CustomShape 2"/>
          <p:cNvSpPr/>
          <p:nvPr/>
        </p:nvSpPr>
        <p:spPr>
          <a:xfrm>
            <a:off x="1731600" y="6427080"/>
            <a:ext cx="2686680" cy="7516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71280" tIns="71280" rIns="71280" bIns="7128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4000" b="1" strike="noStrike" spc="-1">
                <a:solidFill>
                  <a:srgbClr val="53585F"/>
                </a:solidFill>
                <a:latin typeface="Arial"/>
                <a:ea typeface="Arial"/>
              </a:rPr>
              <a:t>сжигается</a:t>
            </a:r>
            <a:endParaRPr lang="ru-RU" sz="4000" b="0" strike="noStrike" spc="-1">
              <a:latin typeface="Arial"/>
            </a:endParaRPr>
          </a:p>
        </p:txBody>
      </p:sp>
      <p:sp>
        <p:nvSpPr>
          <p:cNvPr id="134" name="CustomShape 3"/>
          <p:cNvSpPr/>
          <p:nvPr/>
        </p:nvSpPr>
        <p:spPr>
          <a:xfrm>
            <a:off x="1463040" y="4025520"/>
            <a:ext cx="15321240" cy="14158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3800" b="0" strike="noStrike" spc="-1">
                <a:solidFill>
                  <a:srgbClr val="53585F"/>
                </a:solidFill>
                <a:latin typeface="Arial"/>
                <a:ea typeface="Arial"/>
              </a:rPr>
              <a:t>Одна и та же по калорийности пища в зависимости от скорости метаболизма усваивается по-разному.</a:t>
            </a:r>
            <a:endParaRPr lang="ru-RU" sz="3800" b="0" strike="noStrike" spc="-1">
              <a:latin typeface="Arial"/>
            </a:endParaRPr>
          </a:p>
        </p:txBody>
      </p:sp>
      <p:grpSp>
        <p:nvGrpSpPr>
          <p:cNvPr id="135" name="Group 4"/>
          <p:cNvGrpSpPr/>
          <p:nvPr/>
        </p:nvGrpSpPr>
        <p:grpSpPr>
          <a:xfrm>
            <a:off x="7440840" y="6697080"/>
            <a:ext cx="14403960" cy="3561120"/>
            <a:chOff x="7440840" y="6697080"/>
            <a:chExt cx="14403960" cy="3561120"/>
          </a:xfrm>
        </p:grpSpPr>
        <p:grpSp>
          <p:nvGrpSpPr>
            <p:cNvPr id="136" name="Group 5"/>
            <p:cNvGrpSpPr/>
            <p:nvPr/>
          </p:nvGrpSpPr>
          <p:grpSpPr>
            <a:xfrm>
              <a:off x="7440840" y="6697080"/>
              <a:ext cx="3309120" cy="3386160"/>
              <a:chOff x="7440840" y="6697080"/>
              <a:chExt cx="3309120" cy="3386160"/>
            </a:xfrm>
          </p:grpSpPr>
          <p:pic>
            <p:nvPicPr>
              <p:cNvPr id="137" name="image18.png"/>
              <p:cNvPicPr/>
              <p:nvPr/>
            </p:nvPicPr>
            <p:blipFill>
              <a:blip r:embed="rId4"/>
              <a:srcRect l="17612" t="24633" r="64686" b="56602"/>
              <a:stretch/>
            </p:blipFill>
            <p:spPr>
              <a:xfrm>
                <a:off x="7440840" y="6697080"/>
                <a:ext cx="3309120" cy="3386160"/>
              </a:xfrm>
              <a:prstGeom prst="rect">
                <a:avLst/>
              </a:prstGeom>
              <a:ln w="12600">
                <a:noFill/>
              </a:ln>
            </p:spPr>
          </p:pic>
          <p:pic>
            <p:nvPicPr>
              <p:cNvPr id="138" name="image19.png"/>
              <p:cNvPicPr/>
              <p:nvPr/>
            </p:nvPicPr>
            <p:blipFill>
              <a:blip r:embed="rId5"/>
              <a:srcRect l="4588" t="34439" r="66951" b="37100"/>
              <a:stretch/>
            </p:blipFill>
            <p:spPr>
              <a:xfrm>
                <a:off x="8135640" y="7473240"/>
                <a:ext cx="1834200" cy="1834200"/>
              </a:xfrm>
              <a:prstGeom prst="rect">
                <a:avLst/>
              </a:prstGeom>
              <a:ln w="12600">
                <a:noFill/>
              </a:ln>
            </p:spPr>
          </p:pic>
        </p:grpSp>
        <p:grpSp>
          <p:nvGrpSpPr>
            <p:cNvPr id="139" name="Group 6"/>
            <p:cNvGrpSpPr/>
            <p:nvPr/>
          </p:nvGrpSpPr>
          <p:grpSpPr>
            <a:xfrm>
              <a:off x="18650160" y="6867360"/>
              <a:ext cx="3194640" cy="3390840"/>
              <a:chOff x="18650160" y="6867360"/>
              <a:chExt cx="3194640" cy="3390840"/>
            </a:xfrm>
          </p:grpSpPr>
          <p:pic>
            <p:nvPicPr>
              <p:cNvPr id="140" name="image20.png"/>
              <p:cNvPicPr/>
              <p:nvPr/>
            </p:nvPicPr>
            <p:blipFill>
              <a:blip r:embed="rId6"/>
              <a:srcRect l="65169" t="47340" r="16857" b="33575"/>
              <a:stretch/>
            </p:blipFill>
            <p:spPr>
              <a:xfrm>
                <a:off x="18650160" y="6867360"/>
                <a:ext cx="3194640" cy="3390840"/>
              </a:xfrm>
              <a:prstGeom prst="rect">
                <a:avLst/>
              </a:prstGeom>
              <a:ln w="12600">
                <a:noFill/>
              </a:ln>
            </p:spPr>
          </p:pic>
          <p:pic>
            <p:nvPicPr>
              <p:cNvPr id="141" name="image19.png"/>
              <p:cNvPicPr/>
              <p:nvPr/>
            </p:nvPicPr>
            <p:blipFill>
              <a:blip r:embed="rId5"/>
              <a:srcRect l="4588" t="34439" r="66951" b="37100"/>
              <a:stretch/>
            </p:blipFill>
            <p:spPr>
              <a:xfrm>
                <a:off x="19310040" y="7626240"/>
                <a:ext cx="1834200" cy="1834200"/>
              </a:xfrm>
              <a:prstGeom prst="rect">
                <a:avLst/>
              </a:prstGeom>
              <a:ln w="12600">
                <a:noFill/>
              </a:ln>
            </p:spPr>
          </p:pic>
        </p:grpSp>
        <p:grpSp>
          <p:nvGrpSpPr>
            <p:cNvPr id="142" name="Group 7"/>
            <p:cNvGrpSpPr/>
            <p:nvPr/>
          </p:nvGrpSpPr>
          <p:grpSpPr>
            <a:xfrm>
              <a:off x="13045320" y="6915240"/>
              <a:ext cx="3309120" cy="3168000"/>
              <a:chOff x="13045320" y="6915240"/>
              <a:chExt cx="3309120" cy="3168000"/>
            </a:xfrm>
          </p:grpSpPr>
          <p:pic>
            <p:nvPicPr>
              <p:cNvPr id="143" name="image21.png"/>
              <p:cNvPicPr/>
              <p:nvPr/>
            </p:nvPicPr>
            <p:blipFill>
              <a:blip r:embed="rId7"/>
              <a:srcRect l="64300" t="25509" r="17159" b="56753"/>
              <a:stretch/>
            </p:blipFill>
            <p:spPr>
              <a:xfrm>
                <a:off x="13045320" y="6915240"/>
                <a:ext cx="3309120" cy="3168000"/>
              </a:xfrm>
              <a:prstGeom prst="rect">
                <a:avLst/>
              </a:prstGeom>
              <a:ln w="12600">
                <a:noFill/>
              </a:ln>
            </p:spPr>
          </p:pic>
          <p:pic>
            <p:nvPicPr>
              <p:cNvPr id="144" name="image19.png"/>
              <p:cNvPicPr/>
              <p:nvPr/>
            </p:nvPicPr>
            <p:blipFill>
              <a:blip r:embed="rId5"/>
              <a:srcRect l="4588" t="34439" r="66951" b="37100"/>
              <a:stretch/>
            </p:blipFill>
            <p:spPr>
              <a:xfrm>
                <a:off x="13882680" y="7544520"/>
                <a:ext cx="1834200" cy="1834200"/>
              </a:xfrm>
              <a:prstGeom prst="rect">
                <a:avLst/>
              </a:prstGeom>
              <a:ln w="12600">
                <a:noFill/>
              </a:ln>
            </p:spPr>
          </p:pic>
        </p:grpSp>
      </p:grpSp>
      <p:pic>
        <p:nvPicPr>
          <p:cNvPr id="145" name="image18.png"/>
          <p:cNvPicPr/>
          <p:nvPr/>
        </p:nvPicPr>
        <p:blipFill>
          <a:blip r:embed="rId4"/>
          <a:srcRect l="41152" t="47340" r="41152" b="33901"/>
          <a:stretch/>
        </p:blipFill>
        <p:spPr>
          <a:xfrm>
            <a:off x="1642680" y="7585560"/>
            <a:ext cx="2865240" cy="2931480"/>
          </a:xfrm>
          <a:prstGeom prst="rect">
            <a:avLst/>
          </a:prstGeom>
          <a:ln w="12600">
            <a:noFill/>
          </a:ln>
        </p:spPr>
      </p:pic>
      <p:sp>
        <p:nvSpPr>
          <p:cNvPr id="146" name="CustomShape 8"/>
          <p:cNvSpPr/>
          <p:nvPr/>
        </p:nvSpPr>
        <p:spPr>
          <a:xfrm>
            <a:off x="1079280" y="10978560"/>
            <a:ext cx="3991320" cy="7516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71280" tIns="71280" rIns="71280" bIns="7128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4000" b="1" strike="noStrike" spc="-1">
                <a:solidFill>
                  <a:srgbClr val="F06C30"/>
                </a:solidFill>
                <a:latin typeface="Arial"/>
                <a:ea typeface="Arial"/>
              </a:rPr>
              <a:t>откладывается</a:t>
            </a:r>
            <a:endParaRPr lang="ru-RU" sz="4000" b="0" strike="noStrike" spc="-1">
              <a:latin typeface="Arial"/>
            </a:endParaRPr>
          </a:p>
        </p:txBody>
      </p:sp>
      <p:sp>
        <p:nvSpPr>
          <p:cNvPr id="147" name="CustomShape 9"/>
          <p:cNvSpPr/>
          <p:nvPr/>
        </p:nvSpPr>
        <p:spPr>
          <a:xfrm>
            <a:off x="7003440" y="10407240"/>
            <a:ext cx="4396680" cy="13611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71280" tIns="71280" rIns="71280" bIns="7128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4000" b="0" strike="noStrike" spc="-1">
                <a:solidFill>
                  <a:srgbClr val="53585F"/>
                </a:solidFill>
                <a:latin typeface="Arial"/>
                <a:ea typeface="Arial"/>
              </a:rPr>
              <a:t>Высокая скорость</a:t>
            </a:r>
            <a:endParaRPr lang="ru-RU" sz="4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4000" b="0" strike="noStrike" spc="-1">
                <a:solidFill>
                  <a:srgbClr val="53585F"/>
                </a:solidFill>
                <a:latin typeface="Arial"/>
                <a:ea typeface="Arial"/>
              </a:rPr>
              <a:t>метаболизма</a:t>
            </a:r>
            <a:endParaRPr lang="ru-RU" sz="4000" b="0" strike="noStrike" spc="-1">
              <a:latin typeface="Arial"/>
            </a:endParaRPr>
          </a:p>
        </p:txBody>
      </p:sp>
      <p:sp>
        <p:nvSpPr>
          <p:cNvPr id="148" name="CustomShape 10"/>
          <p:cNvSpPr/>
          <p:nvPr/>
        </p:nvSpPr>
        <p:spPr>
          <a:xfrm>
            <a:off x="12763080" y="10407240"/>
            <a:ext cx="4407480" cy="13611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71280" tIns="71280" rIns="71280" bIns="7128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4000" b="0" strike="noStrike" spc="-1">
                <a:solidFill>
                  <a:srgbClr val="53585F"/>
                </a:solidFill>
                <a:latin typeface="Arial"/>
                <a:ea typeface="Arial"/>
              </a:rPr>
              <a:t>Средняя скорость</a:t>
            </a:r>
            <a:endParaRPr lang="ru-RU" sz="4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4000" b="0" strike="noStrike" spc="-1">
                <a:solidFill>
                  <a:srgbClr val="53585F"/>
                </a:solidFill>
                <a:latin typeface="Arial"/>
                <a:ea typeface="Arial"/>
              </a:rPr>
              <a:t>метаболизма</a:t>
            </a:r>
            <a:endParaRPr lang="ru-RU" sz="4000" b="0" strike="noStrike" spc="-1">
              <a:latin typeface="Arial"/>
            </a:endParaRPr>
          </a:p>
        </p:txBody>
      </p:sp>
      <p:sp>
        <p:nvSpPr>
          <p:cNvPr id="149" name="CustomShape 11"/>
          <p:cNvSpPr/>
          <p:nvPr/>
        </p:nvSpPr>
        <p:spPr>
          <a:xfrm>
            <a:off x="18532800" y="10407240"/>
            <a:ext cx="3575160" cy="13611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71280" tIns="71280" rIns="71280" bIns="7128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4000" b="0" strike="noStrike" spc="-1">
                <a:solidFill>
                  <a:srgbClr val="53585F"/>
                </a:solidFill>
                <a:latin typeface="Arial"/>
                <a:ea typeface="Arial"/>
              </a:rPr>
              <a:t>Замедленный </a:t>
            </a:r>
            <a:endParaRPr lang="ru-RU" sz="4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4000" b="0" strike="noStrike" spc="-1">
                <a:solidFill>
                  <a:srgbClr val="53585F"/>
                </a:solidFill>
                <a:latin typeface="Arial"/>
                <a:ea typeface="Arial"/>
              </a:rPr>
              <a:t>метаболизм</a:t>
            </a:r>
            <a:endParaRPr lang="ru-RU" sz="4000" b="0" strike="noStrike" spc="-1">
              <a:latin typeface="Arial"/>
            </a:endParaRPr>
          </a:p>
        </p:txBody>
      </p:sp>
      <p:sp>
        <p:nvSpPr>
          <p:cNvPr id="150" name="CustomShape 12"/>
          <p:cNvSpPr/>
          <p:nvPr/>
        </p:nvSpPr>
        <p:spPr>
          <a:xfrm rot="304200">
            <a:off x="663480" y="6818760"/>
            <a:ext cx="849960" cy="2282400"/>
          </a:xfrm>
          <a:custGeom>
            <a:avLst/>
            <a:gdLst/>
            <a:ahLst/>
            <a:cxnLst/>
            <a:rect l="l" t="t" r="r" b="b"/>
            <a:pathLst>
              <a:path w="19073" h="21600">
                <a:moveTo>
                  <a:pt x="17685" y="0"/>
                </a:moveTo>
                <a:cubicBezTo>
                  <a:pt x="13248" y="587"/>
                  <a:pt x="9299" y="1694"/>
                  <a:pt x="6300" y="3193"/>
                </a:cubicBezTo>
                <a:cubicBezTo>
                  <a:pt x="-2527" y="7606"/>
                  <a:pt x="-1960" y="14106"/>
                  <a:pt x="7262" y="18414"/>
                </a:cubicBezTo>
                <a:cubicBezTo>
                  <a:pt x="10451" y="19903"/>
                  <a:pt x="14530" y="21004"/>
                  <a:pt x="19073" y="21600"/>
                </a:cubicBezTo>
              </a:path>
            </a:pathLst>
          </a:custGeom>
          <a:noFill/>
          <a:ln w="63360" cap="rnd">
            <a:solidFill>
              <a:srgbClr val="53585F"/>
            </a:solidFill>
            <a:custDash>
              <a:ds d="100000" sp="200000"/>
            </a:custDash>
            <a:round/>
            <a:headEnd type="oval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1" name="CustomShape 13"/>
          <p:cNvSpPr/>
          <p:nvPr/>
        </p:nvSpPr>
        <p:spPr>
          <a:xfrm rot="11104200">
            <a:off x="4698720" y="9082440"/>
            <a:ext cx="1218600" cy="2301840"/>
          </a:xfrm>
          <a:custGeom>
            <a:avLst/>
            <a:gdLst/>
            <a:ahLst/>
            <a:cxnLst/>
            <a:rect l="l" t="t" r="r" b="b"/>
            <a:pathLst>
              <a:path w="19939" h="21434">
                <a:moveTo>
                  <a:pt x="9079" y="0"/>
                </a:moveTo>
                <a:cubicBezTo>
                  <a:pt x="4868" y="1849"/>
                  <a:pt x="1893" y="4461"/>
                  <a:pt x="647" y="7404"/>
                </a:cubicBezTo>
                <a:cubicBezTo>
                  <a:pt x="-1661" y="12856"/>
                  <a:pt x="2285" y="18647"/>
                  <a:pt x="11162" y="20759"/>
                </a:cubicBezTo>
                <a:cubicBezTo>
                  <a:pt x="13935" y="21418"/>
                  <a:pt x="16986" y="21600"/>
                  <a:pt x="19939" y="21281"/>
                </a:cubicBezTo>
              </a:path>
            </a:pathLst>
          </a:custGeom>
          <a:noFill/>
          <a:ln w="63360" cap="rnd">
            <a:solidFill>
              <a:srgbClr val="FD8D4A"/>
            </a:solidFill>
            <a:custDash>
              <a:ds d="100000" sp="200000"/>
            </a:custDash>
            <a:round/>
            <a:headEnd type="oval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image3.png"/>
          <p:cNvPicPr/>
          <p:nvPr/>
        </p:nvPicPr>
        <p:blipFill>
          <a:blip r:embed="rId3"/>
          <a:stretch/>
        </p:blipFill>
        <p:spPr>
          <a:xfrm>
            <a:off x="0" y="3600"/>
            <a:ext cx="24383160" cy="13708080"/>
          </a:xfrm>
          <a:prstGeom prst="rect">
            <a:avLst/>
          </a:prstGeom>
          <a:ln w="12600">
            <a:noFill/>
          </a:ln>
        </p:spPr>
      </p:pic>
      <p:sp>
        <p:nvSpPr>
          <p:cNvPr id="153" name="CustomShape 1"/>
          <p:cNvSpPr/>
          <p:nvPr/>
        </p:nvSpPr>
        <p:spPr>
          <a:xfrm>
            <a:off x="1427400" y="1000800"/>
            <a:ext cx="16261200" cy="13608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71280" tIns="71280" rIns="71280" bIns="7128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8000" b="1" strike="noStrike" cap="all" spc="-1">
                <a:solidFill>
                  <a:srgbClr val="53585F"/>
                </a:solidFill>
                <a:latin typeface="Arial"/>
                <a:ea typeface="Arial"/>
              </a:rPr>
              <a:t>Что влияет на метаболизм </a:t>
            </a:r>
            <a:endParaRPr lang="ru-RU" sz="8000" b="0" strike="noStrike" spc="-1">
              <a:latin typeface="Arial"/>
            </a:endParaRPr>
          </a:p>
        </p:txBody>
      </p:sp>
      <p:sp>
        <p:nvSpPr>
          <p:cNvPr id="154" name="CustomShape 2"/>
          <p:cNvSpPr/>
          <p:nvPr/>
        </p:nvSpPr>
        <p:spPr>
          <a:xfrm>
            <a:off x="14672520" y="9689040"/>
            <a:ext cx="7990920" cy="24591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3800" b="1" strike="noStrike" spc="-1">
                <a:solidFill>
                  <a:srgbClr val="53585F"/>
                </a:solidFill>
                <a:latin typeface="Arial"/>
                <a:ea typeface="Arial"/>
              </a:rPr>
              <a:t>физическая активность</a:t>
            </a:r>
            <a:r>
              <a:rPr lang="ru-RU" sz="3800" b="0" strike="noStrike" spc="-1">
                <a:solidFill>
                  <a:srgbClr val="53585F"/>
                </a:solidFill>
                <a:latin typeface="Arial"/>
                <a:ea typeface="Arial"/>
              </a:rPr>
              <a:t> </a:t>
            </a:r>
            <a:endParaRPr lang="ru-RU" sz="3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3800" b="0" strike="noStrike" spc="-1">
                <a:solidFill>
                  <a:srgbClr val="53585F"/>
                </a:solidFill>
                <a:latin typeface="Arial"/>
                <a:ea typeface="Arial"/>
              </a:rPr>
              <a:t>(общее число калорий, которые вы ежедневно тратите в ходе любой деятельности)</a:t>
            </a:r>
            <a:endParaRPr lang="ru-RU" sz="3800" b="0" strike="noStrike" spc="-1">
              <a:latin typeface="Arial"/>
            </a:endParaRPr>
          </a:p>
        </p:txBody>
      </p:sp>
      <p:pic>
        <p:nvPicPr>
          <p:cNvPr id="155" name="image22.png"/>
          <p:cNvPicPr/>
          <p:nvPr/>
        </p:nvPicPr>
        <p:blipFill>
          <a:blip r:embed="rId4"/>
          <a:stretch/>
        </p:blipFill>
        <p:spPr>
          <a:xfrm>
            <a:off x="1547280" y="4644360"/>
            <a:ext cx="1781640" cy="1784520"/>
          </a:xfrm>
          <a:prstGeom prst="rect">
            <a:avLst/>
          </a:prstGeom>
          <a:ln w="12600">
            <a:noFill/>
          </a:ln>
        </p:spPr>
      </p:pic>
      <p:sp>
        <p:nvSpPr>
          <p:cNvPr id="156" name="CustomShape 3"/>
          <p:cNvSpPr/>
          <p:nvPr/>
        </p:nvSpPr>
        <p:spPr>
          <a:xfrm>
            <a:off x="3725280" y="4381560"/>
            <a:ext cx="7020360" cy="30384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3800" b="1" strike="noStrike" spc="-1">
                <a:solidFill>
                  <a:srgbClr val="53585F"/>
                </a:solidFill>
                <a:latin typeface="Arial"/>
                <a:ea typeface="Arial"/>
              </a:rPr>
              <a:t>композитный состав тела </a:t>
            </a:r>
            <a:endParaRPr lang="ru-RU" sz="3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3800" b="0" strike="noStrike" spc="-1">
                <a:solidFill>
                  <a:srgbClr val="53585F"/>
                </a:solidFill>
                <a:latin typeface="Arial"/>
                <a:ea typeface="Arial"/>
              </a:rPr>
              <a:t>(чего больше в организме – жира или мышечной массы. Чем больше мышц, тем выше метаболизм)</a:t>
            </a:r>
            <a:endParaRPr lang="ru-RU" sz="3800" b="0" strike="noStrike" spc="-1">
              <a:latin typeface="Arial"/>
            </a:endParaRPr>
          </a:p>
        </p:txBody>
      </p:sp>
      <p:sp>
        <p:nvSpPr>
          <p:cNvPr id="157" name="CustomShape 4"/>
          <p:cNvSpPr/>
          <p:nvPr/>
        </p:nvSpPr>
        <p:spPr>
          <a:xfrm>
            <a:off x="3725280" y="8330040"/>
            <a:ext cx="6512040" cy="24591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3800" b="1" strike="noStrike" spc="-1">
                <a:solidFill>
                  <a:srgbClr val="53585F"/>
                </a:solidFill>
                <a:latin typeface="Arial"/>
                <a:ea typeface="Arial"/>
              </a:rPr>
              <a:t>пол </a:t>
            </a:r>
            <a:endParaRPr lang="ru-RU" sz="3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3800" b="0" strike="noStrike" spc="-1">
                <a:solidFill>
                  <a:srgbClr val="53585F"/>
                </a:solidFill>
                <a:latin typeface="Arial"/>
                <a:ea typeface="Arial"/>
              </a:rPr>
              <a:t>(мужчина или женщина: у мужчин метаболизм выше на 5-10%, чем у женщин)</a:t>
            </a:r>
            <a:endParaRPr lang="ru-RU" sz="3800" b="0" strike="noStrike" spc="-1">
              <a:latin typeface="Arial"/>
            </a:endParaRPr>
          </a:p>
        </p:txBody>
      </p:sp>
      <p:pic>
        <p:nvPicPr>
          <p:cNvPr id="158" name="image23.png"/>
          <p:cNvPicPr/>
          <p:nvPr/>
        </p:nvPicPr>
        <p:blipFill>
          <a:blip r:embed="rId5"/>
          <a:stretch/>
        </p:blipFill>
        <p:spPr>
          <a:xfrm>
            <a:off x="1493640" y="8541000"/>
            <a:ext cx="1888920" cy="1888920"/>
          </a:xfrm>
          <a:prstGeom prst="rect">
            <a:avLst/>
          </a:prstGeom>
          <a:ln w="12600">
            <a:noFill/>
          </a:ln>
        </p:spPr>
      </p:pic>
      <p:sp>
        <p:nvSpPr>
          <p:cNvPr id="159" name="CustomShape 5"/>
          <p:cNvSpPr/>
          <p:nvPr/>
        </p:nvSpPr>
        <p:spPr>
          <a:xfrm>
            <a:off x="14677560" y="3940920"/>
            <a:ext cx="7689240" cy="18799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3800" b="1" strike="noStrike" spc="-1">
                <a:solidFill>
                  <a:srgbClr val="53585F"/>
                </a:solidFill>
                <a:latin typeface="Arial"/>
                <a:ea typeface="Arial"/>
              </a:rPr>
              <a:t>возраст</a:t>
            </a:r>
            <a:r>
              <a:rPr lang="ru-RU" sz="3800" b="0" strike="noStrike" spc="-1">
                <a:solidFill>
                  <a:srgbClr val="53585F"/>
                </a:solidFill>
                <a:latin typeface="Arial"/>
                <a:ea typeface="Arial"/>
              </a:rPr>
              <a:t> </a:t>
            </a:r>
            <a:endParaRPr lang="ru-RU" sz="3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3800" b="0" strike="noStrike" spc="-1">
                <a:solidFill>
                  <a:srgbClr val="53585F"/>
                </a:solidFill>
                <a:latin typeface="Arial"/>
                <a:ea typeface="Arial"/>
              </a:rPr>
              <a:t>(с возрастом метаболизм замедляется)</a:t>
            </a:r>
            <a:endParaRPr lang="ru-RU" sz="3800" b="0" strike="noStrike" spc="-1">
              <a:latin typeface="Arial"/>
            </a:endParaRPr>
          </a:p>
        </p:txBody>
      </p:sp>
      <p:sp>
        <p:nvSpPr>
          <p:cNvPr id="160" name="CustomShape 6"/>
          <p:cNvSpPr/>
          <p:nvPr/>
        </p:nvSpPr>
        <p:spPr>
          <a:xfrm>
            <a:off x="14693040" y="6980040"/>
            <a:ext cx="7528680" cy="18799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3800" b="1" strike="noStrike" spc="-1">
                <a:solidFill>
                  <a:srgbClr val="53585F"/>
                </a:solidFill>
                <a:latin typeface="Arial"/>
                <a:ea typeface="Arial"/>
              </a:rPr>
              <a:t>пищевой термогенез </a:t>
            </a:r>
            <a:endParaRPr lang="ru-RU" sz="3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3800" b="0" strike="noStrike" spc="-1">
                <a:solidFill>
                  <a:srgbClr val="53585F"/>
                </a:solidFill>
                <a:latin typeface="Arial"/>
                <a:ea typeface="Arial"/>
              </a:rPr>
              <a:t>(энергия, которую организм тратит на переваривание пищи)</a:t>
            </a:r>
            <a:endParaRPr lang="ru-RU" sz="3800" b="0" strike="noStrike" spc="-1">
              <a:latin typeface="Arial"/>
            </a:endParaRPr>
          </a:p>
        </p:txBody>
      </p:sp>
      <p:pic>
        <p:nvPicPr>
          <p:cNvPr id="161" name="image16.png"/>
          <p:cNvPicPr/>
          <p:nvPr/>
        </p:nvPicPr>
        <p:blipFill>
          <a:blip r:embed="rId6"/>
          <a:stretch/>
        </p:blipFill>
        <p:spPr>
          <a:xfrm>
            <a:off x="12565080" y="3753720"/>
            <a:ext cx="1588320" cy="2139120"/>
          </a:xfrm>
          <a:prstGeom prst="rect">
            <a:avLst/>
          </a:prstGeom>
          <a:ln w="12600">
            <a:noFill/>
          </a:ln>
        </p:spPr>
      </p:pic>
      <p:pic>
        <p:nvPicPr>
          <p:cNvPr id="162" name="image24.png"/>
          <p:cNvPicPr/>
          <p:nvPr/>
        </p:nvPicPr>
        <p:blipFill>
          <a:blip r:embed="rId7"/>
          <a:stretch/>
        </p:blipFill>
        <p:spPr>
          <a:xfrm>
            <a:off x="12513960" y="7063920"/>
            <a:ext cx="1690920" cy="1596600"/>
          </a:xfrm>
          <a:prstGeom prst="rect">
            <a:avLst/>
          </a:prstGeom>
          <a:ln w="12600">
            <a:noFill/>
          </a:ln>
        </p:spPr>
      </p:pic>
      <p:pic>
        <p:nvPicPr>
          <p:cNvPr id="163" name="image25.png"/>
          <p:cNvPicPr/>
          <p:nvPr/>
        </p:nvPicPr>
        <p:blipFill>
          <a:blip r:embed="rId8"/>
          <a:stretch/>
        </p:blipFill>
        <p:spPr>
          <a:xfrm>
            <a:off x="12481920" y="9965880"/>
            <a:ext cx="1755000" cy="1756800"/>
          </a:xfrm>
          <a:prstGeom prst="rect">
            <a:avLst/>
          </a:prstGeom>
          <a:ln w="1260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</TotalTime>
  <Words>2567</Words>
  <Application>Microsoft Office PowerPoint</Application>
  <PresentationFormat>Произвольный</PresentationFormat>
  <Paragraphs>397</Paragraphs>
  <Slides>32</Slides>
  <Notes>22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9</cp:revision>
  <dcterms:modified xsi:type="dcterms:W3CDTF">2021-06-11T15:58:52Z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22</vt:i4>
  </property>
  <property fmtid="{D5CDD505-2E9C-101B-9397-08002B2CF9AE}" pid="3" name="PresentationFormat">
    <vt:lpwstr>Custom</vt:lpwstr>
  </property>
  <property fmtid="{D5CDD505-2E9C-101B-9397-08002B2CF9AE}" pid="4" name="Slides">
    <vt:i4>32</vt:i4>
  </property>
</Properties>
</file>