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664200" cx="100711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8NT1bMO6z+kw7/ZU4+CKNnzDY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69B619-377F-44EE-8C30-B45E8F5C5E48}">
  <a:tblStyle styleId="{CF69B619-377F-44EE-8C30-B45E8F5C5E4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garlic.htm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omega-3-60.html?offer=91666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coral-lecithin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ultimate-max.html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coral-taurine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coral-artichoke.html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zaferan.html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liposomal-vitamin-c.html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coral.club/shop/pau-d-arco-mate.html" TargetMode="External"/><Relationship Id="rId3" Type="http://schemas.openxmlformats.org/officeDocument/2006/relationships/hyperlink" Target="https://ru.coral.club/shop/zaferan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d2dd89421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1cd2dd89421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https://ru.coral.club/shop/garlic.html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d2dd89421_0_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g1cd2dd89421_0_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https://ru.coral.club/shop/omega-3-60.html?offer=91666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d2dd89421_0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g1cd2dd89421_0_1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https://ru.coral.club/shop/coral-lecithin.html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cd2dd89421_0_2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Google Shape;232;g1cd2dd89421_0_2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https://ru.coral.club/shop/ultimate-max.html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d2dd89421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Google Shape;248;g1cd2dd89421_0_2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None/>
            </a:pPr>
            <a:r>
              <a:rPr lang="ru-RU" sz="1200">
                <a:latin typeface="Times New Roman"/>
                <a:ea typeface="Times New Roman"/>
                <a:cs typeface="Times New Roman"/>
                <a:sym typeface="Times New Roman"/>
              </a:rPr>
              <a:t>Таурин таурин обладает многими биологическими  и физиологическими свойствами, такими как  антиоксидантное , противовоспалительное  действие , осморегуляция, мембранная  стабилизация  модуляция клеточного уровня  кальция. Показано, что таурин обладает  высокой активностью по снижению уровней  холестерина, триглицеринов, глюкозы в  крови и АД.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fld id="{00000000-1234-1234-1234-123412341234}" type="slidenum"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cd2dd89421_0_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g1cd2dd89421_0_3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https://ru.coral.club/shop/coral-taurine.html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cd2dd89421_0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1cd2dd89421_0_3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https://ru.coral.club/shop/coral-artichoke.html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cd2dd89421_0_4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g1cd2dd89421_0_4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https://ru.coral.club/shop/zaferan.html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cd2dd89421_0_4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g1cd2dd89421_0_48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https://ru.coral.club/shop/liposomal-vitamin-c.html</a:t>
            </a:r>
            <a:r>
              <a:rPr lang="ru-RU"/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d2dd8942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g1cd2dd89421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u="sng">
                <a:solidFill>
                  <a:schemeClr val="hlink"/>
                </a:solidFill>
                <a:hlinkClick r:id="rId2"/>
              </a:rPr>
              <a:t>https://ru.coral.club/shop/pau-d-arco-mate.html</a:t>
            </a:r>
            <a:endParaRPr/>
          </a:p>
          <a:p>
            <a:pPr indent="-215999" lvl="0" marL="215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https://ru.coral.club/shop/zaferan.html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x">
  <p:cSld name="TITLE_AND_BODY">
    <p:bg>
      <p:bgPr>
        <a:solidFill>
          <a:srgbClr val="D0E0BD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/>
          <p:nvPr>
            <p:ph type="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Calibri"/>
              <a:buNone/>
              <a:defRPr sz="49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3"/>
          <p:cNvSpPr txBox="1"/>
          <p:nvPr>
            <p:ph idx="1" type="body"/>
          </p:nvPr>
        </p:nvSpPr>
        <p:spPr>
          <a:xfrm>
            <a:off x="1260078" y="2978349"/>
            <a:ext cx="7560469" cy="1369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1pPr>
            <a:lvl2pPr indent="-228600" lvl="1" marL="914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2pPr>
            <a:lvl3pPr indent="-228600" lvl="2" marL="1371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3pPr>
            <a:lvl4pPr indent="-228600" lvl="3" marL="1828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4pPr>
            <a:lvl5pPr indent="-228600" lvl="4" marL="22860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9167584" y="5303757"/>
            <a:ext cx="220000" cy="2059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" name="Google Shape;14;p23"/>
          <p:cNvSpPr/>
          <p:nvPr/>
        </p:nvSpPr>
        <p:spPr>
          <a:xfrm>
            <a:off x="0" y="0"/>
            <a:ext cx="10071100" cy="5664200"/>
          </a:xfrm>
          <a:prstGeom prst="rect">
            <a:avLst/>
          </a:prstGeom>
          <a:solidFill>
            <a:srgbClr val="D8E2FA"/>
          </a:solidFill>
          <a:ln cap="flat" cmpd="sng" w="25400">
            <a:solidFill>
              <a:srgbClr val="D8E2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idx="11" type="ftr"/>
          </p:nvPr>
        </p:nvSpPr>
        <p:spPr>
          <a:xfrm>
            <a:off x="3424174" y="5267706"/>
            <a:ext cx="3222752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26"/>
          <p:cNvSpPr txBox="1"/>
          <p:nvPr>
            <p:ph idx="10" type="dt"/>
          </p:nvPr>
        </p:nvSpPr>
        <p:spPr>
          <a:xfrm>
            <a:off x="503555" y="5267706"/>
            <a:ext cx="2316353" cy="283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9252931" y="5337462"/>
            <a:ext cx="134652" cy="13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8">
  <p:cSld name="TITLE_AND_BODY_8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cd2dd89421_0_386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9">
  <p:cSld name="TITLE_AND_BODY_9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cd2dd89421_0_435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10">
  <p:cSld name="TITLE_AND_BODY_10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cd2dd89421_0_484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11">
  <p:cSld name="TITLE_AND_BODY_1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cd2dd89421_0_531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693043" y="1509521"/>
            <a:ext cx="8694540" cy="359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687791" y="1413700"/>
            <a:ext cx="8694542" cy="2358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Calibri"/>
              <a:buNone/>
              <a:defRPr sz="49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687791" y="3794807"/>
            <a:ext cx="8694542" cy="124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Calibri"/>
              <a:buNone/>
              <a:defRPr sz="19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type="title"/>
          </p:nvPr>
        </p:nvSpPr>
        <p:spPr>
          <a:xfrm>
            <a:off x="694356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" type="body"/>
          </p:nvPr>
        </p:nvSpPr>
        <p:spPr>
          <a:xfrm>
            <a:off x="694356" y="1390073"/>
            <a:ext cx="4264579" cy="681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2" type="body"/>
          </p:nvPr>
        </p:nvSpPr>
        <p:spPr>
          <a:xfrm>
            <a:off x="5103316" y="1390073"/>
            <a:ext cx="4285580" cy="681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694356" y="378037"/>
            <a:ext cx="3251264" cy="1323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" type="body"/>
          </p:nvPr>
        </p:nvSpPr>
        <p:spPr>
          <a:xfrm>
            <a:off x="4285579" y="816455"/>
            <a:ext cx="5103318" cy="4029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1pPr>
            <a:lvl2pPr indent="-3937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2pPr>
            <a:lvl3pPr indent="-3937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3pPr>
            <a:lvl4pPr indent="-3937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4pPr>
            <a:lvl5pPr indent="-3937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2" type="body"/>
          </p:nvPr>
        </p:nvSpPr>
        <p:spPr>
          <a:xfrm>
            <a:off x="694355" y="1701163"/>
            <a:ext cx="3251267" cy="315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694356" y="378037"/>
            <a:ext cx="3251264" cy="13231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32"/>
          <p:cNvSpPr/>
          <p:nvPr>
            <p:ph idx="2" type="pic"/>
          </p:nvPr>
        </p:nvSpPr>
        <p:spPr>
          <a:xfrm>
            <a:off x="4285579" y="816455"/>
            <a:ext cx="5103318" cy="4029767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/>
          <p:nvPr>
            <p:ph idx="1" type="body"/>
          </p:nvPr>
        </p:nvSpPr>
        <p:spPr>
          <a:xfrm>
            <a:off x="694356" y="1701163"/>
            <a:ext cx="3251264" cy="315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5">
  <p:cSld name="TITLE_AND_BODY_5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d2dd89421_0_237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Calibri"/>
              <a:buNone/>
              <a:defRPr sz="49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1260078" y="2978350"/>
            <a:ext cx="7560469" cy="1369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1pPr>
            <a:lvl2pPr indent="-228600" lvl="1" marL="914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2pPr>
            <a:lvl3pPr indent="-228600" lvl="2" marL="1371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3pPr>
            <a:lvl4pPr indent="-228600" lvl="3" marL="1828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4pPr>
            <a:lvl5pPr indent="-228600" lvl="4" marL="22860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  <a:defRPr sz="1900"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1">
  <p:cSld name="TITLE_AND_BODY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cd2dd89421_0_48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TITLE_AND_BODY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cd2dd89421_0_98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TITLE_AND_BODY_3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cd2dd89421_0_144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cd2dd89421_0_188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6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cd2dd89421_0_286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7">
  <p:cSld name="TITLE_AND_BODY_7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cd2dd89421_0_335"/>
          <p:cNvSpPr txBox="1"/>
          <p:nvPr>
            <p:ph idx="12" type="sldNum"/>
          </p:nvPr>
        </p:nvSpPr>
        <p:spPr>
          <a:xfrm>
            <a:off x="9167582" y="5303756"/>
            <a:ext cx="219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693043" y="301904"/>
            <a:ext cx="8694540" cy="1096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693043" y="1509521"/>
            <a:ext cx="8694540" cy="359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465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465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746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746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746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9167582" y="5303756"/>
            <a:ext cx="220001" cy="20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" name="Google Shape;9;p22"/>
          <p:cNvSpPr/>
          <p:nvPr/>
        </p:nvSpPr>
        <p:spPr>
          <a:xfrm>
            <a:off x="0" y="0"/>
            <a:ext cx="10071100" cy="5664200"/>
          </a:xfrm>
          <a:prstGeom prst="rect">
            <a:avLst/>
          </a:prstGeom>
          <a:solidFill>
            <a:srgbClr val="D8E2FA"/>
          </a:solidFill>
          <a:ln cap="flat" cmpd="sng" w="25400">
            <a:solidFill>
              <a:srgbClr val="D8E2F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9.png"/><Relationship Id="rId13" Type="http://schemas.openxmlformats.org/officeDocument/2006/relationships/image" Target="../media/image12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/>
          <p:nvPr/>
        </p:nvSpPr>
        <p:spPr>
          <a:xfrm>
            <a:off x="4926750" y="1975"/>
            <a:ext cx="12767579" cy="5660249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487680" y="3435467"/>
            <a:ext cx="679306" cy="20549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Изображение" id="79" name="Google Shape;7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41" y="470743"/>
            <a:ext cx="1398541" cy="24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328275" y="1970218"/>
            <a:ext cx="8372527" cy="1035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b="1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Внимание: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b="1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холестерин</a:t>
            </a:r>
            <a:endParaRPr b="1" i="0" sz="5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4528" y="1467222"/>
            <a:ext cx="4586572" cy="272975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462280" y="3603759"/>
            <a:ext cx="38649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Материал подготовлен врачом-нутрициологом</a:t>
            </a:r>
            <a:endParaRPr b="0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Еленой Мановской</a:t>
            </a:r>
            <a:endParaRPr b="0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cd2dd89421_0_50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4" name="Google Shape;194;g1cd2dd89421_0_50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Garlic Extract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cd2dd89421_0_50"/>
          <p:cNvSpPr txBox="1"/>
          <p:nvPr/>
        </p:nvSpPr>
        <p:spPr>
          <a:xfrm>
            <a:off x="779126" y="1457173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(90 растительных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cd2dd89421_0_50"/>
          <p:cNvSpPr txBox="1"/>
          <p:nvPr/>
        </p:nvSpPr>
        <p:spPr>
          <a:xfrm>
            <a:off x="761270" y="5110208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cd2dd89421_0_50"/>
          <p:cNvSpPr txBox="1"/>
          <p:nvPr/>
        </p:nvSpPr>
        <p:spPr>
          <a:xfrm>
            <a:off x="728698" y="1899000"/>
            <a:ext cx="56676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9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Источник ценного активного вещества — фитонцида аллицина, который обеспечивает основные полезные действия чеснока: активирует иммунитет, повышает сопротивляемость организма простудным заболеваниям, нормализует работу желудочно-кишечного тракта, регулирует уровень холестерина.</a:t>
            </a:r>
            <a:endParaRPr b="0" i="0" sz="19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1cd2dd89421_0_50"/>
          <p:cNvPicPr preferRelativeResize="0"/>
          <p:nvPr/>
        </p:nvPicPr>
        <p:blipFill rotWithShape="1">
          <a:blip r:embed="rId3">
            <a:alphaModFix/>
          </a:blip>
          <a:srcRect b="9082" l="38906" r="38846" t="35289"/>
          <a:stretch/>
        </p:blipFill>
        <p:spPr>
          <a:xfrm>
            <a:off x="6647850" y="1097300"/>
            <a:ext cx="1707749" cy="2846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g1cd2dd89421_0_50"/>
          <p:cNvGrpSpPr/>
          <p:nvPr/>
        </p:nvGrpSpPr>
        <p:grpSpPr>
          <a:xfrm>
            <a:off x="7334558" y="4187799"/>
            <a:ext cx="1067400" cy="1021711"/>
            <a:chOff x="-1" y="0"/>
            <a:chExt cx="1067400" cy="1021711"/>
          </a:xfrm>
        </p:grpSpPr>
        <p:pic>
          <p:nvPicPr>
            <p:cNvPr descr="Изображение" id="200" name="Google Shape;200;g1cd2dd89421_0_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g1cd2dd89421_0_50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g1cd2dd89421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1888" y="4187800"/>
            <a:ext cx="1191972" cy="102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g1cd2dd89421_0_50"/>
          <p:cNvGrpSpPr/>
          <p:nvPr/>
        </p:nvGrpSpPr>
        <p:grpSpPr>
          <a:xfrm>
            <a:off x="6200999" y="4187058"/>
            <a:ext cx="1067400" cy="1023189"/>
            <a:chOff x="0" y="-1"/>
            <a:chExt cx="1067400" cy="1023189"/>
          </a:xfrm>
        </p:grpSpPr>
        <p:pic>
          <p:nvPicPr>
            <p:cNvPr descr="Изображение" id="204" name="Google Shape;204;g1cd2dd89421_0_5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g1cd2dd89421_0_50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d2dd89421_0_100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g1cd2dd89421_0_100"/>
          <p:cNvSpPr txBox="1"/>
          <p:nvPr/>
        </p:nvSpPr>
        <p:spPr>
          <a:xfrm>
            <a:off x="772845" y="5013158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cd2dd89421_0_100"/>
          <p:cNvSpPr txBox="1"/>
          <p:nvPr/>
        </p:nvSpPr>
        <p:spPr>
          <a:xfrm>
            <a:off x="772850" y="1826475"/>
            <a:ext cx="5796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lang="ru-RU" sz="2000">
                <a:solidFill>
                  <a:srgbClr val="161616"/>
                </a:solidFill>
              </a:rPr>
              <a:t>Незаменимые полиненасыщенные жирные кислоты омега-3 в восстановленной триглицеридной форме. Эта форма близка к природной, но отличается высокой концентрацией омега-3. С O!Mega-3 TG вам будет легче поддерживать здоровый ритм жизни!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cd2dd89421_0_100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O!mega</a:t>
            </a:r>
            <a:r>
              <a:rPr lang="ru-RU" sz="3700">
                <a:solidFill>
                  <a:srgbClr val="161616"/>
                </a:solidFill>
              </a:rPr>
              <a:t>-</a:t>
            </a: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3 TG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1cd2dd89421_0_100"/>
          <p:cNvSpPr txBox="1"/>
          <p:nvPr/>
        </p:nvSpPr>
        <p:spPr>
          <a:xfrm>
            <a:off x="779126" y="1457173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(90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g1cd2dd89421_0_100"/>
          <p:cNvGrpSpPr/>
          <p:nvPr/>
        </p:nvGrpSpPr>
        <p:grpSpPr>
          <a:xfrm>
            <a:off x="7334558" y="4187799"/>
            <a:ext cx="1067400" cy="1021711"/>
            <a:chOff x="-1" y="0"/>
            <a:chExt cx="1067400" cy="1021711"/>
          </a:xfrm>
        </p:grpSpPr>
        <p:pic>
          <p:nvPicPr>
            <p:cNvPr descr="Изображение" id="216" name="Google Shape;216;g1cd2dd89421_0_10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g1cd2dd89421_0_100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8" name="Google Shape;218;g1cd2dd89421_0_100"/>
          <p:cNvPicPr preferRelativeResize="0"/>
          <p:nvPr/>
        </p:nvPicPr>
        <p:blipFill rotWithShape="1">
          <a:blip r:embed="rId4">
            <a:alphaModFix/>
          </a:blip>
          <a:srcRect b="9825" l="37362" r="37450" t="24583"/>
          <a:stretch/>
        </p:blipFill>
        <p:spPr>
          <a:xfrm>
            <a:off x="6949950" y="965875"/>
            <a:ext cx="1753176" cy="30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d2dd89421_0_146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g1cd2dd89421_0_146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Lecithin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cd2dd89421_0_146"/>
          <p:cNvSpPr txBox="1"/>
          <p:nvPr/>
        </p:nvSpPr>
        <p:spPr>
          <a:xfrm>
            <a:off x="779126" y="1457173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(120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1cd2dd89421_0_146"/>
          <p:cNvSpPr txBox="1"/>
          <p:nvPr/>
        </p:nvSpPr>
        <p:spPr>
          <a:xfrm>
            <a:off x="761270" y="5110208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cd2dd89421_0_146"/>
          <p:cNvSpPr txBox="1"/>
          <p:nvPr/>
        </p:nvSpPr>
        <p:spPr>
          <a:xfrm>
            <a:off x="761273" y="1990250"/>
            <a:ext cx="5410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Источник фосфатидилхолина — основной составляющей всех клеточных оболочек организма человека. Также является предшественником холина, улучшающего обменные процессы в нервной ткани и клетках головного мозга. Необходим организму на протяжении всей жизни.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1cd2dd89421_0_146"/>
          <p:cNvPicPr preferRelativeResize="0"/>
          <p:nvPr/>
        </p:nvPicPr>
        <p:blipFill rotWithShape="1">
          <a:blip r:embed="rId3">
            <a:alphaModFix/>
          </a:blip>
          <a:srcRect b="8298" l="33983" r="34262" t="8796"/>
          <a:stretch/>
        </p:blipFill>
        <p:spPr>
          <a:xfrm>
            <a:off x="6634125" y="968000"/>
            <a:ext cx="1810474" cy="31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cd2dd89421_0_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8238" y="4119150"/>
            <a:ext cx="256222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cd2dd89421_0_239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1cd2dd89421_0_239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Ultimate Max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cd2dd89421_0_239"/>
          <p:cNvSpPr txBox="1"/>
          <p:nvPr/>
        </p:nvSpPr>
        <p:spPr>
          <a:xfrm>
            <a:off x="779126" y="1457173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(60 растительных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cd2dd89421_0_239"/>
          <p:cNvSpPr txBox="1"/>
          <p:nvPr/>
        </p:nvSpPr>
        <p:spPr>
          <a:xfrm>
            <a:off x="761270" y="5110208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g1cd2dd89421_0_239"/>
          <p:cNvGrpSpPr/>
          <p:nvPr/>
        </p:nvGrpSpPr>
        <p:grpSpPr>
          <a:xfrm>
            <a:off x="6428895" y="4206849"/>
            <a:ext cx="1067400" cy="1021711"/>
            <a:chOff x="-1" y="0"/>
            <a:chExt cx="1067400" cy="1021711"/>
          </a:xfrm>
        </p:grpSpPr>
        <p:pic>
          <p:nvPicPr>
            <p:cNvPr descr="Изображение" id="239" name="Google Shape;239;g1cd2dd89421_0_2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g1cd2dd89421_0_239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g1cd2dd89421_0_239"/>
          <p:cNvGrpSpPr/>
          <p:nvPr/>
        </p:nvGrpSpPr>
        <p:grpSpPr>
          <a:xfrm>
            <a:off x="7724212" y="4205370"/>
            <a:ext cx="1067400" cy="1023189"/>
            <a:chOff x="0" y="-1"/>
            <a:chExt cx="1067400" cy="1023189"/>
          </a:xfrm>
        </p:grpSpPr>
        <p:pic>
          <p:nvPicPr>
            <p:cNvPr descr="Изображение" id="242" name="Google Shape;242;g1cd2dd89421_0_2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g1cd2dd89421_0_239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g1cd2dd89421_0_239"/>
          <p:cNvSpPr txBox="1"/>
          <p:nvPr/>
        </p:nvSpPr>
        <p:spPr>
          <a:xfrm>
            <a:off x="761274" y="1990250"/>
            <a:ext cx="5065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Помогает нормализовать витаминно-минеральный баланс в организме, укрепить иммунитет,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повысить работоспособность и жизненный тонус,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продлить активное долголетие.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cd2dd89421_0_239"/>
          <p:cNvPicPr preferRelativeResize="0"/>
          <p:nvPr/>
        </p:nvPicPr>
        <p:blipFill rotWithShape="1">
          <a:blip r:embed="rId5">
            <a:alphaModFix/>
          </a:blip>
          <a:srcRect b="9783" l="39365" r="39845" t="25725"/>
          <a:stretch/>
        </p:blipFill>
        <p:spPr>
          <a:xfrm>
            <a:off x="6866875" y="581100"/>
            <a:ext cx="1599826" cy="330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CEC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cd2dd89421_0_288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g1cd2dd89421_0_288"/>
          <p:cNvSpPr txBox="1"/>
          <p:nvPr/>
        </p:nvSpPr>
        <p:spPr>
          <a:xfrm>
            <a:off x="772850" y="1884075"/>
            <a:ext cx="5175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Витаминно-минеральный комплекс нового поколения в форме жевательных пастилок создан с применением технологии ConCordix для обеспечения высокой биодоступности активных компонентов состава. 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g1cd2dd89421_0_288"/>
          <p:cNvSpPr txBox="1"/>
          <p:nvPr/>
        </p:nvSpPr>
        <p:spPr>
          <a:xfrm>
            <a:off x="772845" y="4900283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cd2dd89421_0_288"/>
          <p:cNvSpPr txBox="1"/>
          <p:nvPr/>
        </p:nvSpPr>
        <p:spPr>
          <a:xfrm>
            <a:off x="772851" y="1294736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(30 жевательных пластинок)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g1cd2dd89421_0_288"/>
          <p:cNvGrpSpPr/>
          <p:nvPr/>
        </p:nvGrpSpPr>
        <p:grpSpPr>
          <a:xfrm>
            <a:off x="7715558" y="4187799"/>
            <a:ext cx="1067400" cy="1021711"/>
            <a:chOff x="-1" y="0"/>
            <a:chExt cx="1067400" cy="1021711"/>
          </a:xfrm>
        </p:grpSpPr>
        <p:pic>
          <p:nvPicPr>
            <p:cNvPr descr="Изображение" id="255" name="Google Shape;255;g1cd2dd89421_0_2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g1cd2dd89421_0_288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1cd2dd89421_0_288"/>
          <p:cNvGrpSpPr/>
          <p:nvPr/>
        </p:nvGrpSpPr>
        <p:grpSpPr>
          <a:xfrm>
            <a:off x="6581999" y="4187058"/>
            <a:ext cx="1067400" cy="1023189"/>
            <a:chOff x="0" y="-1"/>
            <a:chExt cx="1067400" cy="1023189"/>
          </a:xfrm>
        </p:grpSpPr>
        <p:pic>
          <p:nvPicPr>
            <p:cNvPr descr="Изображение" id="258" name="Google Shape;258;g1cd2dd89421_0_2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g1cd2dd89421_0_288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0" name="Google Shape;260;g1cd2dd89421_0_288"/>
          <p:cNvPicPr preferRelativeResize="0"/>
          <p:nvPr/>
        </p:nvPicPr>
        <p:blipFill rotWithShape="1">
          <a:blip r:embed="rId5">
            <a:alphaModFix/>
          </a:blip>
          <a:srcRect b="22292" l="26470" r="28163" t="17844"/>
          <a:stretch/>
        </p:blipFill>
        <p:spPr>
          <a:xfrm>
            <a:off x="6407325" y="811325"/>
            <a:ext cx="2589573" cy="27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1cd2dd89421_0_288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Yummy Vits</a:t>
            </a:r>
            <a:endParaRPr b="0" i="0" sz="3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6"/>
          <p:cNvGrpSpPr/>
          <p:nvPr/>
        </p:nvGrpSpPr>
        <p:grpSpPr>
          <a:xfrm>
            <a:off x="1022879" y="5102669"/>
            <a:ext cx="285990" cy="157427"/>
            <a:chOff x="2040204" y="10188174"/>
            <a:chExt cx="571018" cy="314325"/>
          </a:xfrm>
        </p:grpSpPr>
        <p:pic>
          <p:nvPicPr>
            <p:cNvPr id="268" name="Google Shape;26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96109" y="10270527"/>
              <a:ext cx="215113" cy="231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6"/>
            <p:cNvSpPr/>
            <p:nvPr/>
          </p:nvSpPr>
          <p:spPr>
            <a:xfrm>
              <a:off x="2040204" y="10188174"/>
              <a:ext cx="323850" cy="314325"/>
            </a:xfrm>
            <a:custGeom>
              <a:rect b="b" l="l" r="r" t="t"/>
              <a:pathLst>
                <a:path extrusionOk="0" h="314325" w="323850">
                  <a:moveTo>
                    <a:pt x="234391" y="88049"/>
                  </a:moveTo>
                  <a:lnTo>
                    <a:pt x="186791" y="88049"/>
                  </a:lnTo>
                  <a:lnTo>
                    <a:pt x="186791" y="119303"/>
                  </a:lnTo>
                  <a:lnTo>
                    <a:pt x="186791" y="198170"/>
                  </a:lnTo>
                  <a:lnTo>
                    <a:pt x="175641" y="237985"/>
                  </a:lnTo>
                  <a:lnTo>
                    <a:pt x="144551" y="263753"/>
                  </a:lnTo>
                  <a:lnTo>
                    <a:pt x="117132" y="268706"/>
                  </a:lnTo>
                  <a:lnTo>
                    <a:pt x="102819" y="267462"/>
                  </a:lnTo>
                  <a:lnTo>
                    <a:pt x="67322" y="248843"/>
                  </a:lnTo>
                  <a:lnTo>
                    <a:pt x="48704" y="212712"/>
                  </a:lnTo>
                  <a:lnTo>
                    <a:pt x="47472" y="198170"/>
                  </a:lnTo>
                  <a:lnTo>
                    <a:pt x="48704" y="183616"/>
                  </a:lnTo>
                  <a:lnTo>
                    <a:pt x="67322" y="147929"/>
                  </a:lnTo>
                  <a:lnTo>
                    <a:pt x="102831" y="128866"/>
                  </a:lnTo>
                  <a:lnTo>
                    <a:pt x="117132" y="127635"/>
                  </a:lnTo>
                  <a:lnTo>
                    <a:pt x="131419" y="128892"/>
                  </a:lnTo>
                  <a:lnTo>
                    <a:pt x="166928" y="147929"/>
                  </a:lnTo>
                  <a:lnTo>
                    <a:pt x="185547" y="183616"/>
                  </a:lnTo>
                  <a:lnTo>
                    <a:pt x="186791" y="198170"/>
                  </a:lnTo>
                  <a:lnTo>
                    <a:pt x="186791" y="119303"/>
                  </a:lnTo>
                  <a:lnTo>
                    <a:pt x="171805" y="103124"/>
                  </a:lnTo>
                  <a:lnTo>
                    <a:pt x="153987" y="91579"/>
                  </a:lnTo>
                  <a:lnTo>
                    <a:pt x="133286" y="84658"/>
                  </a:lnTo>
                  <a:lnTo>
                    <a:pt x="109677" y="82359"/>
                  </a:lnTo>
                  <a:lnTo>
                    <a:pt x="87782" y="84442"/>
                  </a:lnTo>
                  <a:lnTo>
                    <a:pt x="49098" y="101155"/>
                  </a:lnTo>
                  <a:lnTo>
                    <a:pt x="17995" y="133578"/>
                  </a:lnTo>
                  <a:lnTo>
                    <a:pt x="1981" y="174726"/>
                  </a:lnTo>
                  <a:lnTo>
                    <a:pt x="0" y="198170"/>
                  </a:lnTo>
                  <a:lnTo>
                    <a:pt x="1981" y="221424"/>
                  </a:lnTo>
                  <a:lnTo>
                    <a:pt x="17995" y="262686"/>
                  </a:lnTo>
                  <a:lnTo>
                    <a:pt x="49098" y="295249"/>
                  </a:lnTo>
                  <a:lnTo>
                    <a:pt x="87782" y="311912"/>
                  </a:lnTo>
                  <a:lnTo>
                    <a:pt x="109677" y="313969"/>
                  </a:lnTo>
                  <a:lnTo>
                    <a:pt x="133286" y="311670"/>
                  </a:lnTo>
                  <a:lnTo>
                    <a:pt x="153987" y="304698"/>
                  </a:lnTo>
                  <a:lnTo>
                    <a:pt x="171805" y="293027"/>
                  </a:lnTo>
                  <a:lnTo>
                    <a:pt x="186791" y="276593"/>
                  </a:lnTo>
                  <a:lnTo>
                    <a:pt x="186791" y="308279"/>
                  </a:lnTo>
                  <a:lnTo>
                    <a:pt x="234391" y="308279"/>
                  </a:lnTo>
                  <a:lnTo>
                    <a:pt x="234391" y="276593"/>
                  </a:lnTo>
                  <a:lnTo>
                    <a:pt x="234391" y="268706"/>
                  </a:lnTo>
                  <a:lnTo>
                    <a:pt x="234391" y="127635"/>
                  </a:lnTo>
                  <a:lnTo>
                    <a:pt x="234391" y="119303"/>
                  </a:lnTo>
                  <a:lnTo>
                    <a:pt x="234391" y="88049"/>
                  </a:lnTo>
                  <a:close/>
                </a:path>
                <a:path extrusionOk="0" h="314325" w="323850">
                  <a:moveTo>
                    <a:pt x="323329" y="0"/>
                  </a:moveTo>
                  <a:lnTo>
                    <a:pt x="275729" y="0"/>
                  </a:lnTo>
                  <a:lnTo>
                    <a:pt x="275729" y="308432"/>
                  </a:lnTo>
                  <a:lnTo>
                    <a:pt x="323329" y="308432"/>
                  </a:lnTo>
                  <a:lnTo>
                    <a:pt x="323329" y="0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1"/>
                <a:buFont typeface="Helvetica Neue"/>
                <a:buNone/>
              </a:pPr>
              <a:r>
                <a:t/>
              </a:r>
              <a:endParaRPr b="0" i="0" sz="901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709034" y="5143914"/>
            <a:ext cx="307560" cy="116076"/>
            <a:chOff x="1413569" y="10270527"/>
            <a:chExt cx="614085" cy="231761"/>
          </a:xfrm>
        </p:grpSpPr>
        <p:pic>
          <p:nvPicPr>
            <p:cNvPr id="271" name="Google Shape;271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9565" y="10270527"/>
              <a:ext cx="232491" cy="231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6"/>
            <p:cNvSpPr/>
            <p:nvPr/>
          </p:nvSpPr>
          <p:spPr>
            <a:xfrm>
              <a:off x="1914624" y="10271120"/>
              <a:ext cx="113030" cy="225425"/>
            </a:xfrm>
            <a:custGeom>
              <a:rect b="b" l="l" r="r" t="t"/>
              <a:pathLst>
                <a:path extrusionOk="0" h="225425" w="113030">
                  <a:moveTo>
                    <a:pt x="47608" y="5111"/>
                  </a:moveTo>
                  <a:lnTo>
                    <a:pt x="0" y="5111"/>
                  </a:lnTo>
                  <a:lnTo>
                    <a:pt x="0" y="225335"/>
                  </a:lnTo>
                  <a:lnTo>
                    <a:pt x="47608" y="225335"/>
                  </a:lnTo>
                  <a:lnTo>
                    <a:pt x="47608" y="112594"/>
                  </a:lnTo>
                  <a:lnTo>
                    <a:pt x="51074" y="86422"/>
                  </a:lnTo>
                  <a:lnTo>
                    <a:pt x="62303" y="65753"/>
                  </a:lnTo>
                  <a:lnTo>
                    <a:pt x="82540" y="52258"/>
                  </a:lnTo>
                  <a:lnTo>
                    <a:pt x="113032" y="47608"/>
                  </a:lnTo>
                  <a:lnTo>
                    <a:pt x="113032" y="36509"/>
                  </a:lnTo>
                  <a:lnTo>
                    <a:pt x="47608" y="36509"/>
                  </a:lnTo>
                  <a:lnTo>
                    <a:pt x="47608" y="5111"/>
                  </a:lnTo>
                  <a:close/>
                </a:path>
                <a:path extrusionOk="0" h="225425" w="113030">
                  <a:moveTo>
                    <a:pt x="113032" y="0"/>
                  </a:moveTo>
                  <a:lnTo>
                    <a:pt x="93342" y="3753"/>
                  </a:lnTo>
                  <a:lnTo>
                    <a:pt x="75884" y="11080"/>
                  </a:lnTo>
                  <a:lnTo>
                    <a:pt x="60644" y="21994"/>
                  </a:lnTo>
                  <a:lnTo>
                    <a:pt x="47608" y="36509"/>
                  </a:lnTo>
                  <a:lnTo>
                    <a:pt x="113032" y="36509"/>
                  </a:lnTo>
                  <a:lnTo>
                    <a:pt x="113032" y="0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1"/>
                <a:buFont typeface="Helvetica Neue"/>
                <a:buNone/>
              </a:pPr>
              <a:r>
                <a:t/>
              </a:r>
              <a:endParaRPr b="0" i="0" sz="901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73" name="Google Shape;27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13569" y="10270527"/>
              <a:ext cx="215113" cy="2317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16"/>
          <p:cNvSpPr/>
          <p:nvPr/>
        </p:nvSpPr>
        <p:spPr>
          <a:xfrm>
            <a:off x="4257323" y="2317697"/>
            <a:ext cx="295454" cy="295454"/>
          </a:xfrm>
          <a:custGeom>
            <a:rect b="b" l="l" r="r" t="t"/>
            <a:pathLst>
              <a:path extrusionOk="0" h="589914" w="589915">
                <a:moveTo>
                  <a:pt x="224696" y="0"/>
                </a:moveTo>
                <a:lnTo>
                  <a:pt x="22469" y="0"/>
                </a:lnTo>
                <a:lnTo>
                  <a:pt x="13723" y="1765"/>
                </a:lnTo>
                <a:lnTo>
                  <a:pt x="6581" y="6581"/>
                </a:lnTo>
                <a:lnTo>
                  <a:pt x="1765" y="13723"/>
                </a:lnTo>
                <a:lnTo>
                  <a:pt x="0" y="22469"/>
                </a:lnTo>
                <a:lnTo>
                  <a:pt x="0" y="224696"/>
                </a:lnTo>
                <a:lnTo>
                  <a:pt x="1765" y="233442"/>
                </a:lnTo>
                <a:lnTo>
                  <a:pt x="6581" y="240584"/>
                </a:lnTo>
                <a:lnTo>
                  <a:pt x="13723" y="245399"/>
                </a:lnTo>
                <a:lnTo>
                  <a:pt x="22469" y="247165"/>
                </a:lnTo>
                <a:lnTo>
                  <a:pt x="31215" y="245399"/>
                </a:lnTo>
                <a:lnTo>
                  <a:pt x="38358" y="240584"/>
                </a:lnTo>
                <a:lnTo>
                  <a:pt x="43173" y="233442"/>
                </a:lnTo>
                <a:lnTo>
                  <a:pt x="44939" y="224696"/>
                </a:lnTo>
                <a:lnTo>
                  <a:pt x="44939" y="76716"/>
                </a:lnTo>
                <a:lnTo>
                  <a:pt x="557967" y="589744"/>
                </a:lnTo>
                <a:lnTo>
                  <a:pt x="589744" y="557967"/>
                </a:lnTo>
                <a:lnTo>
                  <a:pt x="76716" y="44939"/>
                </a:lnTo>
                <a:lnTo>
                  <a:pt x="224696" y="44939"/>
                </a:lnTo>
                <a:lnTo>
                  <a:pt x="233442" y="43173"/>
                </a:lnTo>
                <a:lnTo>
                  <a:pt x="240584" y="38358"/>
                </a:lnTo>
                <a:lnTo>
                  <a:pt x="245399" y="31215"/>
                </a:lnTo>
                <a:lnTo>
                  <a:pt x="247165" y="22469"/>
                </a:lnTo>
                <a:lnTo>
                  <a:pt x="245399" y="13723"/>
                </a:lnTo>
                <a:lnTo>
                  <a:pt x="240584" y="6581"/>
                </a:lnTo>
                <a:lnTo>
                  <a:pt x="233442" y="1765"/>
                </a:lnTo>
                <a:lnTo>
                  <a:pt x="224696" y="0"/>
                </a:lnTo>
                <a:close/>
              </a:path>
            </a:pathLst>
          </a:custGeom>
          <a:solidFill>
            <a:srgbClr val="7CC8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1"/>
              <a:buFont typeface="Helvetica Neue"/>
              <a:buNone/>
            </a:pPr>
            <a:r>
              <a:t/>
            </a:r>
            <a:endParaRPr b="0" i="0" sz="901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5521709" y="2317697"/>
            <a:ext cx="295454" cy="295454"/>
          </a:xfrm>
          <a:custGeom>
            <a:rect b="b" l="l" r="r" t="t"/>
            <a:pathLst>
              <a:path extrusionOk="0" h="589914" w="589915">
                <a:moveTo>
                  <a:pt x="589744" y="224696"/>
                </a:moveTo>
                <a:lnTo>
                  <a:pt x="589744" y="22469"/>
                </a:lnTo>
                <a:lnTo>
                  <a:pt x="587978" y="13723"/>
                </a:lnTo>
                <a:lnTo>
                  <a:pt x="583163" y="6581"/>
                </a:lnTo>
                <a:lnTo>
                  <a:pt x="576021" y="1765"/>
                </a:lnTo>
                <a:lnTo>
                  <a:pt x="567274" y="0"/>
                </a:lnTo>
                <a:lnTo>
                  <a:pt x="365048" y="0"/>
                </a:lnTo>
                <a:lnTo>
                  <a:pt x="356302" y="1765"/>
                </a:lnTo>
                <a:lnTo>
                  <a:pt x="349160" y="6581"/>
                </a:lnTo>
                <a:lnTo>
                  <a:pt x="344344" y="13723"/>
                </a:lnTo>
                <a:lnTo>
                  <a:pt x="342578" y="22469"/>
                </a:lnTo>
                <a:lnTo>
                  <a:pt x="344344" y="31215"/>
                </a:lnTo>
                <a:lnTo>
                  <a:pt x="349160" y="38358"/>
                </a:lnTo>
                <a:lnTo>
                  <a:pt x="356302" y="43173"/>
                </a:lnTo>
                <a:lnTo>
                  <a:pt x="365048" y="44939"/>
                </a:lnTo>
                <a:lnTo>
                  <a:pt x="513028" y="44939"/>
                </a:lnTo>
                <a:lnTo>
                  <a:pt x="0" y="557967"/>
                </a:lnTo>
                <a:lnTo>
                  <a:pt x="31776" y="589744"/>
                </a:lnTo>
                <a:lnTo>
                  <a:pt x="544805" y="76716"/>
                </a:lnTo>
                <a:lnTo>
                  <a:pt x="544805" y="224696"/>
                </a:lnTo>
                <a:lnTo>
                  <a:pt x="546571" y="233442"/>
                </a:lnTo>
                <a:lnTo>
                  <a:pt x="551386" y="240584"/>
                </a:lnTo>
                <a:lnTo>
                  <a:pt x="558528" y="245399"/>
                </a:lnTo>
                <a:lnTo>
                  <a:pt x="567274" y="247165"/>
                </a:lnTo>
                <a:lnTo>
                  <a:pt x="576021" y="245399"/>
                </a:lnTo>
                <a:lnTo>
                  <a:pt x="583163" y="240584"/>
                </a:lnTo>
                <a:lnTo>
                  <a:pt x="587978" y="233442"/>
                </a:lnTo>
                <a:lnTo>
                  <a:pt x="589744" y="224696"/>
                </a:lnTo>
                <a:close/>
              </a:path>
            </a:pathLst>
          </a:custGeom>
          <a:solidFill>
            <a:srgbClr val="7CC8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1"/>
              <a:buFont typeface="Helvetica Neue"/>
              <a:buNone/>
            </a:pPr>
            <a:r>
              <a:t/>
            </a:r>
            <a:endParaRPr b="0" i="0" sz="901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5521710" y="2913607"/>
            <a:ext cx="295454" cy="295454"/>
          </a:xfrm>
          <a:custGeom>
            <a:rect b="b" l="l" r="r" t="t"/>
            <a:pathLst>
              <a:path extrusionOk="0" h="589914" w="589915">
                <a:moveTo>
                  <a:pt x="365048" y="589744"/>
                </a:moveTo>
                <a:lnTo>
                  <a:pt x="567275" y="589744"/>
                </a:lnTo>
                <a:lnTo>
                  <a:pt x="576021" y="587978"/>
                </a:lnTo>
                <a:lnTo>
                  <a:pt x="583163" y="583163"/>
                </a:lnTo>
                <a:lnTo>
                  <a:pt x="587978" y="576021"/>
                </a:lnTo>
                <a:lnTo>
                  <a:pt x="589744" y="567274"/>
                </a:lnTo>
                <a:lnTo>
                  <a:pt x="589744" y="365048"/>
                </a:lnTo>
                <a:lnTo>
                  <a:pt x="587978" y="356302"/>
                </a:lnTo>
                <a:lnTo>
                  <a:pt x="583163" y="349160"/>
                </a:lnTo>
                <a:lnTo>
                  <a:pt x="576021" y="344344"/>
                </a:lnTo>
                <a:lnTo>
                  <a:pt x="567275" y="342578"/>
                </a:lnTo>
                <a:lnTo>
                  <a:pt x="558528" y="344344"/>
                </a:lnTo>
                <a:lnTo>
                  <a:pt x="551386" y="349160"/>
                </a:lnTo>
                <a:lnTo>
                  <a:pt x="546571" y="356302"/>
                </a:lnTo>
                <a:lnTo>
                  <a:pt x="544805" y="365048"/>
                </a:lnTo>
                <a:lnTo>
                  <a:pt x="544805" y="513028"/>
                </a:lnTo>
                <a:lnTo>
                  <a:pt x="31776" y="0"/>
                </a:lnTo>
                <a:lnTo>
                  <a:pt x="0" y="31776"/>
                </a:lnTo>
                <a:lnTo>
                  <a:pt x="513028" y="544805"/>
                </a:lnTo>
                <a:lnTo>
                  <a:pt x="365048" y="544805"/>
                </a:lnTo>
                <a:lnTo>
                  <a:pt x="356302" y="546571"/>
                </a:lnTo>
                <a:lnTo>
                  <a:pt x="349160" y="551386"/>
                </a:lnTo>
                <a:lnTo>
                  <a:pt x="344344" y="558528"/>
                </a:lnTo>
                <a:lnTo>
                  <a:pt x="342578" y="567274"/>
                </a:lnTo>
                <a:lnTo>
                  <a:pt x="344344" y="576021"/>
                </a:lnTo>
                <a:lnTo>
                  <a:pt x="349160" y="583163"/>
                </a:lnTo>
                <a:lnTo>
                  <a:pt x="356302" y="587978"/>
                </a:lnTo>
                <a:lnTo>
                  <a:pt x="365048" y="589744"/>
                </a:lnTo>
                <a:close/>
              </a:path>
            </a:pathLst>
          </a:custGeom>
          <a:solidFill>
            <a:srgbClr val="7CC8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1"/>
              <a:buFont typeface="Helvetica Neue"/>
              <a:buNone/>
            </a:pPr>
            <a:r>
              <a:t/>
            </a:r>
            <a:endParaRPr b="0" i="0" sz="901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4257324" y="2913607"/>
            <a:ext cx="295454" cy="295454"/>
          </a:xfrm>
          <a:custGeom>
            <a:rect b="b" l="l" r="r" t="t"/>
            <a:pathLst>
              <a:path extrusionOk="0" h="589914" w="589915">
                <a:moveTo>
                  <a:pt x="0" y="365048"/>
                </a:moveTo>
                <a:lnTo>
                  <a:pt x="0" y="567275"/>
                </a:lnTo>
                <a:lnTo>
                  <a:pt x="1765" y="576021"/>
                </a:lnTo>
                <a:lnTo>
                  <a:pt x="6581" y="583163"/>
                </a:lnTo>
                <a:lnTo>
                  <a:pt x="13723" y="587978"/>
                </a:lnTo>
                <a:lnTo>
                  <a:pt x="22469" y="589744"/>
                </a:lnTo>
                <a:lnTo>
                  <a:pt x="224696" y="589744"/>
                </a:lnTo>
                <a:lnTo>
                  <a:pt x="233442" y="587978"/>
                </a:lnTo>
                <a:lnTo>
                  <a:pt x="240584" y="583163"/>
                </a:lnTo>
                <a:lnTo>
                  <a:pt x="245399" y="576021"/>
                </a:lnTo>
                <a:lnTo>
                  <a:pt x="247165" y="567275"/>
                </a:lnTo>
                <a:lnTo>
                  <a:pt x="245399" y="558528"/>
                </a:lnTo>
                <a:lnTo>
                  <a:pt x="240584" y="551386"/>
                </a:lnTo>
                <a:lnTo>
                  <a:pt x="233442" y="546571"/>
                </a:lnTo>
                <a:lnTo>
                  <a:pt x="224696" y="544805"/>
                </a:lnTo>
                <a:lnTo>
                  <a:pt x="76716" y="544805"/>
                </a:lnTo>
                <a:lnTo>
                  <a:pt x="589744" y="31776"/>
                </a:lnTo>
                <a:lnTo>
                  <a:pt x="557967" y="0"/>
                </a:lnTo>
                <a:lnTo>
                  <a:pt x="44939" y="513028"/>
                </a:lnTo>
                <a:lnTo>
                  <a:pt x="44939" y="365048"/>
                </a:lnTo>
                <a:lnTo>
                  <a:pt x="43173" y="356302"/>
                </a:lnTo>
                <a:lnTo>
                  <a:pt x="38358" y="349160"/>
                </a:lnTo>
                <a:lnTo>
                  <a:pt x="31215" y="344344"/>
                </a:lnTo>
                <a:lnTo>
                  <a:pt x="22469" y="342578"/>
                </a:lnTo>
                <a:lnTo>
                  <a:pt x="13723" y="344344"/>
                </a:lnTo>
                <a:lnTo>
                  <a:pt x="6581" y="349160"/>
                </a:lnTo>
                <a:lnTo>
                  <a:pt x="1765" y="356302"/>
                </a:lnTo>
                <a:lnTo>
                  <a:pt x="0" y="365048"/>
                </a:lnTo>
                <a:close/>
              </a:path>
            </a:pathLst>
          </a:custGeom>
          <a:solidFill>
            <a:srgbClr val="7CC8E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1"/>
              <a:buFont typeface="Helvetica Neue"/>
              <a:buNone/>
            </a:pPr>
            <a:r>
              <a:t/>
            </a:r>
            <a:endParaRPr b="0" i="0" sz="901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39966" y="128542"/>
            <a:ext cx="80343" cy="7656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6"/>
          <p:cNvSpPr txBox="1"/>
          <p:nvPr/>
        </p:nvSpPr>
        <p:spPr>
          <a:xfrm>
            <a:off x="1567909" y="847312"/>
            <a:ext cx="23373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Гипотензивный эффект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5892153" y="2992701"/>
            <a:ext cx="3020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Холестерин-снижающий эффект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1330537" y="3003269"/>
            <a:ext cx="27644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Гипогликемический эффект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5836577" y="884999"/>
            <a:ext cx="27035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Влияние на жировую ткань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4657725" y="2613151"/>
            <a:ext cx="9076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ТАУРИН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1273620" y="1217071"/>
            <a:ext cx="2983703" cy="1357500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1330537" y="1305988"/>
            <a:ext cx="292678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Ингибирует РААС</a:t>
            </a:r>
            <a:endParaRPr b="0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Стимулирует калликреин-кининовую систему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Оказывает вазорелаксирующий эффект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Оказывает антиоксидантный эффект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5900072" y="1253391"/>
            <a:ext cx="2983703" cy="1357500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5956989" y="1342308"/>
            <a:ext cx="292678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Способствует окислению свободных жирных кислот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Снижает липогенез</a:t>
            </a:r>
            <a:endParaRPr b="0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Изменяет соотношение потребления энергии для синтеза гликогена и липогенеза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1275321" y="3369612"/>
            <a:ext cx="2983703" cy="1357500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1332238" y="3458529"/>
            <a:ext cx="2926786" cy="1200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Оказывает противовоспалительный эффект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Способствует работе В-клеток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Способствует секреции инсулина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Снижает инсулинорезистентность</a:t>
            </a:r>
            <a:endParaRPr b="0" i="0" sz="12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Влияет на обмен желчных кислот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900072" y="3369611"/>
            <a:ext cx="2983703" cy="1730791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5985625" y="3357863"/>
            <a:ext cx="2926786" cy="175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Снижает секрецию ЛПНП из печени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Увеличивает клиренс холестерина из крови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Способствует связыванию холестерина желчными кислотами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Способствует экскреции желчных кислот с калом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Подавляет всасывание желчных кислот в подвздошной кишке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E4A7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cd2dd89421_0_337"/>
          <p:cNvSpPr/>
          <p:nvPr/>
        </p:nvSpPr>
        <p:spPr>
          <a:xfrm>
            <a:off x="263802" y="312738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7" name="Google Shape;297;g1cd2dd89421_0_337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4000"/>
              <a:buFont typeface="Arial"/>
              <a:buNone/>
            </a:pPr>
            <a:r>
              <a:rPr b="0" i="0" lang="ru-RU" sz="4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Taurine </a:t>
            </a:r>
            <a:endParaRPr b="0" i="0" sz="37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cd2dd89421_0_337"/>
          <p:cNvSpPr txBox="1"/>
          <p:nvPr/>
        </p:nvSpPr>
        <p:spPr>
          <a:xfrm>
            <a:off x="829851" y="1442948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(60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1cd2dd89421_0_337"/>
          <p:cNvSpPr txBox="1"/>
          <p:nvPr/>
        </p:nvSpPr>
        <p:spPr>
          <a:xfrm>
            <a:off x="772845" y="4780883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g1cd2dd89421_0_337"/>
          <p:cNvGrpSpPr/>
          <p:nvPr/>
        </p:nvGrpSpPr>
        <p:grpSpPr>
          <a:xfrm>
            <a:off x="6428895" y="4206849"/>
            <a:ext cx="1067400" cy="1021711"/>
            <a:chOff x="-1" y="0"/>
            <a:chExt cx="1067400" cy="1021711"/>
          </a:xfrm>
        </p:grpSpPr>
        <p:pic>
          <p:nvPicPr>
            <p:cNvPr descr="Изображение" id="301" name="Google Shape;301;g1cd2dd89421_0_3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g1cd2dd89421_0_337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g1cd2dd89421_0_337"/>
          <p:cNvGrpSpPr/>
          <p:nvPr/>
        </p:nvGrpSpPr>
        <p:grpSpPr>
          <a:xfrm>
            <a:off x="7724212" y="4205370"/>
            <a:ext cx="1067400" cy="1023189"/>
            <a:chOff x="0" y="-1"/>
            <a:chExt cx="1067400" cy="1023189"/>
          </a:xfrm>
        </p:grpSpPr>
        <p:pic>
          <p:nvPicPr>
            <p:cNvPr descr="Изображение" id="304" name="Google Shape;304;g1cd2dd89421_0_3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g1cd2dd89421_0_337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" name="Google Shape;306;g1cd2dd89421_0_337"/>
          <p:cNvSpPr txBox="1"/>
          <p:nvPr/>
        </p:nvSpPr>
        <p:spPr>
          <a:xfrm>
            <a:off x="828947" y="2413170"/>
            <a:ext cx="4686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Таурин содержится только в животных продуктах. Он также может синтезироваться в организме, но после 40 лет его выработка заметно ухудшается. 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g1cd2dd89421_0_337"/>
          <p:cNvPicPr preferRelativeResize="0"/>
          <p:nvPr/>
        </p:nvPicPr>
        <p:blipFill rotWithShape="1">
          <a:blip r:embed="rId5">
            <a:alphaModFix/>
          </a:blip>
          <a:srcRect b="7211" l="35453" r="34663" t="21318"/>
          <a:stretch/>
        </p:blipFill>
        <p:spPr>
          <a:xfrm>
            <a:off x="6629382" y="862625"/>
            <a:ext cx="1901549" cy="3031840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орал Таурин" id="308" name="Google Shape;308;g1cd2dd89421_0_33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Корал Таурин" id="309" name="Google Shape;309;g1cd2dd89421_0_337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cd2dd89421_0_388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g1cd2dd89421_0_388"/>
          <p:cNvSpPr txBox="1"/>
          <p:nvPr/>
        </p:nvSpPr>
        <p:spPr>
          <a:xfrm>
            <a:off x="772845" y="5013158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cd2dd89421_0_388"/>
          <p:cNvSpPr txBox="1"/>
          <p:nvPr/>
        </p:nvSpPr>
        <p:spPr>
          <a:xfrm>
            <a:off x="772850" y="1826475"/>
            <a:ext cx="5829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Растительные гепатопротекторы — экстракт артишока и экстракт расторопши в сочетании с экстрактом одуванчика и бетаином защищают печень и способствуют ее очищению от токсинов. Продукт будет полезен жителям мегаполисов, курящим и тем, кто избыточно потребляет алкоголь, жирную и острую пищу.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cd2dd89421_0_388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Artichoke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cd2dd89421_0_388"/>
          <p:cNvSpPr txBox="1"/>
          <p:nvPr/>
        </p:nvSpPr>
        <p:spPr>
          <a:xfrm>
            <a:off x="779126" y="1457173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(90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g1cd2dd89421_0_388"/>
          <p:cNvGrpSpPr/>
          <p:nvPr/>
        </p:nvGrpSpPr>
        <p:grpSpPr>
          <a:xfrm>
            <a:off x="7901333" y="4206099"/>
            <a:ext cx="1067400" cy="1021711"/>
            <a:chOff x="-1" y="0"/>
            <a:chExt cx="1067400" cy="1021711"/>
          </a:xfrm>
        </p:grpSpPr>
        <p:pic>
          <p:nvPicPr>
            <p:cNvPr descr="Изображение" id="320" name="Google Shape;320;g1cd2dd89421_0_3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g1cd2dd89421_0_388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g1cd2dd89421_0_388"/>
          <p:cNvGrpSpPr/>
          <p:nvPr/>
        </p:nvGrpSpPr>
        <p:grpSpPr>
          <a:xfrm>
            <a:off x="6767774" y="4205358"/>
            <a:ext cx="1067400" cy="1023189"/>
            <a:chOff x="0" y="-1"/>
            <a:chExt cx="1067400" cy="1023189"/>
          </a:xfrm>
        </p:grpSpPr>
        <p:pic>
          <p:nvPicPr>
            <p:cNvPr descr="Изображение" id="323" name="Google Shape;323;g1cd2dd89421_0_3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g1cd2dd89421_0_388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5" name="Google Shape;325;g1cd2dd89421_0_388"/>
          <p:cNvPicPr preferRelativeResize="0"/>
          <p:nvPr/>
        </p:nvPicPr>
        <p:blipFill rotWithShape="1">
          <a:blip r:embed="rId5">
            <a:alphaModFix/>
          </a:blip>
          <a:srcRect b="9140" l="38233" r="37726" t="26116"/>
          <a:stretch/>
        </p:blipFill>
        <p:spPr>
          <a:xfrm>
            <a:off x="7050850" y="1044325"/>
            <a:ext cx="1634798" cy="29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CEC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cd2dd89421_0_437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g1cd2dd89421_0_437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Zaferan</a:t>
            </a:r>
            <a:endParaRPr b="0" i="0" sz="3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g1cd2dd89421_0_437"/>
          <p:cNvSpPr txBox="1"/>
          <p:nvPr/>
        </p:nvSpPr>
        <p:spPr>
          <a:xfrm>
            <a:off x="761398" y="1971200"/>
            <a:ext cx="543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Источник куркумина — экстракта из корня тропического растения куркума. Куркумин сокращает проявления диспепсии, нормализует работу печени и желчного пузыря. Облегчает состояние при воспалительных заболеваниях суставов.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cd2dd89421_0_437"/>
          <p:cNvSpPr txBox="1"/>
          <p:nvPr/>
        </p:nvSpPr>
        <p:spPr>
          <a:xfrm>
            <a:off x="772845" y="4900283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g1cd2dd89421_0_437"/>
          <p:cNvGrpSpPr/>
          <p:nvPr/>
        </p:nvGrpSpPr>
        <p:grpSpPr>
          <a:xfrm>
            <a:off x="8007833" y="4091699"/>
            <a:ext cx="1067400" cy="1021711"/>
            <a:chOff x="-1" y="0"/>
            <a:chExt cx="1067400" cy="1021711"/>
          </a:xfrm>
        </p:grpSpPr>
        <p:pic>
          <p:nvPicPr>
            <p:cNvPr descr="Изображение" id="335" name="Google Shape;335;g1cd2dd89421_0_4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1cd2dd89421_0_437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g1cd2dd89421_0_437"/>
          <p:cNvGrpSpPr/>
          <p:nvPr/>
        </p:nvGrpSpPr>
        <p:grpSpPr>
          <a:xfrm>
            <a:off x="6874274" y="4090958"/>
            <a:ext cx="1067400" cy="1023189"/>
            <a:chOff x="0" y="-1"/>
            <a:chExt cx="1067400" cy="1023189"/>
          </a:xfrm>
        </p:grpSpPr>
        <p:pic>
          <p:nvPicPr>
            <p:cNvPr descr="Изображение" id="338" name="Google Shape;338;g1cd2dd89421_0_4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g1cd2dd89421_0_437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0" name="Google Shape;340;g1cd2dd89421_0_437"/>
          <p:cNvSpPr txBox="1"/>
          <p:nvPr/>
        </p:nvSpPr>
        <p:spPr>
          <a:xfrm>
            <a:off x="772851" y="1294736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(60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1cd2dd89421_0_4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6050" y="721025"/>
            <a:ext cx="1718175" cy="32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0D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cd2dd89421_0_486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7" name="Google Shape;347;g1cd2dd89421_0_486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Липосомальный Витамин 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cd2dd89421_0_486"/>
          <p:cNvSpPr txBox="1"/>
          <p:nvPr/>
        </p:nvSpPr>
        <p:spPr>
          <a:xfrm>
            <a:off x="772845" y="4780883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g1cd2dd89421_0_486"/>
          <p:cNvGrpSpPr/>
          <p:nvPr/>
        </p:nvGrpSpPr>
        <p:grpSpPr>
          <a:xfrm>
            <a:off x="6428895" y="4206849"/>
            <a:ext cx="1067400" cy="1021711"/>
            <a:chOff x="-1" y="0"/>
            <a:chExt cx="1067400" cy="1021711"/>
          </a:xfrm>
        </p:grpSpPr>
        <p:pic>
          <p:nvPicPr>
            <p:cNvPr descr="Изображение" id="350" name="Google Shape;350;g1cd2dd89421_0_4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g1cd2dd89421_0_486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g1cd2dd89421_0_486"/>
          <p:cNvSpPr txBox="1"/>
          <p:nvPr/>
        </p:nvSpPr>
        <p:spPr>
          <a:xfrm>
            <a:off x="761398" y="1666400"/>
            <a:ext cx="543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Все ценные свойства витамина С в максимально биодоступной и безопасной форме. За счет технологии липосомального инкапсулирования жизненно важный витамин усваивается лучше и не вызывает побочных эффектов со стороны пищеварительного тракта.</a:t>
            </a:r>
            <a:endParaRPr b="0" i="0" sz="20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1cd2dd89421_0_4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6225" y="4206850"/>
            <a:ext cx="1191972" cy="10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1cd2dd89421_0_4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148" y="1313375"/>
            <a:ext cx="2230500" cy="26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1cd2dd89421_0_486"/>
          <p:cNvSpPr txBox="1"/>
          <p:nvPr/>
        </p:nvSpPr>
        <p:spPr>
          <a:xfrm>
            <a:off x="772851" y="1284698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(100 мл)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4708" y="5023726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995550" y="589300"/>
            <a:ext cx="80367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Холестерин был объявлен врагом № 1 в  сердечно-сосудистых заболеваниях. 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Это повлекло повальное  увлечение безжировыми диетами и  обезжиренными продуктами.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Так ли полезны безжировые диеты на самом деле?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Что такое холестерин?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Что такое хороший и плохой холестерин?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Расскажем, почему не нужно бояться  жира, и выбрасывать яичный желток и  садиться на безжировую диету.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D8FC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1"/>
          <p:cNvGrpSpPr/>
          <p:nvPr/>
        </p:nvGrpSpPr>
        <p:grpSpPr>
          <a:xfrm rot="10800000">
            <a:off x="7239001" y="0"/>
            <a:ext cx="2832099" cy="2832098"/>
            <a:chOff x="3572758" y="2083324"/>
            <a:chExt cx="3359217" cy="3359216"/>
          </a:xfrm>
        </p:grpSpPr>
        <p:sp>
          <p:nvSpPr>
            <p:cNvPr id="361" name="Google Shape;361;p21"/>
            <p:cNvSpPr/>
            <p:nvPr/>
          </p:nvSpPr>
          <p:spPr>
            <a:xfrm>
              <a:off x="3572759" y="2083324"/>
              <a:ext cx="3359216" cy="3359216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 rot="10800000">
              <a:off x="3572758" y="2083324"/>
              <a:ext cx="3359216" cy="3359216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Изображение" id="363" name="Google Shape;36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41" y="470743"/>
            <a:ext cx="1398541" cy="2450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21"/>
          <p:cNvGrpSpPr/>
          <p:nvPr/>
        </p:nvGrpSpPr>
        <p:grpSpPr>
          <a:xfrm rot="-5400000">
            <a:off x="7239002" y="2832099"/>
            <a:ext cx="2832099" cy="2832098"/>
            <a:chOff x="3572758" y="2083324"/>
            <a:chExt cx="3359217" cy="3359216"/>
          </a:xfrm>
        </p:grpSpPr>
        <p:sp>
          <p:nvSpPr>
            <p:cNvPr id="365" name="Google Shape;365;p21"/>
            <p:cNvSpPr/>
            <p:nvPr/>
          </p:nvSpPr>
          <p:spPr>
            <a:xfrm>
              <a:off x="3572759" y="2083324"/>
              <a:ext cx="3359216" cy="3359216"/>
            </a:xfrm>
            <a:prstGeom prst="teardrop">
              <a:avLst>
                <a:gd fmla="val 100000" name="adj"/>
              </a:avLst>
            </a:prstGeom>
            <a:solidFill>
              <a:srgbClr val="2D98C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 rot="10800000">
              <a:off x="3572758" y="2083324"/>
              <a:ext cx="3359216" cy="3359216"/>
            </a:xfrm>
            <a:prstGeom prst="teardrop">
              <a:avLst>
                <a:gd fmla="val 100000" name="adj"/>
              </a:avLst>
            </a:prstGeom>
            <a:solidFill>
              <a:srgbClr val="2D98C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7" name="Google Shape;367;p21"/>
          <p:cNvSpPr txBox="1"/>
          <p:nvPr/>
        </p:nvSpPr>
        <p:spPr>
          <a:xfrm>
            <a:off x="394455" y="1894825"/>
            <a:ext cx="51915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b="1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 заботой </a:t>
            </a:r>
            <a:br>
              <a:rPr b="1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о вас!</a:t>
            </a:r>
            <a:endParaRPr b="1" i="0" sz="5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509009" y="3374356"/>
            <a:ext cx="679200" cy="20400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5298760" y="-206144"/>
            <a:ext cx="7321903" cy="10302743"/>
          </a:xfrm>
          <a:custGeom>
            <a:rect b="b" l="l" r="r" t="t"/>
            <a:pathLst>
              <a:path extrusionOk="0" h="10302743" w="7321903">
                <a:moveTo>
                  <a:pt x="0" y="2441635"/>
                </a:moveTo>
                <a:cubicBezTo>
                  <a:pt x="0" y="1093157"/>
                  <a:pt x="1093157" y="0"/>
                  <a:pt x="2441635" y="0"/>
                </a:cubicBezTo>
                <a:lnTo>
                  <a:pt x="4880268" y="0"/>
                </a:lnTo>
                <a:cubicBezTo>
                  <a:pt x="6228746" y="0"/>
                  <a:pt x="7321903" y="1093157"/>
                  <a:pt x="7321903" y="2441635"/>
                </a:cubicBezTo>
                <a:lnTo>
                  <a:pt x="7321903" y="9888278"/>
                </a:lnTo>
                <a:cubicBezTo>
                  <a:pt x="7321903" y="11236756"/>
                  <a:pt x="5568788" y="7614789"/>
                  <a:pt x="4220310" y="7614789"/>
                </a:cubicBezTo>
                <a:cubicBezTo>
                  <a:pt x="3407432" y="7614789"/>
                  <a:pt x="3222708" y="8863145"/>
                  <a:pt x="2409830" y="8863145"/>
                </a:cubicBezTo>
                <a:cubicBezTo>
                  <a:pt x="1061352" y="8863145"/>
                  <a:pt x="0" y="11236756"/>
                  <a:pt x="0" y="9888278"/>
                </a:cubicBezTo>
                <a:lnTo>
                  <a:pt x="0" y="24416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299309" y="1037793"/>
            <a:ext cx="4299281" cy="4093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Синтез гормонов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Синтез витамина D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Важный компонент печени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Входит в состав всех тканей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Формирует клеточные мембраны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Поддерживает каркас тела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Изображение"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98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 rot="-2700000">
            <a:off x="777395" y="1035573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7" name="Google Shape;97;p4"/>
          <p:cNvSpPr/>
          <p:nvPr/>
        </p:nvSpPr>
        <p:spPr>
          <a:xfrm rot="-2700000">
            <a:off x="794096" y="1639915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4"/>
          <p:cNvSpPr/>
          <p:nvPr/>
        </p:nvSpPr>
        <p:spPr>
          <a:xfrm rot="-2700000">
            <a:off x="798922" y="2228681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4"/>
          <p:cNvSpPr/>
          <p:nvPr/>
        </p:nvSpPr>
        <p:spPr>
          <a:xfrm rot="-2700000">
            <a:off x="794096" y="2837171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4"/>
          <p:cNvSpPr/>
          <p:nvPr/>
        </p:nvSpPr>
        <p:spPr>
          <a:xfrm rot="-2700000">
            <a:off x="794097" y="3504191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4"/>
          <p:cNvSpPr/>
          <p:nvPr/>
        </p:nvSpPr>
        <p:spPr>
          <a:xfrm rot="-2700000">
            <a:off x="798922" y="4082695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5298760" y="1349733"/>
            <a:ext cx="4299281" cy="677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Показатель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5298760" y="1985967"/>
            <a:ext cx="2276508" cy="2677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1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Высокий холестерин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Жирная свинина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Печень, почки, мозги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Сосиски, колбаса, бекон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Креветки, кальмары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Яичный желток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Черная и красная икра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Жирная сметана, сыр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Пирожные с кремом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Сливочное масло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Сало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7694590" y="1985967"/>
            <a:ext cx="2276508" cy="2462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1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Низкий холестерин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Курица, индейка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Морская рыба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Мидии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Яичный белок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Овощи и фрукты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Йогурт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Овсяное печенье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1400" u="none" cap="none" strike="noStrike">
                <a:solidFill>
                  <a:srgbClr val="16161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Сухой бисквит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760145" y="638490"/>
            <a:ext cx="89995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Липопротеины</a:t>
            </a:r>
            <a:endParaRPr b="0" i="0" sz="37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392004" y="1414260"/>
            <a:ext cx="5470913" cy="3170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Холестерин плохо растворим в воде, поэтому  в чистом виде он не может доставляться к  тканям организма при помощи основанной  на воде крови. Вместо этого холестерин в  крови находится в виде хорошо  растворимых комплексных соединений с  особыми белками-транспортерами (аполипопротеинами). Такие  комплексные соединения называются  липопротеинами.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98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20137" l="-1" r="25769" t="0"/>
          <a:stretch/>
        </p:blipFill>
        <p:spPr>
          <a:xfrm>
            <a:off x="6027113" y="6058"/>
            <a:ext cx="7015955" cy="5661212"/>
          </a:xfrm>
          <a:prstGeom prst="round2SameRect">
            <a:avLst>
              <a:gd fmla="val 34119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98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8665" y="1218429"/>
            <a:ext cx="2595905" cy="21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0959" y="2235250"/>
            <a:ext cx="1779138" cy="15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225" y="1582890"/>
            <a:ext cx="1565874" cy="15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147" y="3245422"/>
            <a:ext cx="2117086" cy="19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214" y="2848758"/>
            <a:ext cx="2138668" cy="187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2132113" y="2443348"/>
            <a:ext cx="1369924" cy="484898"/>
          </a:xfrm>
          <a:custGeom>
            <a:rect b="b" l="l" r="r" t="t"/>
            <a:pathLst>
              <a:path extrusionOk="0" h="726439" w="2052320">
                <a:moveTo>
                  <a:pt x="2041822" y="0"/>
                </a:moveTo>
                <a:lnTo>
                  <a:pt x="0" y="696313"/>
                </a:lnTo>
                <a:lnTo>
                  <a:pt x="10139" y="726045"/>
                </a:lnTo>
                <a:lnTo>
                  <a:pt x="2051961" y="29731"/>
                </a:lnTo>
                <a:lnTo>
                  <a:pt x="2041822" y="0"/>
                </a:lnTo>
                <a:close/>
              </a:path>
            </a:pathLst>
          </a:custGeom>
          <a:solidFill>
            <a:srgbClr val="ACD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740207" y="3368710"/>
            <a:ext cx="1972886" cy="121861"/>
          </a:xfrm>
          <a:custGeom>
            <a:rect b="b" l="l" r="r" t="t"/>
            <a:pathLst>
              <a:path extrusionOk="0" h="182879" w="2958465">
                <a:moveTo>
                  <a:pt x="2958033" y="0"/>
                </a:moveTo>
                <a:lnTo>
                  <a:pt x="2926613" y="0"/>
                </a:lnTo>
                <a:lnTo>
                  <a:pt x="2926613" y="151130"/>
                </a:lnTo>
                <a:lnTo>
                  <a:pt x="0" y="151130"/>
                </a:lnTo>
                <a:lnTo>
                  <a:pt x="0" y="167640"/>
                </a:lnTo>
                <a:lnTo>
                  <a:pt x="0" y="182880"/>
                </a:lnTo>
                <a:lnTo>
                  <a:pt x="2942323" y="182880"/>
                </a:lnTo>
                <a:lnTo>
                  <a:pt x="2958033" y="182880"/>
                </a:lnTo>
                <a:lnTo>
                  <a:pt x="2958033" y="151460"/>
                </a:lnTo>
                <a:lnTo>
                  <a:pt x="2942323" y="151460"/>
                </a:lnTo>
                <a:lnTo>
                  <a:pt x="2942323" y="151130"/>
                </a:lnTo>
                <a:lnTo>
                  <a:pt x="2958033" y="151130"/>
                </a:lnTo>
                <a:lnTo>
                  <a:pt x="2958033" y="0"/>
                </a:lnTo>
                <a:close/>
              </a:path>
            </a:pathLst>
          </a:custGeom>
          <a:solidFill>
            <a:srgbClr val="ACD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3492" y="1253265"/>
            <a:ext cx="2595905" cy="218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55287" y="1679589"/>
            <a:ext cx="1565874" cy="15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48655" y="2382178"/>
            <a:ext cx="1779138" cy="15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84439" y="2883545"/>
            <a:ext cx="2019609" cy="18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012302" y="3230693"/>
            <a:ext cx="2117086" cy="1915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/>
          <p:nvPr/>
        </p:nvSpPr>
        <p:spPr>
          <a:xfrm>
            <a:off x="6239571" y="2468346"/>
            <a:ext cx="1369923" cy="484898"/>
          </a:xfrm>
          <a:custGeom>
            <a:rect b="b" l="l" r="r" t="t"/>
            <a:pathLst>
              <a:path extrusionOk="0" h="726439" w="2052319">
                <a:moveTo>
                  <a:pt x="10139" y="0"/>
                </a:moveTo>
                <a:lnTo>
                  <a:pt x="2051961" y="696313"/>
                </a:lnTo>
                <a:lnTo>
                  <a:pt x="2041822" y="726045"/>
                </a:lnTo>
                <a:lnTo>
                  <a:pt x="0" y="29731"/>
                </a:lnTo>
                <a:lnTo>
                  <a:pt x="10139" y="0"/>
                </a:lnTo>
                <a:close/>
              </a:path>
            </a:pathLst>
          </a:custGeom>
          <a:solidFill>
            <a:srgbClr val="ACD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6308636" y="3355455"/>
            <a:ext cx="1972886" cy="121861"/>
          </a:xfrm>
          <a:custGeom>
            <a:rect b="b" l="l" r="r" t="t"/>
            <a:pathLst>
              <a:path extrusionOk="0" h="182879" w="2958465">
                <a:moveTo>
                  <a:pt x="2958020" y="151130"/>
                </a:moveTo>
                <a:lnTo>
                  <a:pt x="31407" y="151130"/>
                </a:lnTo>
                <a:lnTo>
                  <a:pt x="31407" y="0"/>
                </a:lnTo>
                <a:lnTo>
                  <a:pt x="0" y="0"/>
                </a:lnTo>
                <a:lnTo>
                  <a:pt x="0" y="151130"/>
                </a:lnTo>
                <a:lnTo>
                  <a:pt x="15709" y="151130"/>
                </a:lnTo>
                <a:lnTo>
                  <a:pt x="15709" y="151460"/>
                </a:lnTo>
                <a:lnTo>
                  <a:pt x="0" y="151460"/>
                </a:lnTo>
                <a:lnTo>
                  <a:pt x="0" y="182880"/>
                </a:lnTo>
                <a:lnTo>
                  <a:pt x="15709" y="182880"/>
                </a:lnTo>
                <a:lnTo>
                  <a:pt x="2958020" y="182880"/>
                </a:lnTo>
                <a:lnTo>
                  <a:pt x="2958020" y="167640"/>
                </a:lnTo>
                <a:lnTo>
                  <a:pt x="2958020" y="151130"/>
                </a:lnTo>
                <a:close/>
              </a:path>
            </a:pathLst>
          </a:custGeom>
          <a:solidFill>
            <a:srgbClr val="ACDAE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311873" y="4024269"/>
            <a:ext cx="42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ЛПВП – «хороший» холестерин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5621920" y="4070807"/>
            <a:ext cx="429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ЛПНП – «плохой» холестерин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832100" y="1811500"/>
            <a:ext cx="192600" cy="191400"/>
          </a:xfrm>
          <a:prstGeom prst="ellipse">
            <a:avLst/>
          </a:prstGeom>
          <a:solidFill>
            <a:srgbClr val="64416B"/>
          </a:solidFill>
          <a:ln cap="flat" cmpd="sng" w="9525">
            <a:solidFill>
              <a:srgbClr val="6441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3995400" y="3036300"/>
            <a:ext cx="192600" cy="191400"/>
          </a:xfrm>
          <a:prstGeom prst="ellipse">
            <a:avLst/>
          </a:prstGeom>
          <a:solidFill>
            <a:srgbClr val="64416B"/>
          </a:solidFill>
          <a:ln cap="flat" cmpd="sng" w="9525">
            <a:solidFill>
              <a:srgbClr val="6441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3309425" y="3052775"/>
            <a:ext cx="192600" cy="191400"/>
          </a:xfrm>
          <a:prstGeom prst="ellipse">
            <a:avLst/>
          </a:prstGeom>
          <a:solidFill>
            <a:srgbClr val="64416B"/>
          </a:solidFill>
          <a:ln cap="flat" cmpd="sng" w="9525">
            <a:solidFill>
              <a:srgbClr val="6441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516825" y="1771275"/>
            <a:ext cx="192600" cy="191400"/>
          </a:xfrm>
          <a:prstGeom prst="ellipse">
            <a:avLst/>
          </a:prstGeom>
          <a:solidFill>
            <a:srgbClr val="64416B"/>
          </a:solidFill>
          <a:ln cap="flat" cmpd="sng" w="9525">
            <a:solidFill>
              <a:srgbClr val="6441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3762600" y="1305900"/>
            <a:ext cx="192600" cy="191400"/>
          </a:xfrm>
          <a:prstGeom prst="ellipse">
            <a:avLst/>
          </a:prstGeom>
          <a:solidFill>
            <a:srgbClr val="64416B"/>
          </a:solidFill>
          <a:ln cap="flat" cmpd="sng" w="9525">
            <a:solidFill>
              <a:srgbClr val="6441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4931087" y="-500757"/>
            <a:ext cx="7321903" cy="12329913"/>
          </a:xfrm>
          <a:prstGeom prst="roundRect">
            <a:avLst>
              <a:gd fmla="val 3334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1073538" y="1226046"/>
            <a:ext cx="4299281" cy="3785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Достаточное количество белка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Достаточное количество витаминов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Активный образ жизни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Употребление полезных жиров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Нормальный вес тела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Изображение"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98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 rot="-2700000">
            <a:off x="568323" y="1267642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7"/>
          <p:cNvSpPr/>
          <p:nvPr/>
        </p:nvSpPr>
        <p:spPr>
          <a:xfrm rot="-2700000">
            <a:off x="568324" y="1971902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7"/>
          <p:cNvSpPr/>
          <p:nvPr/>
        </p:nvSpPr>
        <p:spPr>
          <a:xfrm rot="-2700000">
            <a:off x="568324" y="2736158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7"/>
          <p:cNvSpPr/>
          <p:nvPr/>
        </p:nvSpPr>
        <p:spPr>
          <a:xfrm rot="-2700000">
            <a:off x="609599" y="3392635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7"/>
          <p:cNvSpPr/>
          <p:nvPr/>
        </p:nvSpPr>
        <p:spPr>
          <a:xfrm rot="-2700000">
            <a:off x="648048" y="3980023"/>
            <a:ext cx="320634" cy="320634"/>
          </a:xfrm>
          <a:prstGeom prst="corner">
            <a:avLst>
              <a:gd fmla="val 27831" name="adj1"/>
              <a:gd fmla="val 27883" name="adj2"/>
            </a:avLst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51" name="Google Shape;151;p7"/>
          <p:cNvGraphicFramePr/>
          <p:nvPr/>
        </p:nvGraphicFramePr>
        <p:xfrm>
          <a:off x="5449718" y="12260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{CF69B619-377F-44EE-8C30-B45E8F5C5E48}</a:tableStyleId>
              </a:tblPr>
              <a:tblGrid>
                <a:gridCol w="1876975"/>
                <a:gridCol w="1695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показатель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норма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Общий холестерин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3,2-5.6 ммоль/л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Триглицериды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0,41-1,8</a:t>
                      </a:r>
                      <a:r>
                        <a:rPr lang="ru-RU" sz="1400" u="none" cap="none" strike="noStrike"/>
                        <a:t> </a:t>
                      </a:r>
                      <a:r>
                        <a:rPr lang="ru-RU" sz="1400" u="none" cap="none" strike="noStrike"/>
                        <a:t>ммоль/л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ПНП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- мужчины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- женщины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2,25-4,82 ммоль/л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1,92-4,51ммоль/л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ЛПВП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- мужчины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- женщины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0,7-1,73 ммоль/л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0,86-2,28 ммоль/л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ЛПОНП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u="none" cap="none" strike="noStrike"/>
                        <a:t>0,26-1,04 ммоль/л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Коэффициент</a:t>
                      </a:r>
                      <a:r>
                        <a:rPr lang="ru-RU" sz="1400" u="none" cap="none" strike="noStrike"/>
                        <a:t> атерогенности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/>
                        <a:t>2,2-3,5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BD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898" y="5011694"/>
            <a:ext cx="821682" cy="14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>
            <p:ph idx="4294967295" type="title"/>
          </p:nvPr>
        </p:nvSpPr>
        <p:spPr>
          <a:xfrm>
            <a:off x="760145" y="638488"/>
            <a:ext cx="8999543" cy="646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ct val="100000"/>
              <a:buFont typeface="Arial"/>
              <a:buNone/>
            </a:pPr>
            <a:r>
              <a:rPr b="0" i="0" lang="ru-RU" sz="37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Что снижает уровень общего холестерина</a:t>
            </a:r>
            <a:endParaRPr b="0" i="0" sz="37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7362226" y="4852276"/>
            <a:ext cx="999029" cy="999029"/>
          </a:xfrm>
          <a:prstGeom prst="ellipse">
            <a:avLst/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8994502" y="-1337162"/>
            <a:ext cx="2153196" cy="2298817"/>
          </a:xfrm>
          <a:prstGeom prst="ellipse">
            <a:avLst/>
          </a:prstGeom>
          <a:solidFill>
            <a:srgbClr val="8EABF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299975" y="1400753"/>
            <a:ext cx="4300599" cy="3428687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301293" y="1886118"/>
            <a:ext cx="4299281" cy="2616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- Положение лежа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- Препараты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0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Аллопуринол, клофибрат, колхицин, противогрибковые препараты, статины, холестирамин, эритромицин, эстрогены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Интенсивная физическая нагрузка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Диета с высоким ПНЖК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Заболевания печени, костного мозга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Повышенная функция щитовидной железы (гипертереоз)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348225" y="1396891"/>
            <a:ext cx="4300599" cy="3428687"/>
          </a:xfrm>
          <a:prstGeom prst="roundRect">
            <a:avLst>
              <a:gd fmla="val 16667" name="adj"/>
            </a:avLst>
          </a:prstGeom>
          <a:solidFill>
            <a:srgbClr val="EAE7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5349543" y="2036143"/>
            <a:ext cx="4299281" cy="2308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- Нарушения всасывания в кишечнике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- Фолиево – или В 12-дефицитная анемия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Ожоги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Туберкулез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Инфекции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Хроническая обструктивная болезнь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idx="4294967295" type="ctrTitle"/>
          </p:nvPr>
        </p:nvSpPr>
        <p:spPr>
          <a:xfrm>
            <a:off x="440373" y="1035128"/>
            <a:ext cx="8372528" cy="249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Продукты 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5800"/>
              <a:buFont typeface="Arial"/>
              <a:buNone/>
            </a:pPr>
            <a:r>
              <a:rPr b="0" i="0" lang="ru-RU" sz="5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Coral Club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517164" y="3850040"/>
            <a:ext cx="679306" cy="20547"/>
          </a:xfrm>
          <a:prstGeom prst="rect">
            <a:avLst/>
          </a:prstGeom>
          <a:solidFill>
            <a:srgbClr val="16161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Изображение"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41" y="470743"/>
            <a:ext cx="1398540" cy="245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loud.coral-club.com/index.php/apps/files_sharing/publicpreview/dGsQ3TnZg3zQFEn?file=/185357751_486569699329118_4506273782465606451_n.jpg&amp;fileId=853748&amp;x=1920&amp;y=1080&amp;a=true" id="171" name="Google Shape;1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4901" y="0"/>
            <a:ext cx="6096000" cy="6096001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FECEC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d2dd89421_0_0"/>
          <p:cNvSpPr/>
          <p:nvPr/>
        </p:nvSpPr>
        <p:spPr>
          <a:xfrm>
            <a:off x="250262" y="229391"/>
            <a:ext cx="9541500" cy="5220000"/>
          </a:xfrm>
          <a:prstGeom prst="roundRect">
            <a:avLst>
              <a:gd fmla="val 367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1cd2dd89421_0_0"/>
          <p:cNvSpPr txBox="1"/>
          <p:nvPr/>
        </p:nvSpPr>
        <p:spPr>
          <a:xfrm>
            <a:off x="772845" y="638490"/>
            <a:ext cx="8999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3700"/>
              <a:buFont typeface="Arial"/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Pau D`Arco Mate</a:t>
            </a:r>
            <a:endParaRPr b="0" i="0" sz="37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g1cd2dd89421_0_0"/>
          <p:cNvSpPr txBox="1"/>
          <p:nvPr/>
        </p:nvSpPr>
        <p:spPr>
          <a:xfrm>
            <a:off x="772850" y="2245888"/>
            <a:ext cx="4401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Экстракт листьев мате и оливы защищает кровеносные сосуды, укрепляет иммунитет, повышает жизненные силы организма.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g1cd2dd89421_0_0"/>
          <p:cNvSpPr txBox="1"/>
          <p:nvPr/>
        </p:nvSpPr>
        <p:spPr>
          <a:xfrm>
            <a:off x="772845" y="4900283"/>
            <a:ext cx="49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БАД. НЕ ЯВЛЯЕТСЯ ЛЕКАРСТВЕННЫМ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cd2dd89421_0_0"/>
          <p:cNvSpPr txBox="1"/>
          <p:nvPr/>
        </p:nvSpPr>
        <p:spPr>
          <a:xfrm>
            <a:off x="772851" y="1294736"/>
            <a:ext cx="888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6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(90 капсул)</a:t>
            </a:r>
            <a:endParaRPr b="1" i="0" sz="1800" u="none" cap="none" strike="noStrike">
              <a:solidFill>
                <a:srgbClr val="16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cd2dd8942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4400" y="638499"/>
            <a:ext cx="1845563" cy="331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g1cd2dd89421_0_0"/>
          <p:cNvGrpSpPr/>
          <p:nvPr/>
        </p:nvGrpSpPr>
        <p:grpSpPr>
          <a:xfrm>
            <a:off x="7334558" y="4187799"/>
            <a:ext cx="1067400" cy="1021711"/>
            <a:chOff x="-1" y="0"/>
            <a:chExt cx="1067400" cy="1021711"/>
          </a:xfrm>
        </p:grpSpPr>
        <p:pic>
          <p:nvPicPr>
            <p:cNvPr descr="Изображение" id="183" name="Google Shape;183;g1cd2dd89421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600" y="0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g1cd2dd89421_0_0"/>
            <p:cNvSpPr txBox="1"/>
            <p:nvPr/>
          </p:nvSpPr>
          <p:spPr>
            <a:xfrm>
              <a:off x="-1" y="560011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ГМО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5" name="Google Shape;185;g1cd2dd8942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71888" y="4187800"/>
            <a:ext cx="1191972" cy="102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cd2dd89421_0_0"/>
          <p:cNvGrpSpPr/>
          <p:nvPr/>
        </p:nvGrpSpPr>
        <p:grpSpPr>
          <a:xfrm>
            <a:off x="6200999" y="4187058"/>
            <a:ext cx="1067400" cy="1023189"/>
            <a:chOff x="0" y="-1"/>
            <a:chExt cx="1067400" cy="1023189"/>
          </a:xfrm>
        </p:grpSpPr>
        <p:pic>
          <p:nvPicPr>
            <p:cNvPr descr="Изображение" id="187" name="Google Shape;187;g1cd2dd89421_0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3601" y="-1"/>
              <a:ext cx="500263" cy="5002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cd2dd89421_0_0"/>
            <p:cNvSpPr txBox="1"/>
            <p:nvPr/>
          </p:nvSpPr>
          <p:spPr>
            <a:xfrm>
              <a:off x="0" y="561488"/>
              <a:ext cx="1067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Не содержит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53F47"/>
                </a:buClr>
                <a:buSzPts val="1200"/>
                <a:buFont typeface="Arial"/>
                <a:buNone/>
              </a:pPr>
              <a:r>
                <a:rPr b="0" i="0" lang="ru-RU" sz="1200" u="none" cap="none" strike="noStrike">
                  <a:solidFill>
                    <a:srgbClr val="353F47"/>
                  </a:solidFill>
                  <a:latin typeface="Arial"/>
                  <a:ea typeface="Arial"/>
                  <a:cs typeface="Arial"/>
                  <a:sym typeface="Arial"/>
                </a:rPr>
                <a:t>сою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Красный и фиолетовый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Natalia Lebedeva</dc:creator>
</cp:coreProperties>
</file>