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24384000" cy="1371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-516" y="-1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B30FF04-AB5C-44B6-9FC4-B18B43AE9E5E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404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Немногие могут похвастаться крепким иммунитетом. В подавляющем большинстве иммунитет — это результат нашего ежедневного выбора, нашего образа жизни. 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Иммунитет отражает общее состояние здоровья, силы организма — чем крепче здоровье, тем лучше иммунитет. Все, что укрепляет здоровье, укрепляет иммунитет: режим дня, умеренные нагрузки, режим сна и отдыха, переключение деятельности, отсутствие регулярных переутомлений, избегание гиподинамии (сидения на одном месте), отдых, спорт, закаливание.</a:t>
            </a:r>
          </a:p>
          <a:p>
            <a:pPr marL="216000" indent="-215640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82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B42F819-F29D-4120-B399-9D24E0A593E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17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Резкое снижение иммунитета часто возникает при стрессах и больших нагрузках. Поэтому в группу риска вносят людей, чьи профессии так или иначе с этим связаны.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Под угрозой находятся люди, которые в связи со спецификой работы вынуждены не соблюдать режим сна, приема пищи и физических упражнений. 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Лица пожилого возраста тоже попадают в группу риска, так как старение приводит к прогрессивному снижению множественных физиологических процессов, включая иммунные ответы, поэтому с возрастом иммунная система ослабевает. </a:t>
            </a:r>
          </a:p>
          <a:p>
            <a:pPr marL="216000" indent="-215640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проверь себя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О необходимости поддерживать иммунитет знает каждый, но на вопрос “а что такое иммунитет?” добрая половина пожимает плечами.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Иммунитет  (от латинского immunitas – освобождение, избавление) — это биологическая система защиты организма от внешних и внутренних биологически активных агентов (антигенов*), направленная на сохранение постоянства внутренней среды (гомеостаза) организма.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*Антигены </a:t>
            </a:r>
            <a:r>
              <a:rPr lang="ru-RU" sz="1600" b="0" strike="noStrike" spc="-1">
                <a:latin typeface="+mn-lt"/>
              </a:rPr>
              <a:t>— </a:t>
            </a:r>
            <a:r>
              <a:rPr lang="ru-RU" sz="1600" b="0" strike="noStrike" spc="-1">
                <a:latin typeface="Arial"/>
              </a:rPr>
              <a:t>общее название чужеродных для организма агентов и веществ. Ими могут быть продукты жизнедеятельности микроорганизмов </a:t>
            </a:r>
            <a:r>
              <a:rPr lang="ru-RU" sz="1600" b="0" strike="noStrike" spc="-1">
                <a:latin typeface="+mn-lt"/>
              </a:rPr>
              <a:t>— </a:t>
            </a:r>
            <a:r>
              <a:rPr lang="ru-RU" sz="1600" b="0" strike="noStrike" spc="-1">
                <a:latin typeface="Arial"/>
              </a:rPr>
              <a:t>возбудителей различных заболеваний, ядовитые соединения растительного и животного происхождения, погибшие или переродившиеся клетки самого организма и другие вещества.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Участники иммунной системы: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1. Специфичные органы, отвечающие за выработку и обучение иммунных клеток, а именно: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центральные органы (красный костный мозг и тимус) – место рождения всех клеток иммунной системы, а также место развития и «обучения» важнейших из них: Т- и В-лимфоцитов;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периферические органы (лимфатические узлы, лимфоидная ткань, миндалины, селезенка, аппендикс) – место локализации «обученных» клеток ИС для осуществления иммунного надзора и «обучения» других клеток иммунной системы;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2. Находящиеся в крови и циркулирующие вместе с  ней по всему организму отдельные клетки иммунной системы (макрофаги, лимфоциты);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3. Кровь и лимфа, которые объединяют все компоненты иммунной системы в единое целое и обеспечивают их передвижение.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Неспецифический (врожденный, неадаптивный) иммунитет – это однотипные реакции организма на любые чужеродные антигены.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Врожденный иммунитет обеспечивают: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•    внешние покровы тела, слизистые оболочки дыхательных путей, пищеварительного тракта, стенок кровеносных сосудов.  Их целостность предотвращает проникновение в организм патогенных организмов; 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•    большое количество биологически активных веществ (фермент слюны лизоцим, защитные белки крови и т. п.). Они являются химическим или биологическим барьером на пути патогенов в организм;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•    определенные типы лейкоцитов, способные к фагоцитозу (фагоцитоз – (др. -греч. φαγεῖν «пожирать» + κύτος «клетка»), процессу, при котором клетки (специально предназначенные для этого клетки крови и тканей организма — фагоциты) захватывают и переваривают твёрдые частицы диаметром более 0,1 мкм, в том числе бактерии и крупные молекулярные комплексы).  К клеткам врожденного иммунитета относятся: фагоциты (макрофаги, моноциты, нейтрофилы, дендритные клетки, тучные клетки), базофилы, эозинофилы, эпителиоциты, эндотелиоциты, NK-клетки.</a:t>
            </a:r>
          </a:p>
          <a:p>
            <a:pPr marL="216000" indent="-215640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Если же вещество молекулярно-дисперсное (например, белок, полисахарид, вирус), не токсичное и не обладает физиологической активностью, оно не может быть нейтрализовано и выведено организмом по вышеописанной схеме (быть захваченным и переваренным). В этом случае срабатывает специфический (адаптивный, приобретенный) иммунитет. Он приобретается в результате контакта организма с антигеном и характеризуется формированием иммунологической памяти. Клеточными носителями приобретенного иммунитета служат лимфоциты (Т- и В- лимфоциты). Приобретенный (специфический) иммунитет, в отличие от врожденного, формируется на протяжении всей жизни человека. Он может возникать после перенесенного заболевания (активный естественный) или после прививки (активный искусственный).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Что можно сделать для укрепления иммунитета прямо сейчас? Начните делать то, что зависит от вас, а поддержка нутриентами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—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+mn-ea"/>
              </a:rPr>
              <a:t>в новом наборе от Coral Club!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Эпидемиологические исследования показывают, что гиповитаминоз С до сих пор относительно распространён и дефицит витамина С является четвертым ведущим дефицитом питательных веществ в государствах Организации Объединенных Наций. Причины: сокращение потребления из пищи в сочетании с ограниченной возможностью сформирования запаса в организме (это водорастворимый витамин, он не задерживается в тканях, невозможно сформировать его запас).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Увеличение потребности в витамине С обуславливается загрязнением окружающей среды,  курением, борьбой с инфекциями, а также заболеваний с окислительными и воспалительными проявлениями, например диабет типа 2 и т.д.</a:t>
            </a:r>
          </a:p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Вегетарианцам будет интересно узнать, что витамин С помогает организму лучше впитывать негемическое железо - поступающее из растительных продуктов, таких как бобы, шпинат и киноа.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1600" b="0" strike="noStrike" spc="-1">
                <a:latin typeface="Arial"/>
              </a:rPr>
              <a:t>Долгое время считалось, что основная функция витамина D в организме – это регуляция усвоения фосфора и кальция в костях. Но в последнее время были обнаружены рецепторы, реагирующие на витамин D во множестве других тканей нашего организма. И теперь ученые утверждают, что «этот витамин участвует в регуляции иммунной и сердечно-сосудистой систем, развитии мускулатуры» (Энтони Норман, почетный профессор биохимии и биомедицины в Университете Калифорнии и один из ведущих мировых экспертов по витамину D). Исследователи обнаружили, что Т-клетки полагаются, в первую очередь, на витамин D для того, чтобы активироваться, если же в крови этого витамина недостаточно, то они будут оставаться в спящем состоянии. "Когда Т- клетка находится в контакте с вирусом или бактерией, она превращается в сигнализирующее устройство, известное как рецептор витамина D, которое ищет витамин по всему организму", - говорит Карстен Гейслер, специалист из департамента по вопросам международного здравоохранения, иммунологии и микробиологии. "Это означает, что Т- клетки должны обязательно подпитываться от витамина D, иначе они перестанут работать. Если Т- клетки не могут найти в организме достаточное количество витамина D, то они даже не будут начинать борьбу".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18960" y="7364160"/>
            <a:ext cx="219445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18960" y="736416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2463560" y="736416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638200" y="320940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6057800" y="320940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218960" y="736416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8638200" y="736416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6057800" y="736416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520" cy="10614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218960" y="736416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2463560" y="736416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218960" y="7364160"/>
            <a:ext cx="219445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218960" y="7364160"/>
            <a:ext cx="219445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218960" y="736416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12463560" y="736416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638200" y="320940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6057800" y="320940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218960" y="736416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8638200" y="736416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16057800" y="736416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520" cy="10614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1218960" y="736416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12463560" y="736416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1218960" y="7364160"/>
            <a:ext cx="219445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1218960" y="7364160"/>
            <a:ext cx="219445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1218960" y="736416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12463560" y="736416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8638200" y="320940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16057800" y="320940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1218960" y="736416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8638200" y="736416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16057800" y="7364160"/>
            <a:ext cx="70657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520" cy="10614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218960" y="736416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463560" y="736416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218960" y="7364160"/>
            <a:ext cx="21944520" cy="379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munity_3D-1920x1080_1.jpg"/>
          <p:cNvPicPr/>
          <p:nvPr/>
        </p:nvPicPr>
        <p:blipFill>
          <a:blip r:embed="rId2"/>
          <a:srcRect l="7801" t="7094"/>
          <a:stretch/>
        </p:blipFill>
        <p:spPr>
          <a:xfrm>
            <a:off x="0" y="-105480"/>
            <a:ext cx="24383160" cy="13820760"/>
          </a:xfrm>
          <a:prstGeom prst="rect">
            <a:avLst/>
          </a:prstGeom>
          <a:ln w="12600">
            <a:noFill/>
          </a:ln>
        </p:spPr>
      </p:pic>
      <p:pic>
        <p:nvPicPr>
          <p:cNvPr id="121" name="image2.png"/>
          <p:cNvPicPr/>
          <p:nvPr/>
        </p:nvPicPr>
        <p:blipFill>
          <a:blip r:embed="rId3"/>
          <a:stretch/>
        </p:blipFill>
        <p:spPr>
          <a:xfrm>
            <a:off x="18796680" y="1651680"/>
            <a:ext cx="3489120" cy="613080"/>
          </a:xfrm>
          <a:prstGeom prst="rect">
            <a:avLst/>
          </a:prstGeom>
          <a:ln w="12600"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8776440" y="8950680"/>
            <a:ext cx="14127120" cy="3583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r">
              <a:lnSpc>
                <a:spcPct val="140000"/>
              </a:lnSpc>
            </a:pPr>
            <a:r>
              <a:rPr lang="ru-RU" sz="12000" b="1" strike="noStrike" spc="-1">
                <a:solidFill>
                  <a:srgbClr val="FFFFFF"/>
                </a:solidFill>
                <a:latin typeface="Arial"/>
                <a:ea typeface="Arial"/>
              </a:rPr>
              <a:t>Immunity Pack</a:t>
            </a:r>
            <a:endParaRPr lang="ru-RU" sz="12000" b="0" strike="noStrike" spc="-1">
              <a:latin typeface="Arial"/>
            </a:endParaRPr>
          </a:p>
          <a:p>
            <a:pPr algn="r">
              <a:lnSpc>
                <a:spcPct val="140000"/>
              </a:lnSpc>
            </a:pPr>
            <a:r>
              <a:rPr lang="ru-RU" sz="40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для укрепления иммунитета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fon-01.png"/>
          <p:cNvPicPr/>
          <p:nvPr/>
        </p:nvPicPr>
        <p:blipFill>
          <a:blip r:embed="rId3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369720" y="2982600"/>
            <a:ext cx="11604600" cy="10276920"/>
          </a:xfrm>
          <a:prstGeom prst="rect">
            <a:avLst/>
          </a:prstGeom>
          <a:solidFill>
            <a:srgbClr val="F0C84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2"/>
          <p:cNvSpPr/>
          <p:nvPr/>
        </p:nvSpPr>
        <p:spPr>
          <a:xfrm>
            <a:off x="12409200" y="2982600"/>
            <a:ext cx="11604600" cy="10276920"/>
          </a:xfrm>
          <a:prstGeom prst="rect">
            <a:avLst/>
          </a:prstGeom>
          <a:solidFill>
            <a:srgbClr val="874D9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3"/>
          <p:cNvSpPr/>
          <p:nvPr/>
        </p:nvSpPr>
        <p:spPr>
          <a:xfrm>
            <a:off x="1939680" y="1086120"/>
            <a:ext cx="21503880" cy="1268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Настройте механизм защиты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4013280" y="5507640"/>
            <a:ext cx="7238520" cy="811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ЗДОРОВЫЙ СОН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712800" y="3862080"/>
            <a:ext cx="10892520" cy="811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200" b="1" strike="noStrike" cap="all" spc="-1">
                <a:solidFill>
                  <a:srgbClr val="3F4447"/>
                </a:solidFill>
                <a:latin typeface="Arial"/>
                <a:ea typeface="Arial"/>
              </a:rPr>
              <a:t>Снаружи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251" name="CustomShape 6"/>
          <p:cNvSpPr/>
          <p:nvPr/>
        </p:nvSpPr>
        <p:spPr>
          <a:xfrm>
            <a:off x="12685320" y="3862080"/>
            <a:ext cx="10998000" cy="811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2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Изнутри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252" name="CustomShape 7"/>
          <p:cNvSpPr/>
          <p:nvPr/>
        </p:nvSpPr>
        <p:spPr>
          <a:xfrm>
            <a:off x="4013280" y="7599960"/>
            <a:ext cx="7238520" cy="1451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ФИЗИЧЕСКАЯ АКТИВНОСТЬ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253" name="CustomShape 8"/>
          <p:cNvSpPr/>
          <p:nvPr/>
        </p:nvSpPr>
        <p:spPr>
          <a:xfrm>
            <a:off x="4013280" y="10005480"/>
            <a:ext cx="7238520" cy="1451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ОТКАЗ ОТ ВРЕДНЫХ ПРИВЫЧЕК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254" name="CustomShape 9"/>
          <p:cNvSpPr/>
          <p:nvPr/>
        </p:nvSpPr>
        <p:spPr>
          <a:xfrm>
            <a:off x="16205040" y="5304240"/>
            <a:ext cx="7238520" cy="1451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0" strike="noStrike" spc="-1">
                <a:solidFill>
                  <a:srgbClr val="FFFFFF"/>
                </a:solidFill>
                <a:latin typeface="Arial"/>
                <a:ea typeface="Arial"/>
              </a:rPr>
              <a:t>СБАЛАНСИРОВАННОЕ ПИТАНИЕ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255" name="CustomShape 10"/>
          <p:cNvSpPr/>
          <p:nvPr/>
        </p:nvSpPr>
        <p:spPr>
          <a:xfrm>
            <a:off x="16205040" y="7612560"/>
            <a:ext cx="7238520" cy="1451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0" strike="noStrike" spc="-1">
                <a:solidFill>
                  <a:srgbClr val="FFFFFF"/>
                </a:solidFill>
                <a:latin typeface="Arial"/>
                <a:ea typeface="Arial"/>
              </a:rPr>
              <a:t>ПОДДЕРЖКА НУТРИЕНТАМИ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256" name="CustomShape 11"/>
          <p:cNvSpPr/>
          <p:nvPr/>
        </p:nvSpPr>
        <p:spPr>
          <a:xfrm>
            <a:off x="16205040" y="9959040"/>
            <a:ext cx="7238520" cy="2091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0" strike="noStrike" spc="-1">
                <a:solidFill>
                  <a:srgbClr val="FFFFFF"/>
                </a:solidFill>
                <a:latin typeface="Arial"/>
                <a:ea typeface="Arial"/>
              </a:rPr>
              <a:t>КОНТРОЛЬ </a:t>
            </a:r>
            <a:endParaRPr lang="ru-RU" sz="4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200" b="0" strike="noStrike" spc="-1">
                <a:solidFill>
                  <a:srgbClr val="FFFFFF"/>
                </a:solidFill>
                <a:latin typeface="Arial"/>
                <a:ea typeface="Arial"/>
              </a:rPr>
              <a:t>ЗА ХРОНИЧЕСКИМИ ЗАБОЛЕВАНИЯМИ</a:t>
            </a:r>
            <a:endParaRPr lang="ru-RU" sz="4200" b="0" strike="noStrike" spc="-1">
              <a:latin typeface="Arial"/>
            </a:endParaRPr>
          </a:p>
        </p:txBody>
      </p:sp>
      <p:pic>
        <p:nvPicPr>
          <p:cNvPr id="257" name="pasted-image.pdf"/>
          <p:cNvPicPr/>
          <p:nvPr/>
        </p:nvPicPr>
        <p:blipFill>
          <a:blip r:embed="rId4"/>
          <a:stretch/>
        </p:blipFill>
        <p:spPr>
          <a:xfrm>
            <a:off x="1877400" y="9916920"/>
            <a:ext cx="1692000" cy="1626120"/>
          </a:xfrm>
          <a:prstGeom prst="rect">
            <a:avLst/>
          </a:prstGeom>
          <a:ln w="12600">
            <a:noFill/>
          </a:ln>
        </p:spPr>
      </p:pic>
      <p:pic>
        <p:nvPicPr>
          <p:cNvPr id="258" name="pasted-image.pdf"/>
          <p:cNvPicPr/>
          <p:nvPr/>
        </p:nvPicPr>
        <p:blipFill>
          <a:blip r:embed="rId5"/>
          <a:stretch/>
        </p:blipFill>
        <p:spPr>
          <a:xfrm>
            <a:off x="810720" y="12562200"/>
            <a:ext cx="1896480" cy="331560"/>
          </a:xfrm>
          <a:prstGeom prst="rect">
            <a:avLst/>
          </a:prstGeom>
          <a:ln w="12600">
            <a:noFill/>
          </a:ln>
        </p:spPr>
      </p:pic>
      <p:pic>
        <p:nvPicPr>
          <p:cNvPr id="259" name="pasted-image.pdf"/>
          <p:cNvPicPr/>
          <p:nvPr/>
        </p:nvPicPr>
        <p:blipFill>
          <a:blip r:embed="rId6"/>
          <a:stretch/>
        </p:blipFill>
        <p:spPr>
          <a:xfrm>
            <a:off x="21707640" y="11656080"/>
            <a:ext cx="1896480" cy="1231200"/>
          </a:xfrm>
          <a:prstGeom prst="rect">
            <a:avLst/>
          </a:prstGeom>
          <a:ln w="12600">
            <a:noFill/>
          </a:ln>
        </p:spPr>
      </p:pic>
      <p:pic>
        <p:nvPicPr>
          <p:cNvPr id="260" name="pasted-image.pdf"/>
          <p:cNvPicPr/>
          <p:nvPr/>
        </p:nvPicPr>
        <p:blipFill>
          <a:blip r:embed="rId7"/>
          <a:stretch/>
        </p:blipFill>
        <p:spPr>
          <a:xfrm>
            <a:off x="2082600" y="7509240"/>
            <a:ext cx="1281240" cy="1553400"/>
          </a:xfrm>
          <a:prstGeom prst="rect">
            <a:avLst/>
          </a:prstGeom>
          <a:ln w="12600">
            <a:noFill/>
          </a:ln>
        </p:spPr>
      </p:pic>
      <p:pic>
        <p:nvPicPr>
          <p:cNvPr id="261" name="pasted-image.pdf"/>
          <p:cNvPicPr/>
          <p:nvPr/>
        </p:nvPicPr>
        <p:blipFill>
          <a:blip r:embed="rId8"/>
          <a:stretch/>
        </p:blipFill>
        <p:spPr>
          <a:xfrm>
            <a:off x="1951200" y="5334480"/>
            <a:ext cx="1544040" cy="1432440"/>
          </a:xfrm>
          <a:prstGeom prst="rect">
            <a:avLst/>
          </a:prstGeom>
          <a:ln w="12600">
            <a:noFill/>
          </a:ln>
        </p:spPr>
      </p:pic>
      <p:pic>
        <p:nvPicPr>
          <p:cNvPr id="262" name="pasted-image.pdf"/>
          <p:cNvPicPr/>
          <p:nvPr/>
        </p:nvPicPr>
        <p:blipFill>
          <a:blip r:embed="rId9"/>
          <a:stretch/>
        </p:blipFill>
        <p:spPr>
          <a:xfrm>
            <a:off x="14177520" y="5334480"/>
            <a:ext cx="1415160" cy="1432440"/>
          </a:xfrm>
          <a:prstGeom prst="rect">
            <a:avLst/>
          </a:prstGeom>
          <a:ln w="12600">
            <a:noFill/>
          </a:ln>
        </p:spPr>
      </p:pic>
      <p:pic>
        <p:nvPicPr>
          <p:cNvPr id="263" name="pasted-image.pdf"/>
          <p:cNvPicPr/>
          <p:nvPr/>
        </p:nvPicPr>
        <p:blipFill>
          <a:blip r:embed="rId10"/>
          <a:stretch/>
        </p:blipFill>
        <p:spPr>
          <a:xfrm>
            <a:off x="14113080" y="7578360"/>
            <a:ext cx="1544040" cy="1464840"/>
          </a:xfrm>
          <a:prstGeom prst="rect">
            <a:avLst/>
          </a:prstGeom>
          <a:ln w="12600">
            <a:noFill/>
          </a:ln>
        </p:spPr>
      </p:pic>
      <p:pic>
        <p:nvPicPr>
          <p:cNvPr id="264" name="pasted-image.pdf"/>
          <p:cNvPicPr/>
          <p:nvPr/>
        </p:nvPicPr>
        <p:blipFill>
          <a:blip r:embed="rId11"/>
          <a:stretch/>
        </p:blipFill>
        <p:spPr>
          <a:xfrm>
            <a:off x="14391000" y="9955800"/>
            <a:ext cx="987840" cy="172620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fon-05.png"/>
          <p:cNvPicPr/>
          <p:nvPr/>
        </p:nvPicPr>
        <p:blipFill>
          <a:blip r:embed="rId2"/>
          <a:stretch/>
        </p:blipFill>
        <p:spPr>
          <a:xfrm>
            <a:off x="0" y="3600"/>
            <a:ext cx="24383160" cy="13708080"/>
          </a:xfrm>
          <a:prstGeom prst="rect">
            <a:avLst/>
          </a:prstGeom>
          <a:ln w="12600">
            <a:noFill/>
          </a:ln>
        </p:spPr>
      </p:pic>
      <p:sp>
        <p:nvSpPr>
          <p:cNvPr id="266" name="CustomShape 1"/>
          <p:cNvSpPr/>
          <p:nvPr/>
        </p:nvSpPr>
        <p:spPr>
          <a:xfrm>
            <a:off x="1812960" y="1086120"/>
            <a:ext cx="20503440" cy="1694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Immunity pack</a:t>
            </a:r>
            <a:endParaRPr lang="ru-RU" sz="10000" b="0" strike="noStrike" spc="-1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1636200" y="8499600"/>
            <a:ext cx="6450120" cy="1755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40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Укрепляет защитные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30000"/>
              </a:lnSpc>
            </a:pPr>
            <a:r>
              <a:rPr lang="ru-RU" sz="40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силы организма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8495640" y="8524800"/>
            <a:ext cx="7392240" cy="1755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40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активирует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30000"/>
              </a:lnSpc>
            </a:pPr>
            <a:r>
              <a:rPr lang="ru-RU" sz="40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иммунитет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16296840" y="8499600"/>
            <a:ext cx="6220080" cy="17553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40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ускоряет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30000"/>
              </a:lnSpc>
            </a:pPr>
            <a:r>
              <a:rPr lang="ru-RU" sz="40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выздоровление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270" name="pasted-image.pdf"/>
          <p:cNvPicPr/>
          <p:nvPr/>
        </p:nvPicPr>
        <p:blipFill>
          <a:blip r:embed="rId3"/>
          <a:stretch/>
        </p:blipFill>
        <p:spPr>
          <a:xfrm>
            <a:off x="3498480" y="4910760"/>
            <a:ext cx="2725560" cy="2725560"/>
          </a:xfrm>
          <a:prstGeom prst="rect">
            <a:avLst/>
          </a:prstGeom>
          <a:ln w="12600">
            <a:noFill/>
          </a:ln>
        </p:spPr>
      </p:pic>
      <p:pic>
        <p:nvPicPr>
          <p:cNvPr id="271" name="pasted-image.pdf"/>
          <p:cNvPicPr/>
          <p:nvPr/>
        </p:nvPicPr>
        <p:blipFill>
          <a:blip r:embed="rId4"/>
          <a:stretch/>
        </p:blipFill>
        <p:spPr>
          <a:xfrm>
            <a:off x="18043920" y="4935960"/>
            <a:ext cx="2725560" cy="2725560"/>
          </a:xfrm>
          <a:prstGeom prst="rect">
            <a:avLst/>
          </a:prstGeom>
          <a:ln w="12600">
            <a:noFill/>
          </a:ln>
        </p:spPr>
      </p:pic>
      <p:pic>
        <p:nvPicPr>
          <p:cNvPr id="272" name="pasted-image.pdf"/>
          <p:cNvPicPr/>
          <p:nvPr/>
        </p:nvPicPr>
        <p:blipFill>
          <a:blip r:embed="rId5"/>
          <a:stretch/>
        </p:blipFill>
        <p:spPr>
          <a:xfrm>
            <a:off x="10701720" y="4935960"/>
            <a:ext cx="2725560" cy="272556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-11520" y="1440"/>
            <a:ext cx="24406200" cy="13712760"/>
          </a:xfrm>
          <a:prstGeom prst="rect">
            <a:avLst/>
          </a:prstGeom>
          <a:solidFill>
            <a:srgbClr val="53236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4" name="pasted-image.pdf"/>
          <p:cNvPicPr/>
          <p:nvPr/>
        </p:nvPicPr>
        <p:blipFill>
          <a:blip r:embed="rId2"/>
          <a:stretch/>
        </p:blipFill>
        <p:spPr>
          <a:xfrm>
            <a:off x="632880" y="12714480"/>
            <a:ext cx="1896480" cy="331560"/>
          </a:xfrm>
          <a:prstGeom prst="rect">
            <a:avLst/>
          </a:prstGeom>
          <a:ln w="12600">
            <a:noFill/>
          </a:ln>
        </p:spPr>
      </p:pic>
      <p:pic>
        <p:nvPicPr>
          <p:cNvPr id="275" name="pasted-image.pdf"/>
          <p:cNvPicPr/>
          <p:nvPr/>
        </p:nvPicPr>
        <p:blipFill>
          <a:blip r:embed="rId3"/>
          <a:stretch/>
        </p:blipFill>
        <p:spPr>
          <a:xfrm>
            <a:off x="22035240" y="11997720"/>
            <a:ext cx="1683360" cy="1092600"/>
          </a:xfrm>
          <a:prstGeom prst="rect">
            <a:avLst/>
          </a:prstGeom>
          <a:ln w="12600">
            <a:noFill/>
          </a:ln>
        </p:spPr>
      </p:pic>
      <p:pic>
        <p:nvPicPr>
          <p:cNvPr id="276" name="pasted-image.pdf"/>
          <p:cNvPicPr/>
          <p:nvPr/>
        </p:nvPicPr>
        <p:blipFill>
          <a:blip r:embed="rId4"/>
          <a:stretch/>
        </p:blipFill>
        <p:spPr>
          <a:xfrm>
            <a:off x="8185680" y="-2329920"/>
            <a:ext cx="19492560" cy="19492560"/>
          </a:xfrm>
          <a:prstGeom prst="rect">
            <a:avLst/>
          </a:prstGeom>
          <a:ln w="12600">
            <a:noFill/>
          </a:ln>
        </p:spPr>
      </p:pic>
      <p:sp>
        <p:nvSpPr>
          <p:cNvPr id="277" name="CustomShape 2"/>
          <p:cNvSpPr/>
          <p:nvPr/>
        </p:nvSpPr>
        <p:spPr>
          <a:xfrm>
            <a:off x="1939680" y="1086120"/>
            <a:ext cx="20503440" cy="1694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Immunity pack —  </a:t>
            </a:r>
            <a:endParaRPr lang="ru-RU" sz="10000" b="0" strike="noStrike" spc="-1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2039040" y="3024720"/>
            <a:ext cx="15725880" cy="1878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600" b="1" strike="noStrike" cap="all" spc="-1">
                <a:solidFill>
                  <a:srgbClr val="F2DE65"/>
                </a:solidFill>
                <a:latin typeface="Arial"/>
                <a:ea typeface="Arial"/>
              </a:rPr>
              <a:t>набор для укрепления </a:t>
            </a:r>
            <a:endParaRPr lang="ru-RU" sz="5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5600" b="1" strike="noStrike" cap="all" spc="-1">
                <a:solidFill>
                  <a:srgbClr val="F2DE65"/>
                </a:solidFill>
                <a:latin typeface="Arial"/>
                <a:ea typeface="Arial"/>
              </a:rPr>
              <a:t>иммунитета</a:t>
            </a:r>
            <a:endParaRPr lang="ru-RU" sz="5600" b="0" strike="noStrike" spc="-1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2057400" y="6527160"/>
            <a:ext cx="10929960" cy="4133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380880" indent="-380160">
              <a:lnSpc>
                <a:spcPct val="130000"/>
              </a:lnSpc>
              <a:spcBef>
                <a:spcPts val="2500"/>
              </a:spcBef>
              <a:buClr>
                <a:srgbClr val="FFFFFF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FFFFFF"/>
                </a:solidFill>
                <a:latin typeface="Arial"/>
                <a:ea typeface="Arial"/>
              </a:rPr>
              <a:t>30 ДНЕЙ</a:t>
            </a:r>
            <a:endParaRPr lang="ru-RU" sz="4200" b="0" strike="noStrike" spc="-1">
              <a:latin typeface="Arial"/>
            </a:endParaRPr>
          </a:p>
          <a:p>
            <a:pPr marL="380880" indent="-380160">
              <a:lnSpc>
                <a:spcPct val="130000"/>
              </a:lnSpc>
              <a:spcBef>
                <a:spcPts val="2500"/>
              </a:spcBef>
              <a:buClr>
                <a:srgbClr val="FFFFFF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FFFFFF"/>
                </a:solidFill>
                <a:latin typeface="Arial"/>
                <a:ea typeface="Arial"/>
              </a:rPr>
              <a:t>5 ПРОДУКТОВ</a:t>
            </a:r>
            <a:endParaRPr lang="ru-RU" sz="4200" b="0" strike="noStrike" spc="-1">
              <a:latin typeface="Arial"/>
            </a:endParaRPr>
          </a:p>
          <a:p>
            <a:pPr marL="380880" indent="-380160">
              <a:lnSpc>
                <a:spcPct val="130000"/>
              </a:lnSpc>
              <a:spcBef>
                <a:spcPts val="2500"/>
              </a:spcBef>
              <a:buClr>
                <a:srgbClr val="FFFFFF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FFFFFF"/>
                </a:solidFill>
                <a:latin typeface="Arial"/>
                <a:ea typeface="Arial"/>
              </a:rPr>
              <a:t>ВИТАМИНЫ, ФИТОНУТРИЕНТЫ, СКВАЛЕН, МИНЕРАЛЫ</a:t>
            </a:r>
            <a:endParaRPr lang="ru-RU" sz="4200" b="0" strike="noStrike" spc="-1">
              <a:latin typeface="Arial"/>
            </a:endParaRPr>
          </a:p>
        </p:txBody>
      </p:sp>
      <p:pic>
        <p:nvPicPr>
          <p:cNvPr id="280" name="immunity_3D-1920x1920-Product_1.png"/>
          <p:cNvPicPr/>
          <p:nvPr/>
        </p:nvPicPr>
        <p:blipFill>
          <a:blip r:embed="rId5"/>
          <a:stretch/>
        </p:blipFill>
        <p:spPr>
          <a:xfrm>
            <a:off x="13008960" y="3742560"/>
            <a:ext cx="9846360" cy="677916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fon-01.pn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282" name="CustomShape 1"/>
          <p:cNvSpPr/>
          <p:nvPr/>
        </p:nvSpPr>
        <p:spPr>
          <a:xfrm>
            <a:off x="-11520" y="8053920"/>
            <a:ext cx="24406200" cy="5660280"/>
          </a:xfrm>
          <a:prstGeom prst="rect">
            <a:avLst/>
          </a:prstGeom>
          <a:solidFill>
            <a:srgbClr val="874D9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3" name="pasted-image.pdf"/>
          <p:cNvPicPr/>
          <p:nvPr/>
        </p:nvPicPr>
        <p:blipFill>
          <a:blip r:embed="rId3"/>
          <a:stretch/>
        </p:blipFill>
        <p:spPr>
          <a:xfrm>
            <a:off x="632880" y="12714480"/>
            <a:ext cx="1896480" cy="331560"/>
          </a:xfrm>
          <a:prstGeom prst="rect">
            <a:avLst/>
          </a:prstGeom>
          <a:ln w="12600">
            <a:noFill/>
          </a:ln>
        </p:spPr>
      </p:pic>
      <p:pic>
        <p:nvPicPr>
          <p:cNvPr id="284" name="pasted-image.pdf"/>
          <p:cNvPicPr/>
          <p:nvPr/>
        </p:nvPicPr>
        <p:blipFill>
          <a:blip r:embed="rId4"/>
          <a:stretch/>
        </p:blipFill>
        <p:spPr>
          <a:xfrm>
            <a:off x="22035240" y="11997720"/>
            <a:ext cx="1683360" cy="1092600"/>
          </a:xfrm>
          <a:prstGeom prst="rect">
            <a:avLst/>
          </a:prstGeom>
          <a:ln w="12600"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515160" y="9732240"/>
            <a:ext cx="5407200" cy="141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400" b="0" strike="noStrike" spc="-1">
                <a:solidFill>
                  <a:srgbClr val="FFFFFF"/>
                </a:solidFill>
                <a:latin typeface="Arial"/>
                <a:ea typeface="Arial"/>
              </a:rPr>
              <a:t>ЛИПОСОМАЛЬНЫЙ</a:t>
            </a:r>
            <a:endParaRPr lang="ru-RU" sz="3400" b="0" strike="noStrike" spc="-1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ru-RU" sz="3400" b="0" strike="noStrike" spc="-1">
                <a:solidFill>
                  <a:srgbClr val="FFFFFF"/>
                </a:solidFill>
                <a:latin typeface="Arial"/>
                <a:ea typeface="Arial"/>
              </a:rPr>
              <a:t>ВИТАМИН С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1939680" y="1086120"/>
            <a:ext cx="20503440" cy="1694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Immunity pack </a:t>
            </a:r>
            <a:endParaRPr lang="ru-RU" sz="10000" b="0" strike="noStrike" spc="-1">
              <a:latin typeface="Arial"/>
            </a:endParaRPr>
          </a:p>
        </p:txBody>
      </p:sp>
      <p:pic>
        <p:nvPicPr>
          <p:cNvPr id="287" name="456e5a5958fabcdc824f4c37022a3a15.png"/>
          <p:cNvPicPr/>
          <p:nvPr/>
        </p:nvPicPr>
        <p:blipFill>
          <a:blip r:embed="rId5"/>
          <a:stretch/>
        </p:blipFill>
        <p:spPr>
          <a:xfrm>
            <a:off x="6768000" y="4582080"/>
            <a:ext cx="2287800" cy="4399920"/>
          </a:xfrm>
          <a:prstGeom prst="rect">
            <a:avLst/>
          </a:prstGeom>
          <a:ln w="12600">
            <a:noFill/>
          </a:ln>
        </p:spPr>
      </p:pic>
      <p:pic>
        <p:nvPicPr>
          <p:cNvPr id="288" name="e6cd0e429eb0d4f31adc4ffa1f8aa210.png"/>
          <p:cNvPicPr/>
          <p:nvPr/>
        </p:nvPicPr>
        <p:blipFill>
          <a:blip r:embed="rId6"/>
          <a:stretch/>
        </p:blipFill>
        <p:spPr>
          <a:xfrm>
            <a:off x="1895040" y="4591800"/>
            <a:ext cx="2647080" cy="4399920"/>
          </a:xfrm>
          <a:prstGeom prst="rect">
            <a:avLst/>
          </a:prstGeom>
          <a:ln w="12600">
            <a:noFill/>
          </a:ln>
        </p:spPr>
      </p:pic>
      <p:sp>
        <p:nvSpPr>
          <p:cNvPr id="289" name="CustomShape 4"/>
          <p:cNvSpPr/>
          <p:nvPr/>
        </p:nvSpPr>
        <p:spPr>
          <a:xfrm>
            <a:off x="5562720" y="9732240"/>
            <a:ext cx="5407200" cy="141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400" b="0" strike="noStrike" spc="-1">
                <a:solidFill>
                  <a:srgbClr val="FFFFFF"/>
                </a:solidFill>
                <a:latin typeface="Arial"/>
                <a:ea typeface="Arial"/>
              </a:rPr>
              <a:t>ЛИПОСОМАЛЬНЫЙ</a:t>
            </a:r>
            <a:endParaRPr lang="ru-RU" sz="3400" b="0" strike="noStrike" spc="-1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ru-RU" sz="3400" b="0" strike="noStrike" spc="-1">
                <a:solidFill>
                  <a:srgbClr val="FFFFFF"/>
                </a:solidFill>
                <a:latin typeface="Arial"/>
                <a:ea typeface="Arial"/>
              </a:rPr>
              <a:t>ВИТАМИН D3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290" name="CustomShape 5"/>
          <p:cNvSpPr/>
          <p:nvPr/>
        </p:nvSpPr>
        <p:spPr>
          <a:xfrm>
            <a:off x="10687680" y="9732240"/>
            <a:ext cx="5407200" cy="141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400" b="0" strike="noStrike" spc="-1">
                <a:solidFill>
                  <a:srgbClr val="FFFFFF"/>
                </a:solidFill>
                <a:latin typeface="Arial"/>
                <a:ea typeface="Arial"/>
              </a:rPr>
              <a:t>КОРА МУРАВЬИНОГО ДЕРЕВА С СЕЛЕНОМ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291" name="CustomShape 6"/>
          <p:cNvSpPr/>
          <p:nvPr/>
        </p:nvSpPr>
        <p:spPr>
          <a:xfrm>
            <a:off x="15930720" y="9732240"/>
            <a:ext cx="3873600" cy="141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400" b="0" strike="noStrike" spc="-1">
                <a:solidFill>
                  <a:srgbClr val="FFFFFF"/>
                </a:solidFill>
                <a:latin typeface="Arial"/>
                <a:ea typeface="Arial"/>
              </a:rPr>
              <a:t>ЖИР ПЕЧЕНИ АКУЛЫ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292" name="CustomShape 7"/>
          <p:cNvSpPr/>
          <p:nvPr/>
        </p:nvSpPr>
        <p:spPr>
          <a:xfrm>
            <a:off x="18745200" y="9731880"/>
            <a:ext cx="5407200" cy="792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400" b="0" strike="noStrike" spc="-1">
                <a:solidFill>
                  <a:srgbClr val="FFFFFF"/>
                </a:solidFill>
                <a:latin typeface="Arial"/>
                <a:ea typeface="Arial"/>
              </a:rPr>
              <a:t>КОРАЛ-МАЙН</a:t>
            </a:r>
            <a:endParaRPr lang="ru-RU" sz="3400" b="0" strike="noStrike" spc="-1">
              <a:latin typeface="Arial"/>
            </a:endParaRPr>
          </a:p>
        </p:txBody>
      </p:sp>
      <p:pic>
        <p:nvPicPr>
          <p:cNvPr id="293" name="Рисунок 292"/>
          <p:cNvPicPr/>
          <p:nvPr/>
        </p:nvPicPr>
        <p:blipFill>
          <a:blip r:embed="rId7"/>
          <a:stretch/>
        </p:blipFill>
        <p:spPr>
          <a:xfrm>
            <a:off x="16272000" y="4464000"/>
            <a:ext cx="2343240" cy="4464000"/>
          </a:xfrm>
          <a:prstGeom prst="rect">
            <a:avLst/>
          </a:prstGeom>
          <a:ln>
            <a:noFill/>
          </a:ln>
        </p:spPr>
      </p:pic>
      <p:pic>
        <p:nvPicPr>
          <p:cNvPr id="294" name="Рисунок 293"/>
          <p:cNvPicPr/>
          <p:nvPr/>
        </p:nvPicPr>
        <p:blipFill>
          <a:blip r:embed="rId8"/>
          <a:stretch/>
        </p:blipFill>
        <p:spPr>
          <a:xfrm>
            <a:off x="11708280" y="4464000"/>
            <a:ext cx="2403720" cy="4536000"/>
          </a:xfrm>
          <a:prstGeom prst="rect">
            <a:avLst/>
          </a:prstGeom>
          <a:ln>
            <a:noFill/>
          </a:ln>
        </p:spPr>
      </p:pic>
      <p:pic>
        <p:nvPicPr>
          <p:cNvPr id="295" name="Рисунок 294"/>
          <p:cNvPicPr/>
          <p:nvPr/>
        </p:nvPicPr>
        <p:blipFill>
          <a:blip r:embed="rId9"/>
          <a:stretch/>
        </p:blipFill>
        <p:spPr>
          <a:xfrm>
            <a:off x="19869120" y="4896000"/>
            <a:ext cx="2953080" cy="390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fon-01.png"/>
          <p:cNvPicPr/>
          <p:nvPr/>
        </p:nvPicPr>
        <p:blipFill>
          <a:blip r:embed="rId3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297" name="CustomShape 1"/>
          <p:cNvSpPr/>
          <p:nvPr/>
        </p:nvSpPr>
        <p:spPr>
          <a:xfrm>
            <a:off x="14526000" y="1440"/>
            <a:ext cx="9869040" cy="13712760"/>
          </a:xfrm>
          <a:prstGeom prst="rect">
            <a:avLst/>
          </a:prstGeom>
          <a:solidFill>
            <a:srgbClr val="B781B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8" name="pasted-image.pdf"/>
          <p:cNvPicPr/>
          <p:nvPr/>
        </p:nvPicPr>
        <p:blipFill>
          <a:blip r:embed="rId4"/>
          <a:stretch/>
        </p:blipFill>
        <p:spPr>
          <a:xfrm>
            <a:off x="22035240" y="11997720"/>
            <a:ext cx="1683360" cy="1092600"/>
          </a:xfrm>
          <a:prstGeom prst="rect">
            <a:avLst/>
          </a:prstGeom>
          <a:ln w="12600">
            <a:noFill/>
          </a:ln>
        </p:spPr>
      </p:pic>
      <p:pic>
        <p:nvPicPr>
          <p:cNvPr id="299" name="pasted-image.pdf"/>
          <p:cNvPicPr/>
          <p:nvPr/>
        </p:nvPicPr>
        <p:blipFill>
          <a:blip r:embed="rId5"/>
          <a:stretch/>
        </p:blipFill>
        <p:spPr>
          <a:xfrm>
            <a:off x="12030120" y="-572760"/>
            <a:ext cx="14860440" cy="14860440"/>
          </a:xfrm>
          <a:prstGeom prst="rect">
            <a:avLst/>
          </a:prstGeom>
          <a:ln w="12600">
            <a:noFill/>
          </a:ln>
        </p:spPr>
      </p:pic>
      <p:pic>
        <p:nvPicPr>
          <p:cNvPr id="300" name="e6cd0e429eb0d4f31adc4ffa1f8aa210.png"/>
          <p:cNvPicPr/>
          <p:nvPr/>
        </p:nvPicPr>
        <p:blipFill>
          <a:blip r:embed="rId6"/>
          <a:stretch/>
        </p:blipFill>
        <p:spPr>
          <a:xfrm>
            <a:off x="17312760" y="3222000"/>
            <a:ext cx="4295160" cy="7139160"/>
          </a:xfrm>
          <a:prstGeom prst="rect">
            <a:avLst/>
          </a:prstGeom>
          <a:ln w="12600">
            <a:noFill/>
          </a:ln>
        </p:spPr>
      </p:pic>
      <p:sp>
        <p:nvSpPr>
          <p:cNvPr id="301" name="CustomShape 2"/>
          <p:cNvSpPr/>
          <p:nvPr/>
        </p:nvSpPr>
        <p:spPr>
          <a:xfrm>
            <a:off x="1939680" y="1086120"/>
            <a:ext cx="21503880" cy="1268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Витамин С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2050560" y="4437000"/>
            <a:ext cx="9207720" cy="756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способствует формированию иммунного ответа;</a:t>
            </a:r>
            <a:endParaRPr lang="ru-RU" sz="4200" b="0" strike="noStrike" spc="-1">
              <a:latin typeface="Arial"/>
            </a:endParaRPr>
          </a:p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участвует в формировании коллагена — основного структурного компонента кожи;</a:t>
            </a:r>
            <a:endParaRPr lang="ru-RU" sz="4200" b="0" strike="noStrike" spc="-1">
              <a:latin typeface="Arial"/>
            </a:endParaRPr>
          </a:p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отправляет иммунные клетки        к месту повреждения, способствуя заживлению ран;</a:t>
            </a:r>
            <a:endParaRPr lang="ru-RU" sz="4200" b="0" strike="noStrike" spc="-1">
              <a:latin typeface="Arial"/>
            </a:endParaRPr>
          </a:p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защищает организм                      от негативного влияния экологии.</a:t>
            </a:r>
            <a:endParaRPr lang="ru-RU" sz="4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fon-01.png"/>
          <p:cNvPicPr/>
          <p:nvPr/>
        </p:nvPicPr>
        <p:blipFill>
          <a:blip r:embed="rId3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304" name="CustomShape 1"/>
          <p:cNvSpPr/>
          <p:nvPr/>
        </p:nvSpPr>
        <p:spPr>
          <a:xfrm>
            <a:off x="14526000" y="1440"/>
            <a:ext cx="9869040" cy="13712760"/>
          </a:xfrm>
          <a:prstGeom prst="rect">
            <a:avLst/>
          </a:prstGeom>
          <a:solidFill>
            <a:srgbClr val="B781B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5" name="pasted-image.pdf"/>
          <p:cNvPicPr/>
          <p:nvPr/>
        </p:nvPicPr>
        <p:blipFill>
          <a:blip r:embed="rId4"/>
          <a:stretch/>
        </p:blipFill>
        <p:spPr>
          <a:xfrm>
            <a:off x="22035240" y="11997720"/>
            <a:ext cx="1683360" cy="1092600"/>
          </a:xfrm>
          <a:prstGeom prst="rect">
            <a:avLst/>
          </a:prstGeom>
          <a:ln w="12600">
            <a:noFill/>
          </a:ln>
        </p:spPr>
      </p:pic>
      <p:pic>
        <p:nvPicPr>
          <p:cNvPr id="306" name="pasted-image.pdf"/>
          <p:cNvPicPr/>
          <p:nvPr/>
        </p:nvPicPr>
        <p:blipFill>
          <a:blip r:embed="rId5"/>
          <a:stretch/>
        </p:blipFill>
        <p:spPr>
          <a:xfrm>
            <a:off x="12030120" y="-572760"/>
            <a:ext cx="14860440" cy="14860440"/>
          </a:xfrm>
          <a:prstGeom prst="rect">
            <a:avLst/>
          </a:prstGeom>
          <a:ln w="12600">
            <a:noFill/>
          </a:ln>
        </p:spPr>
      </p:pic>
      <p:sp>
        <p:nvSpPr>
          <p:cNvPr id="307" name="CustomShape 2"/>
          <p:cNvSpPr/>
          <p:nvPr/>
        </p:nvSpPr>
        <p:spPr>
          <a:xfrm>
            <a:off x="1939680" y="1086120"/>
            <a:ext cx="21503880" cy="1268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Витамин D3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2050560" y="4437000"/>
            <a:ext cx="9631080" cy="5312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активирует работу иммунных клеток T- и B-лимфоцитов,</a:t>
            </a:r>
            <a:endParaRPr lang="ru-RU" sz="4200" b="0" strike="noStrike" spc="-1">
              <a:latin typeface="Arial"/>
            </a:endParaRPr>
          </a:p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поддерживает антибактериальную и антивирусную защиту организма,</a:t>
            </a:r>
            <a:endParaRPr lang="ru-RU" sz="4200" b="0" strike="noStrike" spc="-1">
              <a:latin typeface="Arial"/>
            </a:endParaRPr>
          </a:p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дефицит витамина D повышает риск развития аутоиммунных заболеваний.</a:t>
            </a:r>
            <a:endParaRPr lang="ru-RU" sz="4200" b="0" strike="noStrike" spc="-1">
              <a:latin typeface="Arial"/>
            </a:endParaRPr>
          </a:p>
        </p:txBody>
      </p:sp>
      <p:pic>
        <p:nvPicPr>
          <p:cNvPr id="309" name="456e5a5958fabcdc824f4c37022a3a15.png"/>
          <p:cNvPicPr/>
          <p:nvPr/>
        </p:nvPicPr>
        <p:blipFill>
          <a:blip r:embed="rId6"/>
          <a:stretch/>
        </p:blipFill>
        <p:spPr>
          <a:xfrm>
            <a:off x="17501760" y="3025080"/>
            <a:ext cx="3916800" cy="753336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fon-01.pn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311" name="CustomShape 1"/>
          <p:cNvSpPr/>
          <p:nvPr/>
        </p:nvSpPr>
        <p:spPr>
          <a:xfrm>
            <a:off x="13933440" y="-1205280"/>
            <a:ext cx="13421520" cy="13421520"/>
          </a:xfrm>
          <a:prstGeom prst="ellipse">
            <a:avLst/>
          </a:prstGeom>
          <a:solidFill>
            <a:srgbClr val="864F9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2" name="pasted-image.pdf"/>
          <p:cNvPicPr/>
          <p:nvPr/>
        </p:nvPicPr>
        <p:blipFill>
          <a:blip r:embed="rId3"/>
          <a:stretch/>
        </p:blipFill>
        <p:spPr>
          <a:xfrm>
            <a:off x="11855160" y="-1626840"/>
            <a:ext cx="16219440" cy="16219440"/>
          </a:xfrm>
          <a:prstGeom prst="rect">
            <a:avLst/>
          </a:prstGeom>
          <a:ln w="12600">
            <a:noFill/>
          </a:ln>
        </p:spPr>
      </p:pic>
      <p:sp>
        <p:nvSpPr>
          <p:cNvPr id="313" name="CustomShape 2"/>
          <p:cNvSpPr/>
          <p:nvPr/>
        </p:nvSpPr>
        <p:spPr>
          <a:xfrm>
            <a:off x="1798920" y="1086120"/>
            <a:ext cx="13042080" cy="2366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Липосомальная форма витаминов </a:t>
            </a:r>
            <a:r>
              <a:rPr lang="ru-RU" sz="7200" b="1" strike="noStrike" cap="all" spc="-1">
                <a:solidFill>
                  <a:srgbClr val="874D94"/>
                </a:solidFill>
                <a:latin typeface="Arial"/>
                <a:ea typeface="Arial"/>
              </a:rPr>
              <a:t>С</a:t>
            </a: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 и </a:t>
            </a:r>
            <a:r>
              <a:rPr lang="ru-RU" sz="7200" b="1" strike="noStrike" cap="all" spc="-1">
                <a:solidFill>
                  <a:srgbClr val="864F92"/>
                </a:solidFill>
                <a:latin typeface="Arial"/>
                <a:ea typeface="Arial"/>
              </a:rPr>
              <a:t>D3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1999800" y="5275080"/>
            <a:ext cx="9631080" cy="6901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Липосомальная форма повышает биодоступность заключенных в нее активных компонентов, защищая   их от разрушения и предотвращая раздражение ЖКТ.</a:t>
            </a:r>
            <a:endParaRPr lang="ru-RU" sz="4200" b="0" strike="noStrike" spc="-1">
              <a:latin typeface="Arial"/>
            </a:endParaRPr>
          </a:p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Липосомальная оболочка —  дополнительный источник фосфолипидов, которые помогают восстановить поврежденные клеточные мембраны.</a:t>
            </a:r>
            <a:endParaRPr lang="ru-RU" sz="4200" b="0" strike="noStrike" spc="-1">
              <a:latin typeface="Arial"/>
            </a:endParaRPr>
          </a:p>
        </p:txBody>
      </p:sp>
      <p:pic>
        <p:nvPicPr>
          <p:cNvPr id="315" name="Liposom for fit.png"/>
          <p:cNvPicPr/>
          <p:nvPr/>
        </p:nvPicPr>
        <p:blipFill>
          <a:blip r:embed="rId4"/>
          <a:stretch/>
        </p:blipFill>
        <p:spPr>
          <a:xfrm>
            <a:off x="12431160" y="272880"/>
            <a:ext cx="12229560" cy="1316916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fon-01.png"/>
          <p:cNvPicPr/>
          <p:nvPr/>
        </p:nvPicPr>
        <p:blipFill>
          <a:blip r:embed="rId3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317" name="CustomShape 1"/>
          <p:cNvSpPr/>
          <p:nvPr/>
        </p:nvSpPr>
        <p:spPr>
          <a:xfrm>
            <a:off x="14526000" y="1440"/>
            <a:ext cx="9869040" cy="13712760"/>
          </a:xfrm>
          <a:prstGeom prst="rect">
            <a:avLst/>
          </a:prstGeom>
          <a:solidFill>
            <a:srgbClr val="B781B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8" name="pasted-image.pdf"/>
          <p:cNvPicPr/>
          <p:nvPr/>
        </p:nvPicPr>
        <p:blipFill>
          <a:blip r:embed="rId4"/>
          <a:stretch/>
        </p:blipFill>
        <p:spPr>
          <a:xfrm>
            <a:off x="22035240" y="11997720"/>
            <a:ext cx="1683360" cy="1092600"/>
          </a:xfrm>
          <a:prstGeom prst="rect">
            <a:avLst/>
          </a:prstGeom>
          <a:ln w="12600">
            <a:noFill/>
          </a:ln>
        </p:spPr>
      </p:pic>
      <p:pic>
        <p:nvPicPr>
          <p:cNvPr id="319" name="pasted-image.pdf"/>
          <p:cNvPicPr/>
          <p:nvPr/>
        </p:nvPicPr>
        <p:blipFill>
          <a:blip r:embed="rId5"/>
          <a:stretch/>
        </p:blipFill>
        <p:spPr>
          <a:xfrm>
            <a:off x="12030120" y="-572760"/>
            <a:ext cx="14860440" cy="14860440"/>
          </a:xfrm>
          <a:prstGeom prst="rect">
            <a:avLst/>
          </a:prstGeom>
          <a:ln w="12600">
            <a:noFill/>
          </a:ln>
        </p:spPr>
      </p:pic>
      <p:sp>
        <p:nvSpPr>
          <p:cNvPr id="320" name="CustomShape 2"/>
          <p:cNvSpPr/>
          <p:nvPr/>
        </p:nvSpPr>
        <p:spPr>
          <a:xfrm>
            <a:off x="1939680" y="1086120"/>
            <a:ext cx="12156480" cy="2366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Кора муравьиного дерева с СЕЛЕНОМ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2050560" y="3471840"/>
            <a:ext cx="11829960" cy="9884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  <a:spcBef>
                <a:spcPts val="2599"/>
              </a:spcBef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DejaVu Sans"/>
              </a:rPr>
              <a:t>Кора муравьиного дерева:</a:t>
            </a:r>
            <a:endParaRPr lang="ru-RU" sz="4200" b="0" strike="noStrike" spc="-1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1800"/>
              </a:spcBef>
              <a:buClr>
                <a:srgbClr val="874D94"/>
              </a:buClr>
              <a:buFont typeface="Symbol" charset="2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DejaVu Sans"/>
              </a:rPr>
              <a:t>Помогает в борьбе с бактериями, вирусами и грибками.</a:t>
            </a:r>
            <a:endParaRPr lang="ru-RU" sz="4200" b="0" strike="noStrike" spc="-1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1800"/>
              </a:spcBef>
              <a:buClr>
                <a:srgbClr val="874D94"/>
              </a:buClr>
              <a:buFont typeface="Symbol" charset="2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DejaVu Sans"/>
              </a:rPr>
              <a:t>Активирует клетки неспецифического (макрофаги) и специфического иммунитета</a:t>
            </a:r>
            <a:endParaRPr lang="ru-RU" sz="4200" b="0" strike="noStrike" spc="-1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1800"/>
              </a:spcBef>
              <a:buClr>
                <a:srgbClr val="874D94"/>
              </a:buClr>
              <a:buFont typeface="Symbol" charset="2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DejaVu Sans"/>
              </a:rPr>
              <a:t>Облегчает общее состояние при воспалительных заболеваниях.</a:t>
            </a:r>
            <a:endParaRPr lang="ru-RU" sz="4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599"/>
              </a:spcBef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DejaVu Sans"/>
              </a:rPr>
              <a:t>Селен:</a:t>
            </a:r>
            <a:endParaRPr lang="ru-RU" sz="4200" b="0" strike="noStrike" spc="-1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1800"/>
              </a:spcBef>
              <a:buClr>
                <a:srgbClr val="874D94"/>
              </a:buClr>
              <a:buFont typeface="Symbol" charset="2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DejaVu Sans"/>
              </a:rPr>
              <a:t>Участвует в синтезе иммунных клеток </a:t>
            </a:r>
            <a:endParaRPr lang="ru-RU" sz="4200" b="0" strike="noStrike" spc="-1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1800"/>
              </a:spcBef>
              <a:buClr>
                <a:srgbClr val="874D94"/>
              </a:buClr>
              <a:buFont typeface="Symbol" charset="2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DejaVu Sans"/>
              </a:rPr>
              <a:t>Обладает антиоксидантным действием</a:t>
            </a:r>
            <a:endParaRPr lang="ru-RU" sz="4200" b="0" strike="noStrike" spc="-1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1800"/>
              </a:spcBef>
              <a:buClr>
                <a:srgbClr val="874D94"/>
              </a:buClr>
              <a:buFont typeface="Symbol" charset="2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DejaVu Sans"/>
              </a:rPr>
              <a:t>Помогает формировать иммунный ответ.</a:t>
            </a:r>
            <a:endParaRPr lang="ru-RU" sz="4200" b="0" strike="noStrike" spc="-1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2599"/>
              </a:spcBef>
            </a:pPr>
            <a:endParaRPr lang="ru-RU" sz="4200" b="0" strike="noStrike" spc="-1">
              <a:latin typeface="Arial"/>
            </a:endParaRPr>
          </a:p>
        </p:txBody>
      </p:sp>
      <p:pic>
        <p:nvPicPr>
          <p:cNvPr id="322" name="Рисунок 321"/>
          <p:cNvPicPr/>
          <p:nvPr/>
        </p:nvPicPr>
        <p:blipFill>
          <a:blip r:embed="rId6"/>
          <a:stretch/>
        </p:blipFill>
        <p:spPr>
          <a:xfrm>
            <a:off x="17640000" y="2808000"/>
            <a:ext cx="4203720" cy="793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fon-01.pn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324" name="CustomShape 1"/>
          <p:cNvSpPr/>
          <p:nvPr/>
        </p:nvSpPr>
        <p:spPr>
          <a:xfrm>
            <a:off x="14526000" y="1440"/>
            <a:ext cx="9869040" cy="13712760"/>
          </a:xfrm>
          <a:prstGeom prst="rect">
            <a:avLst/>
          </a:prstGeom>
          <a:solidFill>
            <a:srgbClr val="B781B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5" name="pasted-image.pdf"/>
          <p:cNvPicPr/>
          <p:nvPr/>
        </p:nvPicPr>
        <p:blipFill>
          <a:blip r:embed="rId3"/>
          <a:stretch/>
        </p:blipFill>
        <p:spPr>
          <a:xfrm>
            <a:off x="22035240" y="11997720"/>
            <a:ext cx="1683360" cy="1092600"/>
          </a:xfrm>
          <a:prstGeom prst="rect">
            <a:avLst/>
          </a:prstGeom>
          <a:ln w="12600">
            <a:noFill/>
          </a:ln>
        </p:spPr>
      </p:pic>
      <p:pic>
        <p:nvPicPr>
          <p:cNvPr id="326" name="pasted-image.pdf"/>
          <p:cNvPicPr/>
          <p:nvPr/>
        </p:nvPicPr>
        <p:blipFill>
          <a:blip r:embed="rId4"/>
          <a:stretch/>
        </p:blipFill>
        <p:spPr>
          <a:xfrm>
            <a:off x="12030120" y="-572760"/>
            <a:ext cx="14860440" cy="14860440"/>
          </a:xfrm>
          <a:prstGeom prst="rect">
            <a:avLst/>
          </a:prstGeom>
          <a:ln w="12600">
            <a:noFill/>
          </a:ln>
        </p:spPr>
      </p:pic>
      <p:sp>
        <p:nvSpPr>
          <p:cNvPr id="327" name="CustomShape 2"/>
          <p:cNvSpPr/>
          <p:nvPr/>
        </p:nvSpPr>
        <p:spPr>
          <a:xfrm>
            <a:off x="1939680" y="1086120"/>
            <a:ext cx="12156480" cy="2365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Сквален </a:t>
            </a:r>
            <a:endParaRPr lang="ru-RU" sz="7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(жир печени акулы)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2050560" y="4437000"/>
            <a:ext cx="10799280" cy="6282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Антигипоксант — улучшает поступление кислорода в клетки. </a:t>
            </a:r>
            <a:endParaRPr lang="ru-RU" sz="4200" b="0" strike="noStrike" spc="-1">
              <a:latin typeface="Arial"/>
            </a:endParaRPr>
          </a:p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Обладает антиоксидантным действием. </a:t>
            </a:r>
            <a:endParaRPr lang="ru-RU" sz="4200" b="0" strike="noStrike" spc="-1">
              <a:latin typeface="Arial"/>
            </a:endParaRPr>
          </a:p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Способствует заживлению повреждений на коже.</a:t>
            </a:r>
            <a:endParaRPr lang="ru-RU" sz="4200" b="0" strike="noStrike" spc="-1">
              <a:latin typeface="Arial"/>
            </a:endParaRPr>
          </a:p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Усиливает местный и системный иммунный ответ (увеличивается продукция иммуноглобулинов IgG и IgA).</a:t>
            </a:r>
            <a:endParaRPr lang="ru-RU" sz="4200" b="0" strike="noStrike" spc="-1">
              <a:latin typeface="Arial"/>
            </a:endParaRPr>
          </a:p>
        </p:txBody>
      </p:sp>
      <p:pic>
        <p:nvPicPr>
          <p:cNvPr id="329" name="Рисунок 328"/>
          <p:cNvPicPr/>
          <p:nvPr/>
        </p:nvPicPr>
        <p:blipFill>
          <a:blip r:embed="rId5"/>
          <a:stretch/>
        </p:blipFill>
        <p:spPr>
          <a:xfrm>
            <a:off x="17568000" y="3024000"/>
            <a:ext cx="4119480" cy="784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fon-01.pn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331" name="CustomShape 1"/>
          <p:cNvSpPr/>
          <p:nvPr/>
        </p:nvSpPr>
        <p:spPr>
          <a:xfrm>
            <a:off x="14526000" y="1440"/>
            <a:ext cx="9869040" cy="13712760"/>
          </a:xfrm>
          <a:prstGeom prst="rect">
            <a:avLst/>
          </a:prstGeom>
          <a:solidFill>
            <a:srgbClr val="B781B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pasted-image.pdf"/>
          <p:cNvPicPr/>
          <p:nvPr/>
        </p:nvPicPr>
        <p:blipFill>
          <a:blip r:embed="rId3"/>
          <a:stretch/>
        </p:blipFill>
        <p:spPr>
          <a:xfrm>
            <a:off x="22035240" y="11997720"/>
            <a:ext cx="1683360" cy="1092600"/>
          </a:xfrm>
          <a:prstGeom prst="rect">
            <a:avLst/>
          </a:prstGeom>
          <a:ln w="12600">
            <a:noFill/>
          </a:ln>
        </p:spPr>
      </p:pic>
      <p:pic>
        <p:nvPicPr>
          <p:cNvPr id="333" name="pasted-image.pdf"/>
          <p:cNvPicPr/>
          <p:nvPr/>
        </p:nvPicPr>
        <p:blipFill>
          <a:blip r:embed="rId4"/>
          <a:stretch/>
        </p:blipFill>
        <p:spPr>
          <a:xfrm>
            <a:off x="12030120" y="-572760"/>
            <a:ext cx="14860440" cy="14860440"/>
          </a:xfrm>
          <a:prstGeom prst="rect">
            <a:avLst/>
          </a:prstGeom>
          <a:ln w="12600">
            <a:noFill/>
          </a:ln>
        </p:spPr>
      </p:pic>
      <p:sp>
        <p:nvSpPr>
          <p:cNvPr id="334" name="CustomShape 2"/>
          <p:cNvSpPr/>
          <p:nvPr/>
        </p:nvSpPr>
        <p:spPr>
          <a:xfrm>
            <a:off x="1939680" y="1086120"/>
            <a:ext cx="12156480" cy="1268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Корал-Майн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2050560" y="3776400"/>
            <a:ext cx="10799280" cy="7232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  <a:spcBef>
                <a:spcPts val="2599"/>
              </a:spcBef>
            </a:pPr>
            <a:r>
              <a:rPr lang="ru-RU" sz="4200" b="1" strike="noStrike" spc="-1">
                <a:solidFill>
                  <a:srgbClr val="3F4447"/>
                </a:solidFill>
                <a:latin typeface="Arial"/>
                <a:ea typeface="Arial"/>
              </a:rPr>
              <a:t>Корал-Майн – это минеральная композиция из реликтовых кораллов, добываемых вблизи японского острова Окинава, который еще называют “островом долгожителей”. </a:t>
            </a:r>
            <a:endParaRPr lang="ru-RU" sz="4200" b="0" strike="noStrike" spc="-1">
              <a:latin typeface="Arial"/>
            </a:endParaRPr>
          </a:p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источник многих минералов (Са, Mg, K, Na, Fe, S, Si, B, Cr, Mn, Zn и др.),</a:t>
            </a:r>
            <a:endParaRPr lang="ru-RU" sz="4200" b="0" strike="noStrike" spc="-1">
              <a:latin typeface="Arial"/>
            </a:endParaRPr>
          </a:p>
          <a:p>
            <a:pPr marL="421200" indent="-42048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регулирует минеральный баланс, укрепляя общее состояние организма   и, соответственно, его защитные силы.</a:t>
            </a:r>
            <a:endParaRPr lang="ru-RU" sz="4200" b="0" strike="noStrike" spc="-1">
              <a:latin typeface="Arial"/>
            </a:endParaRPr>
          </a:p>
        </p:txBody>
      </p:sp>
      <p:pic>
        <p:nvPicPr>
          <p:cNvPr id="336" name="Рисунок 335"/>
          <p:cNvPicPr/>
          <p:nvPr/>
        </p:nvPicPr>
        <p:blipFill>
          <a:blip r:embed="rId5"/>
          <a:stretch/>
        </p:blipFill>
        <p:spPr>
          <a:xfrm>
            <a:off x="17640000" y="3869280"/>
            <a:ext cx="4536000" cy="599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fon-01.png"/>
          <p:cNvPicPr/>
          <p:nvPr/>
        </p:nvPicPr>
        <p:blipFill>
          <a:blip r:embed="rId3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1939680" y="1086120"/>
            <a:ext cx="21503880" cy="2365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Иммунитет зависит от нас </a:t>
            </a:r>
            <a:endParaRPr lang="ru-RU" sz="7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или мы от него?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2007000" y="3912840"/>
            <a:ext cx="9585720" cy="1451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1" strike="noStrike" cap="all" spc="-1">
                <a:solidFill>
                  <a:srgbClr val="874D94"/>
                </a:solidFill>
                <a:latin typeface="Arial"/>
                <a:ea typeface="Arial"/>
              </a:rPr>
              <a:t>сила иммунитета во многом зависит от образа жизни</a:t>
            </a:r>
            <a:endParaRPr lang="ru-RU" sz="4200" b="0" strike="noStrike" spc="-1">
              <a:latin typeface="Arial"/>
            </a:endParaRPr>
          </a:p>
        </p:txBody>
      </p:sp>
      <p:grpSp>
        <p:nvGrpSpPr>
          <p:cNvPr id="126" name="Group 3"/>
          <p:cNvGrpSpPr/>
          <p:nvPr/>
        </p:nvGrpSpPr>
        <p:grpSpPr>
          <a:xfrm>
            <a:off x="2044080" y="6303960"/>
            <a:ext cx="20295000" cy="2298240"/>
            <a:chOff x="2044080" y="6303960"/>
            <a:chExt cx="20295000" cy="2298240"/>
          </a:xfrm>
        </p:grpSpPr>
        <p:grpSp>
          <p:nvGrpSpPr>
            <p:cNvPr id="127" name="Group 4"/>
            <p:cNvGrpSpPr/>
            <p:nvPr/>
          </p:nvGrpSpPr>
          <p:grpSpPr>
            <a:xfrm>
              <a:off x="2044080" y="6303960"/>
              <a:ext cx="20295000" cy="2298240"/>
              <a:chOff x="2044080" y="6303960"/>
              <a:chExt cx="20295000" cy="2298240"/>
            </a:xfrm>
          </p:grpSpPr>
          <p:sp>
            <p:nvSpPr>
              <p:cNvPr id="128" name="CustomShape 5"/>
              <p:cNvSpPr/>
              <p:nvPr/>
            </p:nvSpPr>
            <p:spPr>
              <a:xfrm>
                <a:off x="2044080" y="6488280"/>
                <a:ext cx="10160640" cy="1929240"/>
              </a:xfrm>
              <a:prstGeom prst="rect">
                <a:avLst/>
              </a:prstGeom>
              <a:solidFill>
                <a:srgbClr val="EED9CF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CustomShape 6"/>
              <p:cNvSpPr/>
              <p:nvPr/>
            </p:nvSpPr>
            <p:spPr>
              <a:xfrm>
                <a:off x="12178440" y="6488280"/>
                <a:ext cx="10160640" cy="1929240"/>
              </a:xfrm>
              <a:prstGeom prst="rect">
                <a:avLst/>
              </a:prstGeom>
              <a:solidFill>
                <a:srgbClr val="874D94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Line 7"/>
              <p:cNvSpPr/>
              <p:nvPr/>
            </p:nvSpPr>
            <p:spPr>
              <a:xfrm flipV="1">
                <a:off x="12196440" y="6303960"/>
                <a:ext cx="0" cy="2298240"/>
              </a:xfrm>
              <a:prstGeom prst="line">
                <a:avLst/>
              </a:prstGeom>
              <a:ln w="5076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1" name="Line 8"/>
            <p:cNvSpPr/>
            <p:nvPr/>
          </p:nvSpPr>
          <p:spPr>
            <a:xfrm flipV="1">
              <a:off x="11075040" y="6511680"/>
              <a:ext cx="0" cy="1882800"/>
            </a:xfrm>
            <a:prstGeom prst="line">
              <a:avLst/>
            </a:prstGeom>
            <a:ln w="507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Line 9"/>
            <p:cNvSpPr/>
            <p:nvPr/>
          </p:nvSpPr>
          <p:spPr>
            <a:xfrm flipV="1">
              <a:off x="9313200" y="6511680"/>
              <a:ext cx="0" cy="1882800"/>
            </a:xfrm>
            <a:prstGeom prst="line">
              <a:avLst/>
            </a:prstGeom>
            <a:ln w="507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Line 10"/>
            <p:cNvSpPr/>
            <p:nvPr/>
          </p:nvSpPr>
          <p:spPr>
            <a:xfrm flipV="1">
              <a:off x="6430680" y="6511680"/>
              <a:ext cx="0" cy="1882800"/>
            </a:xfrm>
            <a:prstGeom prst="line">
              <a:avLst/>
            </a:prstGeom>
            <a:ln w="507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4" name="Group 11"/>
            <p:cNvGrpSpPr/>
            <p:nvPr/>
          </p:nvGrpSpPr>
          <p:grpSpPr>
            <a:xfrm>
              <a:off x="13339440" y="6511680"/>
              <a:ext cx="4644360" cy="1882800"/>
              <a:chOff x="13339440" y="6511680"/>
              <a:chExt cx="4644360" cy="1882800"/>
            </a:xfrm>
          </p:grpSpPr>
          <p:sp>
            <p:nvSpPr>
              <p:cNvPr id="135" name="Line 12"/>
              <p:cNvSpPr/>
              <p:nvPr/>
            </p:nvSpPr>
            <p:spPr>
              <a:xfrm flipV="1">
                <a:off x="13339440" y="6511680"/>
                <a:ext cx="0" cy="1882800"/>
              </a:xfrm>
              <a:prstGeom prst="line">
                <a:avLst/>
              </a:prstGeom>
              <a:ln w="5076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" name="Line 13"/>
              <p:cNvSpPr/>
              <p:nvPr/>
            </p:nvSpPr>
            <p:spPr>
              <a:xfrm flipV="1">
                <a:off x="15101280" y="6511680"/>
                <a:ext cx="0" cy="1882800"/>
              </a:xfrm>
              <a:prstGeom prst="line">
                <a:avLst/>
              </a:prstGeom>
              <a:ln w="5076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" name="Line 14"/>
              <p:cNvSpPr/>
              <p:nvPr/>
            </p:nvSpPr>
            <p:spPr>
              <a:xfrm flipV="1">
                <a:off x="17983800" y="6511680"/>
                <a:ext cx="0" cy="1882800"/>
              </a:xfrm>
              <a:prstGeom prst="line">
                <a:avLst/>
              </a:prstGeom>
              <a:ln w="5076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38" name="CustomShape 15"/>
          <p:cNvSpPr/>
          <p:nvPr/>
        </p:nvSpPr>
        <p:spPr>
          <a:xfrm>
            <a:off x="2826000" y="7121880"/>
            <a:ext cx="9037440" cy="4652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1" strike="noStrike" spc="-1" baseline="11000">
                <a:solidFill>
                  <a:srgbClr val="3F4447"/>
                </a:solidFill>
                <a:latin typeface="Arial"/>
                <a:ea typeface="Arial"/>
              </a:rPr>
              <a:t> слабый иммунитет </a:t>
            </a:r>
            <a:endParaRPr lang="ru-RU" sz="4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200" b="0" strike="noStrike" spc="-1">
              <a:latin typeface="Arial"/>
            </a:endParaRPr>
          </a:p>
          <a:p>
            <a:pPr marL="320760" indent="-320040">
              <a:lnSpc>
                <a:spcPct val="100000"/>
              </a:lnSpc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частые ОРВИ;</a:t>
            </a:r>
            <a:endParaRPr lang="ru-RU" sz="4200" b="0" strike="noStrike" spc="-1">
              <a:latin typeface="Arial"/>
            </a:endParaRPr>
          </a:p>
          <a:p>
            <a:pPr marL="320760" indent="-320040">
              <a:lnSpc>
                <a:spcPct val="100000"/>
              </a:lnSpc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болезни протекают                            с осложнениями;</a:t>
            </a:r>
            <a:endParaRPr lang="ru-RU" sz="4200" b="0" strike="noStrike" spc="-1">
              <a:latin typeface="Arial"/>
            </a:endParaRPr>
          </a:p>
          <a:p>
            <a:pPr marL="320760" indent="-320040">
              <a:lnSpc>
                <a:spcPct val="100000"/>
              </a:lnSpc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продолжительное лечение.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139" name="CustomShape 16"/>
          <p:cNvSpPr/>
          <p:nvPr/>
        </p:nvSpPr>
        <p:spPr>
          <a:xfrm>
            <a:off x="13437720" y="9017280"/>
            <a:ext cx="7844400" cy="2091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320760" indent="-320040">
              <a:lnSpc>
                <a:spcPct val="100000"/>
              </a:lnSpc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ОРВИ не чаще 1-2 раз в год;</a:t>
            </a:r>
            <a:endParaRPr lang="ru-RU" sz="4200" b="0" strike="noStrike" spc="-1">
              <a:latin typeface="Arial"/>
            </a:endParaRPr>
          </a:p>
          <a:p>
            <a:pPr marL="320760" indent="-320040">
              <a:lnSpc>
                <a:spcPct val="100000"/>
              </a:lnSpc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быстрое выздоровление;</a:t>
            </a:r>
            <a:endParaRPr lang="ru-RU" sz="4200" b="0" strike="noStrike" spc="-1">
              <a:latin typeface="Arial"/>
            </a:endParaRPr>
          </a:p>
          <a:p>
            <a:pPr marL="320760" indent="-320040">
              <a:lnSpc>
                <a:spcPct val="100000"/>
              </a:lnSpc>
              <a:buClr>
                <a:srgbClr val="3F4447"/>
              </a:buClr>
              <a:buFont typeface="Symbol"/>
              <a:buChar char=""/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отсутствие осложнений.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140" name="CustomShape 17"/>
          <p:cNvSpPr/>
          <p:nvPr/>
        </p:nvSpPr>
        <p:spPr>
          <a:xfrm>
            <a:off x="14435280" y="7177320"/>
            <a:ext cx="5848920" cy="715320"/>
          </a:xfrm>
          <a:prstGeom prst="rect">
            <a:avLst/>
          </a:prstGeom>
          <a:solidFill>
            <a:srgbClr val="874D9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8"/>
          <p:cNvSpPr/>
          <p:nvPr/>
        </p:nvSpPr>
        <p:spPr>
          <a:xfrm>
            <a:off x="14281560" y="7121880"/>
            <a:ext cx="5685480" cy="811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1" strike="noStrike" spc="-1" baseline="11000">
                <a:solidFill>
                  <a:srgbClr val="FFFFFF"/>
                </a:solidFill>
                <a:latin typeface="Arial"/>
                <a:ea typeface="Arial"/>
              </a:rPr>
              <a:t> крепкий иммунитет </a:t>
            </a:r>
            <a:endParaRPr lang="ru-RU" sz="4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fon-01.pn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338" name="CustomShape 1"/>
          <p:cNvSpPr/>
          <p:nvPr/>
        </p:nvSpPr>
        <p:spPr>
          <a:xfrm>
            <a:off x="1977120" y="5996160"/>
            <a:ext cx="4242600" cy="3583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535353"/>
                </a:solidFill>
                <a:latin typeface="Arial"/>
                <a:ea typeface="Arial"/>
              </a:rPr>
              <a:t>БОНУСНЫЕ БАЛЛЫ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535353"/>
                </a:solidFill>
                <a:latin typeface="Arial"/>
                <a:ea typeface="Arial"/>
              </a:rPr>
              <a:t>КЛУБНАЯ ЦЕНА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535353"/>
                </a:solidFill>
                <a:latin typeface="Arial"/>
                <a:ea typeface="Arial"/>
              </a:rPr>
              <a:t>РОЗНИЧНАЯ ЦЕНА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7164360" y="5807880"/>
            <a:ext cx="905400" cy="96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200" b="1" strike="noStrike" spc="-1">
                <a:solidFill>
                  <a:srgbClr val="535353"/>
                </a:solidFill>
                <a:latin typeface="Arial"/>
                <a:ea typeface="Arial"/>
              </a:rPr>
              <a:t>58</a:t>
            </a:r>
            <a:endParaRPr lang="ru-RU" sz="5200" b="0" strike="noStrike" spc="-1"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7115400" y="8613000"/>
            <a:ext cx="2979360" cy="96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200" b="1" strike="noStrike" spc="-1">
                <a:solidFill>
                  <a:srgbClr val="535353"/>
                </a:solidFill>
                <a:latin typeface="Arial"/>
                <a:ea typeface="Arial"/>
              </a:rPr>
              <a:t>113,75 </a:t>
            </a:r>
            <a:r>
              <a:rPr lang="ru-RU" sz="3200" b="1" strike="noStrike" spc="-1">
                <a:solidFill>
                  <a:srgbClr val="535353"/>
                </a:solidFill>
                <a:latin typeface="Arial"/>
                <a:ea typeface="Arial"/>
              </a:rPr>
              <a:t>у.е.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41" name="CustomShape 4"/>
          <p:cNvSpPr/>
          <p:nvPr/>
        </p:nvSpPr>
        <p:spPr>
          <a:xfrm>
            <a:off x="7097040" y="7200360"/>
            <a:ext cx="1659960" cy="96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200" b="1" strike="noStrike" spc="-1">
                <a:solidFill>
                  <a:srgbClr val="535353"/>
                </a:solidFill>
                <a:latin typeface="Arial"/>
                <a:ea typeface="Arial"/>
              </a:rPr>
              <a:t>91</a:t>
            </a:r>
            <a:r>
              <a:rPr lang="ru-RU" sz="3200" b="1" strike="noStrike" spc="-1">
                <a:solidFill>
                  <a:srgbClr val="535353"/>
                </a:solidFill>
                <a:latin typeface="Arial"/>
                <a:ea typeface="Arial"/>
              </a:rPr>
              <a:t> у.е.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42" name="CustomShape 5"/>
          <p:cNvSpPr/>
          <p:nvPr/>
        </p:nvSpPr>
        <p:spPr>
          <a:xfrm>
            <a:off x="7068600" y="5727960"/>
            <a:ext cx="1071000" cy="1071000"/>
          </a:xfrm>
          <a:prstGeom prst="ellipse">
            <a:avLst/>
          </a:prstGeom>
          <a:noFill/>
          <a:ln w="38160">
            <a:solidFill>
              <a:srgbClr val="874D9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6"/>
          <p:cNvSpPr/>
          <p:nvPr/>
        </p:nvSpPr>
        <p:spPr>
          <a:xfrm>
            <a:off x="11486160" y="1949760"/>
            <a:ext cx="12908520" cy="9615600"/>
          </a:xfrm>
          <a:prstGeom prst="rect">
            <a:avLst/>
          </a:prstGeom>
          <a:solidFill>
            <a:srgbClr val="52266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7"/>
          <p:cNvSpPr/>
          <p:nvPr/>
        </p:nvSpPr>
        <p:spPr>
          <a:xfrm>
            <a:off x="1888920" y="3265200"/>
            <a:ext cx="12156480" cy="1268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Immunity pack</a:t>
            </a:r>
            <a:endParaRPr lang="ru-RU" sz="7200" b="0" strike="noStrike" spc="-1">
              <a:latin typeface="Arial"/>
            </a:endParaRPr>
          </a:p>
        </p:txBody>
      </p:sp>
      <p:pic>
        <p:nvPicPr>
          <p:cNvPr id="345" name="pasted-image.pdf"/>
          <p:cNvPicPr/>
          <p:nvPr/>
        </p:nvPicPr>
        <p:blipFill>
          <a:blip r:embed="rId3"/>
          <a:stretch/>
        </p:blipFill>
        <p:spPr>
          <a:xfrm>
            <a:off x="9971640" y="-1211040"/>
            <a:ext cx="15937560" cy="15937560"/>
          </a:xfrm>
          <a:prstGeom prst="rect">
            <a:avLst/>
          </a:prstGeom>
          <a:ln w="12600">
            <a:noFill/>
          </a:ln>
        </p:spPr>
      </p:pic>
      <p:pic>
        <p:nvPicPr>
          <p:cNvPr id="346" name="immunity_3D-1920x1920-Product_1.png"/>
          <p:cNvPicPr/>
          <p:nvPr/>
        </p:nvPicPr>
        <p:blipFill>
          <a:blip r:embed="rId4"/>
          <a:stretch/>
        </p:blipFill>
        <p:spPr>
          <a:xfrm>
            <a:off x="13556880" y="3739320"/>
            <a:ext cx="8767080" cy="60361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84.png"/>
          <p:cNvPicPr/>
          <p:nvPr/>
        </p:nvPicPr>
        <p:blipFill>
          <a:blip r:embed="rId2"/>
          <a:stretch/>
        </p:blipFill>
        <p:spPr>
          <a:xfrm>
            <a:off x="-27000" y="-15840"/>
            <a:ext cx="24434640" cy="13746960"/>
          </a:xfrm>
          <a:prstGeom prst="rect">
            <a:avLst/>
          </a:prstGeom>
          <a:ln w="12600">
            <a:noFill/>
          </a:ln>
        </p:spPr>
      </p:pic>
      <p:sp>
        <p:nvSpPr>
          <p:cNvPr id="348" name="CustomShape 1"/>
          <p:cNvSpPr/>
          <p:nvPr/>
        </p:nvSpPr>
        <p:spPr>
          <a:xfrm>
            <a:off x="-14400" y="2440080"/>
            <a:ext cx="24411960" cy="9352800"/>
          </a:xfrm>
          <a:prstGeom prst="rect">
            <a:avLst/>
          </a:prstGeom>
          <a:solidFill>
            <a:srgbClr val="84539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9" name="image86.png"/>
          <p:cNvPicPr/>
          <p:nvPr/>
        </p:nvPicPr>
        <p:blipFill>
          <a:blip r:embed="rId3"/>
          <a:stretch/>
        </p:blipFill>
        <p:spPr>
          <a:xfrm>
            <a:off x="6927840" y="8875800"/>
            <a:ext cx="1351800" cy="1269360"/>
          </a:xfrm>
          <a:prstGeom prst="rect">
            <a:avLst/>
          </a:prstGeom>
          <a:ln w="12600">
            <a:noFill/>
          </a:ln>
        </p:spPr>
      </p:pic>
      <p:pic>
        <p:nvPicPr>
          <p:cNvPr id="350" name="image85.png"/>
          <p:cNvPicPr/>
          <p:nvPr/>
        </p:nvPicPr>
        <p:blipFill>
          <a:blip r:embed="rId4"/>
          <a:stretch/>
        </p:blipFill>
        <p:spPr>
          <a:xfrm>
            <a:off x="8482320" y="6019920"/>
            <a:ext cx="2144520" cy="2218680"/>
          </a:xfrm>
          <a:prstGeom prst="rect">
            <a:avLst/>
          </a:prstGeom>
          <a:ln w="12600">
            <a:noFill/>
          </a:ln>
        </p:spPr>
      </p:pic>
      <p:pic>
        <p:nvPicPr>
          <p:cNvPr id="351" name="image87.png"/>
          <p:cNvPicPr/>
          <p:nvPr/>
        </p:nvPicPr>
        <p:blipFill>
          <a:blip r:embed="rId5"/>
          <a:stretch/>
        </p:blipFill>
        <p:spPr>
          <a:xfrm>
            <a:off x="18846720" y="5943600"/>
            <a:ext cx="2141280" cy="2218680"/>
          </a:xfrm>
          <a:prstGeom prst="rect">
            <a:avLst/>
          </a:prstGeom>
          <a:ln w="12600">
            <a:noFill/>
          </a:ln>
        </p:spPr>
      </p:pic>
      <p:pic>
        <p:nvPicPr>
          <p:cNvPr id="352" name="image88.png"/>
          <p:cNvPicPr/>
          <p:nvPr/>
        </p:nvPicPr>
        <p:blipFill>
          <a:blip r:embed="rId6"/>
          <a:stretch/>
        </p:blipFill>
        <p:spPr>
          <a:xfrm>
            <a:off x="3395520" y="5929560"/>
            <a:ext cx="2244240" cy="2321640"/>
          </a:xfrm>
          <a:prstGeom prst="rect">
            <a:avLst/>
          </a:prstGeom>
          <a:ln w="12600">
            <a:noFill/>
          </a:ln>
        </p:spPr>
      </p:pic>
      <p:pic>
        <p:nvPicPr>
          <p:cNvPr id="353" name="image89.png"/>
          <p:cNvPicPr/>
          <p:nvPr/>
        </p:nvPicPr>
        <p:blipFill>
          <a:blip r:embed="rId7"/>
          <a:stretch/>
        </p:blipFill>
        <p:spPr>
          <a:xfrm>
            <a:off x="13790160" y="6032880"/>
            <a:ext cx="2192760" cy="2270160"/>
          </a:xfrm>
          <a:prstGeom prst="rect">
            <a:avLst/>
          </a:prstGeom>
          <a:ln w="12600">
            <a:noFill/>
          </a:ln>
        </p:spPr>
      </p:pic>
      <p:sp>
        <p:nvSpPr>
          <p:cNvPr id="354" name="CustomShape 2"/>
          <p:cNvSpPr/>
          <p:nvPr/>
        </p:nvSpPr>
        <p:spPr>
          <a:xfrm>
            <a:off x="1172880" y="3036600"/>
            <a:ext cx="22037400" cy="2365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КОМПЛЕКСНЫЕ ПРОГРАММЫ </a:t>
            </a:r>
            <a:endParaRPr lang="ru-RU" sz="7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ОТ CORAL CLUB ЭТО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1689480" y="8519400"/>
            <a:ext cx="5478480" cy="1816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Arial"/>
              </a:rPr>
              <a:t>комплексное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Arial"/>
              </a:rPr>
              <a:t>действие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Arial"/>
              </a:rPr>
              <a:t>компонентов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56" name="CustomShape 4"/>
          <p:cNvSpPr/>
          <p:nvPr/>
        </p:nvSpPr>
        <p:spPr>
          <a:xfrm>
            <a:off x="6515280" y="8519400"/>
            <a:ext cx="6078960" cy="1816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Arial"/>
              </a:rPr>
              <a:t>четкая последовательность приема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57" name="CustomShape 5"/>
          <p:cNvSpPr/>
          <p:nvPr/>
        </p:nvSpPr>
        <p:spPr>
          <a:xfrm>
            <a:off x="12661920" y="8519400"/>
            <a:ext cx="4449240" cy="1816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Arial"/>
              </a:rPr>
              <a:t>сохранение привычного образа жизни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58" name="CustomShape 6"/>
          <p:cNvSpPr/>
          <p:nvPr/>
        </p:nvSpPr>
        <p:spPr>
          <a:xfrm>
            <a:off x="16877880" y="8519400"/>
            <a:ext cx="6078960" cy="1816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Arial"/>
              </a:rPr>
              <a:t>концептуальный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Arial"/>
              </a:rPr>
              <a:t>подход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Arial"/>
              </a:rPr>
              <a:t>к здоровью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-63000" y="-36720"/>
            <a:ext cx="24509520" cy="13788720"/>
          </a:xfrm>
          <a:prstGeom prst="rect">
            <a:avLst/>
          </a:prstGeom>
          <a:solidFill>
            <a:srgbClr val="874D9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0" name="image2.png"/>
          <p:cNvPicPr/>
          <p:nvPr/>
        </p:nvPicPr>
        <p:blipFill>
          <a:blip r:embed="rId2"/>
          <a:stretch/>
        </p:blipFill>
        <p:spPr>
          <a:xfrm>
            <a:off x="10287720" y="11348280"/>
            <a:ext cx="3807720" cy="669240"/>
          </a:xfrm>
          <a:prstGeom prst="rect">
            <a:avLst/>
          </a:prstGeom>
          <a:ln w="12600">
            <a:noFill/>
          </a:ln>
        </p:spPr>
      </p:pic>
      <p:sp>
        <p:nvSpPr>
          <p:cNvPr id="361" name="CustomShape 2"/>
          <p:cNvSpPr/>
          <p:nvPr/>
        </p:nvSpPr>
        <p:spPr>
          <a:xfrm>
            <a:off x="5128200" y="3870720"/>
            <a:ext cx="14127120" cy="4315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0" b="1" strike="noStrike" spc="-1">
                <a:solidFill>
                  <a:srgbClr val="FFFFFF"/>
                </a:solidFill>
                <a:latin typeface="Arial"/>
                <a:ea typeface="Arial"/>
              </a:rPr>
              <a:t>Immunity Pack</a:t>
            </a:r>
            <a:endParaRPr lang="ru-RU" sz="120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6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защита активирована</a:t>
            </a:r>
            <a:endParaRPr lang="ru-RU" sz="5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fon-01.png"/>
          <p:cNvPicPr/>
          <p:nvPr/>
        </p:nvPicPr>
        <p:blipFill>
          <a:blip r:embed="rId3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1939680" y="1086120"/>
            <a:ext cx="21503880" cy="1268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Факторы, снижающие иммунитет</a:t>
            </a:r>
            <a:endParaRPr lang="ru-RU" sz="7200" b="0" strike="noStrike" spc="-1">
              <a:latin typeface="Arial"/>
            </a:endParaRPr>
          </a:p>
        </p:txBody>
      </p:sp>
      <p:grpSp>
        <p:nvGrpSpPr>
          <p:cNvPr id="144" name="Group 2"/>
          <p:cNvGrpSpPr/>
          <p:nvPr/>
        </p:nvGrpSpPr>
        <p:grpSpPr>
          <a:xfrm>
            <a:off x="1683000" y="4018320"/>
            <a:ext cx="19658160" cy="8010360"/>
            <a:chOff x="1683000" y="4018320"/>
            <a:chExt cx="19658160" cy="8010360"/>
          </a:xfrm>
        </p:grpSpPr>
        <p:sp>
          <p:nvSpPr>
            <p:cNvPr id="145" name="CustomShape 3"/>
            <p:cNvSpPr/>
            <p:nvPr/>
          </p:nvSpPr>
          <p:spPr>
            <a:xfrm>
              <a:off x="2298600" y="6284160"/>
              <a:ext cx="3493080" cy="1206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400" b="0" strike="noStrike" cap="all" spc="-1">
                  <a:solidFill>
                    <a:srgbClr val="333F48"/>
                  </a:solidFill>
                  <a:latin typeface="Arial"/>
                  <a:ea typeface="Arial"/>
                </a:rPr>
                <a:t>ВРЕДНЫЕ</a:t>
              </a:r>
              <a:endParaRPr lang="ru-RU" sz="3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3400" b="0" strike="noStrike" cap="all" spc="-1">
                  <a:solidFill>
                    <a:srgbClr val="333F48"/>
                  </a:solidFill>
                  <a:latin typeface="Arial"/>
                  <a:ea typeface="Arial"/>
                </a:rPr>
                <a:t>ПРИВЫЧКИ</a:t>
              </a:r>
              <a:endParaRPr lang="ru-RU" sz="3400" b="0" strike="noStrike" spc="-1">
                <a:latin typeface="Arial"/>
              </a:endParaRPr>
            </a:p>
          </p:txBody>
        </p:sp>
        <p:pic>
          <p:nvPicPr>
            <p:cNvPr id="146" name="pasted-image.pdf"/>
            <p:cNvPicPr/>
            <p:nvPr/>
          </p:nvPicPr>
          <p:blipFill>
            <a:blip r:embed="rId4"/>
            <a:stretch/>
          </p:blipFill>
          <p:spPr>
            <a:xfrm>
              <a:off x="3051720" y="4018320"/>
              <a:ext cx="1986840" cy="19735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47" name="pasted-image.pdf"/>
            <p:cNvPicPr/>
            <p:nvPr/>
          </p:nvPicPr>
          <p:blipFill>
            <a:blip r:embed="rId5"/>
            <a:stretch/>
          </p:blipFill>
          <p:spPr>
            <a:xfrm>
              <a:off x="8300520" y="4141440"/>
              <a:ext cx="1897200" cy="172764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48" name="pasted-image.pdf"/>
            <p:cNvPicPr/>
            <p:nvPr/>
          </p:nvPicPr>
          <p:blipFill>
            <a:blip r:embed="rId6"/>
            <a:stretch/>
          </p:blipFill>
          <p:spPr>
            <a:xfrm>
              <a:off x="13414680" y="4084200"/>
              <a:ext cx="1726920" cy="1842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49" name="pasted-image.pdf"/>
            <p:cNvPicPr/>
            <p:nvPr/>
          </p:nvPicPr>
          <p:blipFill>
            <a:blip r:embed="rId7"/>
            <a:stretch/>
          </p:blipFill>
          <p:spPr>
            <a:xfrm>
              <a:off x="17987760" y="4085280"/>
              <a:ext cx="1983240" cy="183996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50" name="pasted-image.pdf"/>
            <p:cNvPicPr/>
            <p:nvPr/>
          </p:nvPicPr>
          <p:blipFill>
            <a:blip r:embed="rId8"/>
            <a:stretch/>
          </p:blipFill>
          <p:spPr>
            <a:xfrm>
              <a:off x="3284280" y="8494200"/>
              <a:ext cx="1521720" cy="204228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51" name="pasted-image.pdf"/>
            <p:cNvPicPr/>
            <p:nvPr/>
          </p:nvPicPr>
          <p:blipFill>
            <a:blip r:embed="rId9"/>
            <a:stretch/>
          </p:blipFill>
          <p:spPr>
            <a:xfrm>
              <a:off x="8336160" y="8602560"/>
              <a:ext cx="1826280" cy="182628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52" name="pasted-image.pdf"/>
            <p:cNvPicPr/>
            <p:nvPr/>
          </p:nvPicPr>
          <p:blipFill>
            <a:blip r:embed="rId10"/>
            <a:stretch/>
          </p:blipFill>
          <p:spPr>
            <a:xfrm>
              <a:off x="13692240" y="8492040"/>
              <a:ext cx="1171440" cy="20466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53" name="pasted-image.pdf"/>
            <p:cNvPicPr/>
            <p:nvPr/>
          </p:nvPicPr>
          <p:blipFill>
            <a:blip r:embed="rId11"/>
            <a:stretch/>
          </p:blipFill>
          <p:spPr>
            <a:xfrm>
              <a:off x="18094320" y="8571600"/>
              <a:ext cx="1769760" cy="188784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154" name="CustomShape 4"/>
            <p:cNvSpPr/>
            <p:nvPr/>
          </p:nvSpPr>
          <p:spPr>
            <a:xfrm>
              <a:off x="5990400" y="6284160"/>
              <a:ext cx="6480000" cy="1206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400" b="0" strike="noStrike" cap="all" spc="-1">
                  <a:solidFill>
                    <a:srgbClr val="333F48"/>
                  </a:solidFill>
                  <a:latin typeface="Arial"/>
                  <a:ea typeface="Arial"/>
                </a:rPr>
                <a:t>НЕСБАЛАНСИРОВАННОЕ ПИТАНИЕ</a:t>
              </a:r>
              <a:endParaRPr lang="ru-RU" sz="3400" b="0" strike="noStrike" spc="-1">
                <a:latin typeface="Arial"/>
              </a:endParaRPr>
            </a:p>
          </p:txBody>
        </p:sp>
        <p:sp>
          <p:nvSpPr>
            <p:cNvPr id="155" name="CustomShape 5"/>
            <p:cNvSpPr/>
            <p:nvPr/>
          </p:nvSpPr>
          <p:spPr>
            <a:xfrm>
              <a:off x="12531600" y="6284160"/>
              <a:ext cx="3493080" cy="688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400" b="0" strike="noStrike" cap="all" spc="-1">
                  <a:solidFill>
                    <a:srgbClr val="333F48"/>
                  </a:solidFill>
                  <a:latin typeface="Arial"/>
                  <a:ea typeface="Arial"/>
                </a:rPr>
                <a:t>СТРЕСС</a:t>
              </a:r>
              <a:endParaRPr lang="ru-RU" sz="3400" b="0" strike="noStrike" spc="-1">
                <a:latin typeface="Arial"/>
              </a:endParaRPr>
            </a:p>
          </p:txBody>
        </p:sp>
        <p:sp>
          <p:nvSpPr>
            <p:cNvPr id="156" name="CustomShape 6"/>
            <p:cNvSpPr/>
            <p:nvPr/>
          </p:nvSpPr>
          <p:spPr>
            <a:xfrm>
              <a:off x="16616880" y="6284160"/>
              <a:ext cx="4724280" cy="688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400" b="0" strike="noStrike" cap="all" spc="-1">
                  <a:solidFill>
                    <a:srgbClr val="333F48"/>
                  </a:solidFill>
                  <a:latin typeface="Arial"/>
                  <a:ea typeface="Arial"/>
                </a:rPr>
                <a:t>НЕДОСЫПАНИЕ</a:t>
              </a:r>
              <a:endParaRPr lang="ru-RU" sz="3400" b="0" strike="noStrike" spc="-1">
                <a:latin typeface="Arial"/>
              </a:endParaRPr>
            </a:p>
          </p:txBody>
        </p:sp>
        <p:sp>
          <p:nvSpPr>
            <p:cNvPr id="157" name="CustomShape 7"/>
            <p:cNvSpPr/>
            <p:nvPr/>
          </p:nvSpPr>
          <p:spPr>
            <a:xfrm>
              <a:off x="16616880" y="10822320"/>
              <a:ext cx="4724280" cy="688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400" b="0" strike="noStrike" cap="all" spc="-1">
                  <a:solidFill>
                    <a:srgbClr val="333F48"/>
                  </a:solidFill>
                  <a:latin typeface="Arial"/>
                  <a:ea typeface="Arial"/>
                </a:rPr>
                <a:t>АЛЛЕРГИЯ</a:t>
              </a:r>
              <a:endParaRPr lang="ru-RU" sz="3400" b="0" strike="noStrike" spc="-1">
                <a:latin typeface="Arial"/>
              </a:endParaRPr>
            </a:p>
          </p:txBody>
        </p:sp>
        <p:sp>
          <p:nvSpPr>
            <p:cNvPr id="158" name="CustomShape 8"/>
            <p:cNvSpPr/>
            <p:nvPr/>
          </p:nvSpPr>
          <p:spPr>
            <a:xfrm>
              <a:off x="11916000" y="10822320"/>
              <a:ext cx="4724280" cy="1206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400" b="0" strike="noStrike" cap="all" spc="-1">
                  <a:solidFill>
                    <a:srgbClr val="333F48"/>
                  </a:solidFill>
                  <a:latin typeface="Arial"/>
                  <a:ea typeface="Arial"/>
                </a:rPr>
                <a:t>ХРОНИЧЕСКИЕ ЗАБОЛЕВАНИЯ</a:t>
              </a:r>
              <a:endParaRPr lang="ru-RU" sz="3400" b="0" strike="noStrike" spc="-1">
                <a:latin typeface="Arial"/>
              </a:endParaRPr>
            </a:p>
          </p:txBody>
        </p:sp>
        <p:sp>
          <p:nvSpPr>
            <p:cNvPr id="159" name="CustomShape 9"/>
            <p:cNvSpPr/>
            <p:nvPr/>
          </p:nvSpPr>
          <p:spPr>
            <a:xfrm>
              <a:off x="6887160" y="10822320"/>
              <a:ext cx="4724280" cy="1206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400" b="0" strike="noStrike" cap="all" spc="-1">
                  <a:solidFill>
                    <a:srgbClr val="333F48"/>
                  </a:solidFill>
                  <a:latin typeface="Arial"/>
                  <a:ea typeface="Arial"/>
                </a:rPr>
                <a:t>ПОВРЕЖДЕНИЯ</a:t>
              </a:r>
              <a:endParaRPr lang="ru-RU" sz="3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3400" b="0" strike="noStrike" cap="all" spc="-1">
                  <a:solidFill>
                    <a:srgbClr val="333F48"/>
                  </a:solidFill>
                  <a:latin typeface="Arial"/>
                  <a:ea typeface="Arial"/>
                </a:rPr>
                <a:t>И ТРАВМЫ</a:t>
              </a:r>
              <a:endParaRPr lang="ru-RU" sz="3400" b="0" strike="noStrike" spc="-1">
                <a:latin typeface="Arial"/>
              </a:endParaRPr>
            </a:p>
          </p:txBody>
        </p:sp>
        <p:sp>
          <p:nvSpPr>
            <p:cNvPr id="160" name="CustomShape 10"/>
            <p:cNvSpPr/>
            <p:nvPr/>
          </p:nvSpPr>
          <p:spPr>
            <a:xfrm>
              <a:off x="1683000" y="10822320"/>
              <a:ext cx="4724280" cy="688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400" b="0" strike="noStrike" cap="all" spc="-1">
                  <a:solidFill>
                    <a:srgbClr val="333F48"/>
                  </a:solidFill>
                  <a:latin typeface="Arial"/>
                  <a:ea typeface="Arial"/>
                </a:rPr>
                <a:t>ВОЗРАСТ</a:t>
              </a:r>
              <a:endParaRPr lang="ru-RU" sz="34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fon-01.png"/>
          <p:cNvPicPr/>
          <p:nvPr/>
        </p:nvPicPr>
        <p:blipFill>
          <a:blip r:embed="rId3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1939680" y="1086120"/>
            <a:ext cx="21503880" cy="2365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КАК ПОНЯТЬ, </a:t>
            </a:r>
            <a:endParaRPr lang="ru-RU" sz="7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874D94"/>
                </a:solidFill>
                <a:latin typeface="Arial"/>
                <a:ea typeface="Arial"/>
              </a:rPr>
              <a:t>ЧТО ЗАЩИТА ОСЛАБЛА?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2039040" y="4300200"/>
            <a:ext cx="10083600" cy="675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228600" indent="-227880">
              <a:lnSpc>
                <a:spcPct val="100000"/>
              </a:lnSpc>
              <a:buClr>
                <a:srgbClr val="3F4447"/>
              </a:buClr>
              <a:buFont typeface="Symbol"/>
              <a:buChar char=""/>
            </a:pPr>
            <a:r>
              <a:rPr lang="ru-RU" sz="3600" b="1" strike="noStrike" cap="all" spc="-1">
                <a:solidFill>
                  <a:srgbClr val="3F4447"/>
                </a:solidFill>
                <a:latin typeface="Arial"/>
                <a:ea typeface="Arial"/>
              </a:rPr>
              <a:t>ПОВЫШЕННАЯ УТОМЛЯЕМОСТЬ;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3F4447"/>
              </a:buClr>
              <a:buFont typeface="Symbol"/>
              <a:buChar char=""/>
            </a:pPr>
            <a:r>
              <a:rPr lang="ru-RU" sz="3600" b="1" strike="noStrike" cap="all" spc="-1">
                <a:solidFill>
                  <a:srgbClr val="3F4447"/>
                </a:solidFill>
                <a:latin typeface="Arial"/>
                <a:ea typeface="Arial"/>
              </a:rPr>
              <a:t>РАССЕЯННОСТЬ, РАЗДРАЖИТЕЛЬНОСТЬ И НЕРВОЗНОСТЬ;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3F4447"/>
              </a:buClr>
              <a:buFont typeface="Symbol"/>
              <a:buChar char=""/>
            </a:pPr>
            <a:r>
              <a:rPr lang="ru-RU" sz="3600" b="1" strike="noStrike" cap="all" spc="-1">
                <a:solidFill>
                  <a:srgbClr val="3F4447"/>
                </a:solidFill>
                <a:latin typeface="Arial"/>
                <a:ea typeface="Arial"/>
              </a:rPr>
              <a:t>ПЛОХОЕ СОСТОЯНИЕ КОЖИ                        И СЛИЗИСТЫХ;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3F4447"/>
              </a:buClr>
              <a:buFont typeface="Symbol"/>
              <a:buChar char=""/>
            </a:pPr>
            <a:r>
              <a:rPr lang="ru-RU" sz="3600" b="1" strike="noStrike" cap="all" spc="-1">
                <a:solidFill>
                  <a:srgbClr val="3F4447"/>
                </a:solidFill>
                <a:latin typeface="Arial"/>
                <a:ea typeface="Arial"/>
              </a:rPr>
              <a:t>НАРУШЕНИЯ В РАБОТЕ ЖКТ;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3F4447"/>
              </a:buClr>
              <a:buFont typeface="Symbol"/>
              <a:buChar char=""/>
            </a:pPr>
            <a:r>
              <a:rPr lang="ru-RU" sz="3600" b="1" strike="noStrike" cap="all" spc="-1">
                <a:solidFill>
                  <a:srgbClr val="3F4447"/>
                </a:solidFill>
                <a:latin typeface="Arial"/>
                <a:ea typeface="Arial"/>
              </a:rPr>
              <a:t>ОБОСТРЕНИЕ ХРОНИЧЕСКИХ ЗАБОЛЕВАНИЙ, ЧАСТЫЕ БОЛЕЗНИ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64" name="pasted-image.pdf"/>
          <p:cNvPicPr/>
          <p:nvPr/>
        </p:nvPicPr>
        <p:blipFill>
          <a:blip r:embed="rId4"/>
          <a:srcRect b="35715"/>
          <a:stretch/>
        </p:blipFill>
        <p:spPr>
          <a:xfrm>
            <a:off x="15254640" y="933120"/>
            <a:ext cx="6535080" cy="1296504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fon-05.png"/>
          <p:cNvPicPr/>
          <p:nvPr/>
        </p:nvPicPr>
        <p:blipFill>
          <a:blip r:embed="rId3"/>
          <a:stretch/>
        </p:blipFill>
        <p:spPr>
          <a:xfrm>
            <a:off x="0" y="3600"/>
            <a:ext cx="24383160" cy="13708080"/>
          </a:xfrm>
          <a:prstGeom prst="rect">
            <a:avLst/>
          </a:prstGeom>
          <a:ln w="12600"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1939680" y="1086120"/>
            <a:ext cx="21503880" cy="2365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Что такое </a:t>
            </a:r>
            <a:endParaRPr lang="ru-RU" sz="7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FFFFFF"/>
                </a:solidFill>
                <a:latin typeface="Arial"/>
                <a:ea typeface="Arial"/>
              </a:rPr>
              <a:t>иммунитет?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14227200" y="1827360"/>
            <a:ext cx="10060200" cy="10060200"/>
          </a:xfrm>
          <a:prstGeom prst="ellipse">
            <a:avLst/>
          </a:prstGeom>
          <a:solidFill>
            <a:srgbClr val="FFFFFF">
              <a:alpha val="11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68" name="Group 3"/>
          <p:cNvGrpSpPr/>
          <p:nvPr/>
        </p:nvGrpSpPr>
        <p:grpSpPr>
          <a:xfrm>
            <a:off x="12241440" y="1637640"/>
            <a:ext cx="11456280" cy="10694160"/>
            <a:chOff x="12241440" y="1637640"/>
            <a:chExt cx="11456280" cy="10694160"/>
          </a:xfrm>
        </p:grpSpPr>
        <p:pic>
          <p:nvPicPr>
            <p:cNvPr id="169" name="pasted-image.pdf"/>
            <p:cNvPicPr/>
            <p:nvPr/>
          </p:nvPicPr>
          <p:blipFill>
            <a:blip r:embed="rId4"/>
            <a:stretch/>
          </p:blipFill>
          <p:spPr>
            <a:xfrm>
              <a:off x="16209360" y="3539160"/>
              <a:ext cx="6106680" cy="689076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70" name="pasted-image.pdf"/>
            <p:cNvPicPr/>
            <p:nvPr/>
          </p:nvPicPr>
          <p:blipFill>
            <a:blip r:embed="rId5"/>
            <a:stretch/>
          </p:blipFill>
          <p:spPr>
            <a:xfrm>
              <a:off x="12241440" y="1637640"/>
              <a:ext cx="11456280" cy="1069416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71" name="CustomShape 4"/>
          <p:cNvSpPr/>
          <p:nvPr/>
        </p:nvSpPr>
        <p:spPr>
          <a:xfrm>
            <a:off x="11556720" y="-843120"/>
            <a:ext cx="15401520" cy="15401520"/>
          </a:xfrm>
          <a:prstGeom prst="ellipse">
            <a:avLst/>
          </a:prstGeom>
          <a:solidFill>
            <a:srgbClr val="FFFFFF">
              <a:alpha val="11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5"/>
          <p:cNvSpPr/>
          <p:nvPr/>
        </p:nvSpPr>
        <p:spPr>
          <a:xfrm>
            <a:off x="16989840" y="6086160"/>
            <a:ext cx="4535280" cy="1176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600" b="1" strike="noStrike" cap="all" spc="-1">
                <a:solidFill>
                  <a:srgbClr val="29284B"/>
                </a:solidFill>
                <a:latin typeface="Arial"/>
                <a:ea typeface="Arial"/>
              </a:rPr>
              <a:t>immunity</a:t>
            </a:r>
            <a:endParaRPr lang="ru-RU" sz="6600" b="0" strike="noStrike" spc="-1">
              <a:latin typeface="Aria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1986840" y="4733640"/>
            <a:ext cx="9037440" cy="708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1" strike="noStrike" spc="-1">
                <a:solidFill>
                  <a:srgbClr val="FFFFFF"/>
                </a:solidFill>
                <a:latin typeface="Arial"/>
                <a:ea typeface="Arial"/>
              </a:rPr>
              <a:t>Иммунитет </a:t>
            </a:r>
            <a:r>
              <a:rPr lang="ru-RU" sz="4200" b="0" strike="noStrike" spc="-1">
                <a:solidFill>
                  <a:srgbClr val="FFFFFF"/>
                </a:solidFill>
                <a:latin typeface="Arial"/>
                <a:ea typeface="Arial"/>
              </a:rPr>
              <a:t>(от латинского immunitas – освобождение, избавление) — способность организма распознавать чужеродное и защищаться от:</a:t>
            </a:r>
            <a:r>
              <a:rPr lang="ru-RU" sz="4200" b="1" strike="noStrike" spc="-1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ru-RU" sz="4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200" b="0" strike="noStrike" spc="-1">
              <a:latin typeface="Arial"/>
            </a:endParaRPr>
          </a:p>
          <a:p>
            <a:pPr marL="320760" indent="-320040">
              <a:lnSpc>
                <a:spcPct val="120000"/>
              </a:lnSpc>
              <a:buClr>
                <a:srgbClr val="FFFFFF"/>
              </a:buClr>
              <a:buFont typeface="Symbol"/>
              <a:buChar char=""/>
            </a:pPr>
            <a:r>
              <a:rPr lang="ru-RU" sz="4200" b="1" strike="noStrike" spc="-1">
                <a:solidFill>
                  <a:srgbClr val="FFFFFF"/>
                </a:solidFill>
                <a:latin typeface="Arial"/>
                <a:ea typeface="Arial"/>
              </a:rPr>
              <a:t>вирусов,</a:t>
            </a:r>
            <a:endParaRPr lang="ru-RU" sz="4200" b="0" strike="noStrike" spc="-1">
              <a:latin typeface="Arial"/>
            </a:endParaRPr>
          </a:p>
          <a:p>
            <a:pPr marL="320760" indent="-320040">
              <a:lnSpc>
                <a:spcPct val="120000"/>
              </a:lnSpc>
              <a:buClr>
                <a:srgbClr val="FFFFFF"/>
              </a:buClr>
              <a:buFont typeface="Symbol"/>
              <a:buChar char=""/>
            </a:pPr>
            <a:r>
              <a:rPr lang="ru-RU" sz="4200" b="1" strike="noStrike" spc="-1">
                <a:solidFill>
                  <a:srgbClr val="FFFFFF"/>
                </a:solidFill>
                <a:latin typeface="Arial"/>
                <a:ea typeface="Arial"/>
              </a:rPr>
              <a:t>бактерий,</a:t>
            </a:r>
            <a:endParaRPr lang="ru-RU" sz="4200" b="0" strike="noStrike" spc="-1">
              <a:latin typeface="Arial"/>
            </a:endParaRPr>
          </a:p>
          <a:p>
            <a:pPr marL="320760" indent="-320040">
              <a:lnSpc>
                <a:spcPct val="120000"/>
              </a:lnSpc>
              <a:buClr>
                <a:srgbClr val="FFFFFF"/>
              </a:buClr>
              <a:buFont typeface="Symbol"/>
              <a:buChar char=""/>
            </a:pPr>
            <a:r>
              <a:rPr lang="ru-RU" sz="4200" b="1" strike="noStrike" spc="-1">
                <a:solidFill>
                  <a:srgbClr val="FFFFFF"/>
                </a:solidFill>
                <a:latin typeface="Arial"/>
                <a:ea typeface="Arial"/>
              </a:rPr>
              <a:t>простейших организмов, </a:t>
            </a:r>
            <a:endParaRPr lang="ru-RU" sz="4200" b="0" strike="noStrike" spc="-1">
              <a:latin typeface="Arial"/>
            </a:endParaRPr>
          </a:p>
          <a:p>
            <a:pPr marL="320760" indent="-320040">
              <a:lnSpc>
                <a:spcPct val="120000"/>
              </a:lnSpc>
              <a:buClr>
                <a:srgbClr val="FFFFFF"/>
              </a:buClr>
              <a:buFont typeface="Symbol"/>
              <a:buChar char=""/>
            </a:pPr>
            <a:r>
              <a:rPr lang="ru-RU" sz="4200" b="1" strike="noStrike" spc="-1">
                <a:solidFill>
                  <a:srgbClr val="FFFFFF"/>
                </a:solidFill>
                <a:latin typeface="Arial"/>
                <a:ea typeface="Arial"/>
              </a:rPr>
              <a:t>микроскопических грибов.</a:t>
            </a:r>
            <a:endParaRPr lang="ru-RU" sz="4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fon-01.pn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1939680" y="1086120"/>
            <a:ext cx="21503880" cy="4742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0" b="1" strike="noStrike" cap="all" spc="-1">
                <a:solidFill>
                  <a:srgbClr val="874D94"/>
                </a:solidFill>
                <a:latin typeface="Arial"/>
                <a:ea typeface="Arial"/>
              </a:rPr>
              <a:t>Иммунитет — </a:t>
            </a:r>
            <a:endParaRPr lang="ru-RU" sz="10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защита снаружи </a:t>
            </a:r>
            <a:endParaRPr lang="ru-RU" sz="10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и изнутри</a:t>
            </a:r>
            <a:endParaRPr lang="ru-RU" sz="10000" b="0" strike="noStrike" spc="-1">
              <a:latin typeface="Arial"/>
            </a:endParaRPr>
          </a:p>
        </p:txBody>
      </p:sp>
      <p:pic>
        <p:nvPicPr>
          <p:cNvPr id="176" name="pasted-image.pdf"/>
          <p:cNvPicPr/>
          <p:nvPr/>
        </p:nvPicPr>
        <p:blipFill>
          <a:blip r:embed="rId3"/>
          <a:stretch/>
        </p:blipFill>
        <p:spPr>
          <a:xfrm>
            <a:off x="15516000" y="869400"/>
            <a:ext cx="10687320" cy="13056840"/>
          </a:xfrm>
          <a:prstGeom prst="rect">
            <a:avLst/>
          </a:prstGeom>
          <a:ln w="12600">
            <a:noFill/>
          </a:ln>
        </p:spPr>
      </p:pic>
      <p:sp>
        <p:nvSpPr>
          <p:cNvPr id="177" name="CustomShape 2"/>
          <p:cNvSpPr/>
          <p:nvPr/>
        </p:nvSpPr>
        <p:spPr>
          <a:xfrm>
            <a:off x="1986840" y="6476400"/>
            <a:ext cx="10953360" cy="4011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Силы иммунитета направлены не только на борьбу с внешними чужеродными агентами, но и со своими собственными клетками и молекулами, если они повреждены, генетически изменены или состарились. </a:t>
            </a:r>
            <a:endParaRPr lang="ru-RU" sz="4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fon-01.png"/>
          <p:cNvPicPr/>
          <p:nvPr/>
        </p:nvPicPr>
        <p:blipFill>
          <a:blip r:embed="rId3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pic>
        <p:nvPicPr>
          <p:cNvPr id="179" name="pasted-image.pdf"/>
          <p:cNvPicPr/>
          <p:nvPr/>
        </p:nvPicPr>
        <p:blipFill>
          <a:blip r:embed="rId4"/>
          <a:srcRect b="34996"/>
          <a:stretch/>
        </p:blipFill>
        <p:spPr>
          <a:xfrm>
            <a:off x="17203320" y="777600"/>
            <a:ext cx="5725080" cy="12842640"/>
          </a:xfrm>
          <a:prstGeom prst="rect">
            <a:avLst/>
          </a:prstGeom>
          <a:ln w="12600"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1939680" y="1086120"/>
            <a:ext cx="21503880" cy="1268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Иммунная оборона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8092800" y="5873760"/>
            <a:ext cx="9198360" cy="4011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421200" indent="-420480">
              <a:lnSpc>
                <a:spcPct val="100000"/>
              </a:lnSpc>
              <a:buClr>
                <a:srgbClr val="3F4447"/>
              </a:buClr>
              <a:buFont typeface="StarSymbol"/>
              <a:buChar char="-"/>
            </a:pPr>
            <a:r>
              <a:rPr lang="ru-RU" sz="3600" b="1" strike="noStrike" spc="-1">
                <a:solidFill>
                  <a:srgbClr val="3F4447"/>
                </a:solidFill>
                <a:latin typeface="Arial"/>
                <a:ea typeface="Arial"/>
              </a:rPr>
              <a:t>миндалины,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3F4447"/>
                </a:solidFill>
                <a:latin typeface="Arial"/>
                <a:ea typeface="Arial"/>
              </a:rPr>
              <a:t>лимфоузлы,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3F4447"/>
                </a:solidFill>
                <a:latin typeface="Arial"/>
                <a:ea typeface="Arial"/>
              </a:rPr>
              <a:t>лимфоидная ткань,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3F4447"/>
                </a:solidFill>
                <a:latin typeface="Arial"/>
                <a:ea typeface="Arial"/>
              </a:rPr>
              <a:t>селезенка,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3F4447"/>
                </a:solidFill>
                <a:latin typeface="Arial"/>
                <a:ea typeface="Arial"/>
              </a:rPr>
              <a:t>аппендикс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3F4447"/>
                </a:solidFill>
                <a:latin typeface="Arial"/>
                <a:ea typeface="Arial"/>
              </a:rPr>
              <a:t>— место локализации “обученных” иммунных клеток.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1986840" y="5885640"/>
            <a:ext cx="5273280" cy="2365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421200" indent="-420480">
              <a:lnSpc>
                <a:spcPct val="100000"/>
              </a:lnSpc>
              <a:buClr>
                <a:srgbClr val="3F4447"/>
              </a:buClr>
              <a:buFont typeface="StarSymbol"/>
              <a:buChar char="-"/>
            </a:pPr>
            <a:r>
              <a:rPr lang="ru-RU" sz="3600" b="1" strike="noStrike" spc="-1">
                <a:solidFill>
                  <a:srgbClr val="3F4447"/>
                </a:solidFill>
                <a:latin typeface="Arial"/>
                <a:ea typeface="Arial"/>
              </a:rPr>
              <a:t>кожа </a:t>
            </a:r>
            <a:r>
              <a:rPr lang="ru-RU" sz="3600" b="0" strike="noStrike" spc="-1">
                <a:solidFill>
                  <a:srgbClr val="3F4447"/>
                </a:solidFill>
                <a:latin typeface="Arial"/>
                <a:ea typeface="Arial"/>
              </a:rPr>
              <a:t>— основной “барьер” между организмом и  внешней средой.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83" name="Line 4"/>
          <p:cNvSpPr/>
          <p:nvPr/>
        </p:nvSpPr>
        <p:spPr>
          <a:xfrm>
            <a:off x="11662920" y="6791040"/>
            <a:ext cx="6769080" cy="0"/>
          </a:xfrm>
          <a:prstGeom prst="line">
            <a:avLst/>
          </a:prstGeom>
          <a:ln w="38160">
            <a:solidFill>
              <a:srgbClr val="874D9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4" name="Group 5"/>
          <p:cNvGrpSpPr/>
          <p:nvPr/>
        </p:nvGrpSpPr>
        <p:grpSpPr>
          <a:xfrm>
            <a:off x="11664000" y="3543120"/>
            <a:ext cx="7805520" cy="2753640"/>
            <a:chOff x="11664000" y="3543120"/>
            <a:chExt cx="7805520" cy="2753640"/>
          </a:xfrm>
        </p:grpSpPr>
        <p:sp>
          <p:nvSpPr>
            <p:cNvPr id="185" name="Line 6"/>
            <p:cNvSpPr/>
            <p:nvPr/>
          </p:nvSpPr>
          <p:spPr>
            <a:xfrm>
              <a:off x="11664000" y="6283080"/>
              <a:ext cx="4598640" cy="0"/>
            </a:xfrm>
            <a:prstGeom prst="line">
              <a:avLst/>
            </a:prstGeom>
            <a:ln w="38160">
              <a:solidFill>
                <a:srgbClr val="874D9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" name="Line 7"/>
            <p:cNvSpPr/>
            <p:nvPr/>
          </p:nvSpPr>
          <p:spPr>
            <a:xfrm>
              <a:off x="16240680" y="3557880"/>
              <a:ext cx="0" cy="2738880"/>
            </a:xfrm>
            <a:prstGeom prst="line">
              <a:avLst/>
            </a:prstGeom>
            <a:ln w="38160">
              <a:solidFill>
                <a:srgbClr val="874D9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" name="Line 8"/>
            <p:cNvSpPr/>
            <p:nvPr/>
          </p:nvSpPr>
          <p:spPr>
            <a:xfrm>
              <a:off x="16215120" y="3543120"/>
              <a:ext cx="3254400" cy="0"/>
            </a:xfrm>
            <a:prstGeom prst="line">
              <a:avLst/>
            </a:prstGeom>
            <a:ln w="38160">
              <a:solidFill>
                <a:srgbClr val="874D9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8" name="CustomShape 9"/>
          <p:cNvSpPr/>
          <p:nvPr/>
        </p:nvSpPr>
        <p:spPr>
          <a:xfrm>
            <a:off x="2039040" y="11025720"/>
            <a:ext cx="15725880" cy="1268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cap="all" spc="-1">
                <a:solidFill>
                  <a:srgbClr val="874D94"/>
                </a:solidFill>
                <a:latin typeface="Arial"/>
                <a:ea typeface="Arial"/>
              </a:rPr>
              <a:t>Транспорт клеток иммунной системы 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cap="all" spc="-1">
                <a:solidFill>
                  <a:srgbClr val="874D94"/>
                </a:solidFill>
                <a:latin typeface="Arial"/>
                <a:ea typeface="Arial"/>
              </a:rPr>
              <a:t>по организму обеспечивают кровь и лимфа.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89" name="Line 10"/>
          <p:cNvSpPr/>
          <p:nvPr/>
        </p:nvSpPr>
        <p:spPr>
          <a:xfrm>
            <a:off x="11219400" y="7872480"/>
            <a:ext cx="9660600" cy="0"/>
          </a:xfrm>
          <a:prstGeom prst="line">
            <a:avLst/>
          </a:prstGeom>
          <a:ln w="38160">
            <a:solidFill>
              <a:srgbClr val="874D9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0" name="Group 11"/>
          <p:cNvGrpSpPr/>
          <p:nvPr/>
        </p:nvGrpSpPr>
        <p:grpSpPr>
          <a:xfrm>
            <a:off x="11415240" y="8407080"/>
            <a:ext cx="7232760" cy="1641600"/>
            <a:chOff x="11415240" y="8407080"/>
            <a:chExt cx="7232760" cy="1641600"/>
          </a:xfrm>
        </p:grpSpPr>
        <p:sp>
          <p:nvSpPr>
            <p:cNvPr id="191" name="Line 12"/>
            <p:cNvSpPr/>
            <p:nvPr/>
          </p:nvSpPr>
          <p:spPr>
            <a:xfrm>
              <a:off x="11415240" y="8407080"/>
              <a:ext cx="5149080" cy="0"/>
            </a:xfrm>
            <a:prstGeom prst="line">
              <a:avLst/>
            </a:prstGeom>
            <a:ln w="38160">
              <a:solidFill>
                <a:srgbClr val="874D9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Line 13"/>
            <p:cNvSpPr/>
            <p:nvPr/>
          </p:nvSpPr>
          <p:spPr>
            <a:xfrm>
              <a:off x="16561440" y="8431200"/>
              <a:ext cx="0" cy="1617480"/>
            </a:xfrm>
            <a:prstGeom prst="line">
              <a:avLst/>
            </a:prstGeom>
            <a:ln w="38160">
              <a:solidFill>
                <a:srgbClr val="874D9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Line 14"/>
            <p:cNvSpPr/>
            <p:nvPr/>
          </p:nvSpPr>
          <p:spPr>
            <a:xfrm>
              <a:off x="16546680" y="10041840"/>
              <a:ext cx="2101320" cy="0"/>
            </a:xfrm>
            <a:prstGeom prst="line">
              <a:avLst/>
            </a:prstGeom>
            <a:ln w="38160">
              <a:solidFill>
                <a:srgbClr val="874D9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4" name="CustomShape 15"/>
          <p:cNvSpPr/>
          <p:nvPr/>
        </p:nvSpPr>
        <p:spPr>
          <a:xfrm>
            <a:off x="2077560" y="5068080"/>
            <a:ext cx="3652560" cy="715320"/>
          </a:xfrm>
          <a:prstGeom prst="rect">
            <a:avLst/>
          </a:prstGeom>
          <a:solidFill>
            <a:srgbClr val="874D9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16"/>
          <p:cNvSpPr/>
          <p:nvPr/>
        </p:nvSpPr>
        <p:spPr>
          <a:xfrm>
            <a:off x="1986840" y="2599560"/>
            <a:ext cx="13858560" cy="2091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Во главе </a:t>
            </a:r>
            <a:r>
              <a:rPr lang="ru-RU" sz="4200" b="1" strike="noStrike" spc="-1">
                <a:solidFill>
                  <a:srgbClr val="3F4447"/>
                </a:solidFill>
                <a:latin typeface="Arial"/>
                <a:ea typeface="Arial"/>
              </a:rPr>
              <a:t>костный мозг и тимус.</a:t>
            </a: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 Это место рождения всех клеток иммунной системы и “обучения” наиболее важных из них (Т- и В-лимфоцитов).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196" name="CustomShape 17"/>
          <p:cNvSpPr/>
          <p:nvPr/>
        </p:nvSpPr>
        <p:spPr>
          <a:xfrm>
            <a:off x="2156760" y="5025240"/>
            <a:ext cx="7097400" cy="811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1" strike="noStrike" spc="-1" baseline="11000">
                <a:solidFill>
                  <a:srgbClr val="FFFFFF"/>
                </a:solidFill>
                <a:latin typeface="Arial"/>
                <a:ea typeface="Arial"/>
              </a:rPr>
              <a:t>Помощники:</a:t>
            </a:r>
            <a:endParaRPr lang="ru-RU" sz="4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fon-01.png"/>
          <p:cNvPicPr/>
          <p:nvPr/>
        </p:nvPicPr>
        <p:blipFill>
          <a:blip r:embed="rId3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198" name="CustomShape 1"/>
          <p:cNvSpPr/>
          <p:nvPr/>
        </p:nvSpPr>
        <p:spPr>
          <a:xfrm>
            <a:off x="-12324240" y="-7588080"/>
            <a:ext cx="36076680" cy="36076680"/>
          </a:xfrm>
          <a:prstGeom prst="ellipse">
            <a:avLst/>
          </a:prstGeom>
          <a:solidFill>
            <a:srgbClr val="FFF0E5"/>
          </a:solidFill>
          <a:ln w="266760">
            <a:solidFill>
              <a:srgbClr val="864F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2"/>
          <p:cNvSpPr/>
          <p:nvPr/>
        </p:nvSpPr>
        <p:spPr>
          <a:xfrm>
            <a:off x="-11442600" y="-6706440"/>
            <a:ext cx="34313400" cy="34313400"/>
          </a:xfrm>
          <a:prstGeom prst="ellipse">
            <a:avLst/>
          </a:prstGeom>
          <a:solidFill>
            <a:srgbClr val="FFF0E5"/>
          </a:solidFill>
          <a:ln w="127080">
            <a:solidFill>
              <a:srgbClr val="864F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3"/>
          <p:cNvSpPr/>
          <p:nvPr/>
        </p:nvSpPr>
        <p:spPr>
          <a:xfrm>
            <a:off x="-2203920" y="2532240"/>
            <a:ext cx="15835680" cy="15835680"/>
          </a:xfrm>
          <a:prstGeom prst="ellipse">
            <a:avLst/>
          </a:prstGeom>
          <a:solidFill>
            <a:srgbClr val="EFD04E"/>
          </a:solidFill>
          <a:ln w="50760">
            <a:solidFill>
              <a:srgbClr val="85519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4"/>
          <p:cNvSpPr/>
          <p:nvPr/>
        </p:nvSpPr>
        <p:spPr>
          <a:xfrm>
            <a:off x="1939680" y="1086120"/>
            <a:ext cx="21503880" cy="1268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Иерархия иммунитета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2037600" y="6520680"/>
            <a:ext cx="11020680" cy="5200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1" strike="noStrike" spc="-1">
                <a:solidFill>
                  <a:srgbClr val="3F4447"/>
                </a:solidFill>
                <a:latin typeface="Arial"/>
                <a:ea typeface="Arial"/>
              </a:rPr>
              <a:t>Солдаты:  </a:t>
            </a:r>
            <a:endParaRPr lang="ru-RU" sz="42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3F4447"/>
              </a:buClr>
              <a:buFont typeface="Symbol"/>
              <a:buChar char=""/>
            </a:pPr>
            <a:r>
              <a:rPr lang="ru-RU" sz="3600" b="1" strike="noStrike" spc="-1">
                <a:solidFill>
                  <a:srgbClr val="3F4447"/>
                </a:solidFill>
                <a:latin typeface="Arial"/>
                <a:ea typeface="Arial"/>
              </a:rPr>
              <a:t>Кожа, слизистые, ферменты, желудочный сок.</a:t>
            </a:r>
            <a:r>
              <a:rPr lang="ru-RU" sz="3600" b="0" strike="noStrike" spc="-1">
                <a:solidFill>
                  <a:srgbClr val="3F4447"/>
                </a:solidFill>
                <a:latin typeface="Arial"/>
                <a:ea typeface="Arial"/>
              </a:rPr>
              <a:t> Являются поверхностными барьерами (механическими, биологическими, химическими).</a:t>
            </a:r>
            <a:endParaRPr lang="ru-RU" sz="36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3F4447"/>
              </a:buClr>
              <a:buFont typeface="Symbol"/>
              <a:buChar char=""/>
            </a:pPr>
            <a:r>
              <a:rPr lang="ru-RU" sz="3600" b="1" strike="noStrike" spc="-1">
                <a:solidFill>
                  <a:srgbClr val="3F4447"/>
                </a:solidFill>
                <a:latin typeface="Arial"/>
                <a:ea typeface="Arial"/>
              </a:rPr>
              <a:t>Иммунные клетки фагоциты</a:t>
            </a:r>
            <a:r>
              <a:rPr lang="ru-RU" sz="3600" b="0" strike="noStrike" spc="-1">
                <a:solidFill>
                  <a:srgbClr val="3F4447"/>
                </a:solidFill>
                <a:latin typeface="Arial"/>
                <a:ea typeface="Arial"/>
              </a:rPr>
              <a:t> (макрофаги, моноциты, нейтрофилы, дендритные клетки, тучные клетки). Первыми вступают в “борьбу”, захватывая и “переваривая” чужеродные агенты (с размером ≥  0,1 мкм)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03" name="CustomShape 6"/>
          <p:cNvSpPr/>
          <p:nvPr/>
        </p:nvSpPr>
        <p:spPr>
          <a:xfrm>
            <a:off x="2032200" y="4370040"/>
            <a:ext cx="9585720" cy="1451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1" strike="noStrike" cap="all" spc="-1">
                <a:solidFill>
                  <a:srgbClr val="3F4447"/>
                </a:solidFill>
                <a:latin typeface="Arial"/>
                <a:ea typeface="Arial"/>
              </a:rPr>
              <a:t>Неспецифический</a:t>
            </a:r>
            <a:r>
              <a:rPr lang="ru-RU" sz="4200" b="1" strike="noStrike" cap="all" spc="-1">
                <a:solidFill>
                  <a:srgbClr val="874D94"/>
                </a:solidFill>
                <a:latin typeface="Arial"/>
                <a:ea typeface="Arial"/>
              </a:rPr>
              <a:t> (врожденный)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204" name="CustomShape 7"/>
          <p:cNvSpPr/>
          <p:nvPr/>
        </p:nvSpPr>
        <p:spPr>
          <a:xfrm>
            <a:off x="14681520" y="4370040"/>
            <a:ext cx="9585720" cy="1451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1" strike="noStrike" cap="all" spc="-1">
                <a:solidFill>
                  <a:srgbClr val="3F4447"/>
                </a:solidFill>
                <a:latin typeface="Arial"/>
                <a:ea typeface="Arial"/>
              </a:rPr>
              <a:t>специфический</a:t>
            </a:r>
            <a:r>
              <a:rPr lang="ru-RU" sz="4200" b="1" strike="noStrike" cap="all" spc="-1">
                <a:solidFill>
                  <a:srgbClr val="874D94"/>
                </a:solidFill>
                <a:latin typeface="Arial"/>
                <a:ea typeface="Arial"/>
              </a:rPr>
              <a:t> (приобретенный)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205" name="CustomShape 8"/>
          <p:cNvSpPr/>
          <p:nvPr/>
        </p:nvSpPr>
        <p:spPr>
          <a:xfrm>
            <a:off x="14661720" y="6520680"/>
            <a:ext cx="7860960" cy="3645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1" strike="noStrike" spc="-1">
                <a:solidFill>
                  <a:srgbClr val="3F4447"/>
                </a:solidFill>
                <a:latin typeface="Arial"/>
                <a:ea typeface="Arial"/>
              </a:rPr>
              <a:t>Солдаты:  </a:t>
            </a:r>
            <a:endParaRPr lang="ru-RU" sz="4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200" b="1" strike="noStrike" spc="-1">
                <a:solidFill>
                  <a:srgbClr val="3F4447"/>
                </a:solidFill>
                <a:latin typeface="Arial"/>
                <a:ea typeface="Arial"/>
              </a:rPr>
              <a:t>T- и В-лимфоциты</a:t>
            </a:r>
            <a:endParaRPr lang="ru-RU" sz="4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3F4447"/>
                </a:solidFill>
                <a:latin typeface="Arial"/>
                <a:ea typeface="Arial"/>
              </a:rPr>
              <a:t>Они распознают и запоминают чужеродные агенты,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3F4447"/>
                </a:solidFill>
                <a:latin typeface="Arial"/>
                <a:ea typeface="Arial"/>
              </a:rPr>
              <a:t>и обеспечивают интенсивный «прицельный» ответ.</a:t>
            </a:r>
            <a:endParaRPr lang="ru-RU" sz="3600" b="0" strike="noStrike" spc="-1">
              <a:latin typeface="Arial"/>
            </a:endParaRPr>
          </a:p>
        </p:txBody>
      </p:sp>
      <p:grpSp>
        <p:nvGrpSpPr>
          <p:cNvPr id="206" name="Group 9"/>
          <p:cNvGrpSpPr/>
          <p:nvPr/>
        </p:nvGrpSpPr>
        <p:grpSpPr>
          <a:xfrm>
            <a:off x="14653800" y="10807560"/>
            <a:ext cx="2082240" cy="2082600"/>
            <a:chOff x="14653800" y="10807560"/>
            <a:chExt cx="2082240" cy="2082600"/>
          </a:xfrm>
        </p:grpSpPr>
        <p:sp>
          <p:nvSpPr>
            <p:cNvPr id="207" name="CustomShape 10"/>
            <p:cNvSpPr/>
            <p:nvPr/>
          </p:nvSpPr>
          <p:spPr>
            <a:xfrm>
              <a:off x="14869800" y="11017080"/>
              <a:ext cx="1663200" cy="1663200"/>
            </a:xfrm>
            <a:prstGeom prst="ellipse">
              <a:avLst/>
            </a:prstGeom>
            <a:noFill/>
            <a:ln w="76320">
              <a:solidFill>
                <a:srgbClr val="85519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08" name="Group 11"/>
            <p:cNvGrpSpPr/>
            <p:nvPr/>
          </p:nvGrpSpPr>
          <p:grpSpPr>
            <a:xfrm>
              <a:off x="14653800" y="11848680"/>
              <a:ext cx="2082240" cy="0"/>
              <a:chOff x="14653800" y="11848680"/>
              <a:chExt cx="2082240" cy="0"/>
            </a:xfrm>
          </p:grpSpPr>
          <p:sp>
            <p:nvSpPr>
              <p:cNvPr id="209" name="Line 12"/>
              <p:cNvSpPr/>
              <p:nvPr/>
            </p:nvSpPr>
            <p:spPr>
              <a:xfrm>
                <a:off x="16097040" y="11848680"/>
                <a:ext cx="639000" cy="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" name="Line 13"/>
              <p:cNvSpPr/>
              <p:nvPr/>
            </p:nvSpPr>
            <p:spPr>
              <a:xfrm>
                <a:off x="14653800" y="11848680"/>
                <a:ext cx="639000" cy="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11" name="Group 14"/>
            <p:cNvGrpSpPr/>
            <p:nvPr/>
          </p:nvGrpSpPr>
          <p:grpSpPr>
            <a:xfrm>
              <a:off x="15701400" y="10807560"/>
              <a:ext cx="0" cy="2082600"/>
              <a:chOff x="15701400" y="10807560"/>
              <a:chExt cx="0" cy="2082600"/>
            </a:xfrm>
          </p:grpSpPr>
          <p:sp>
            <p:nvSpPr>
              <p:cNvPr id="212" name="Line 15"/>
              <p:cNvSpPr/>
              <p:nvPr/>
            </p:nvSpPr>
            <p:spPr>
              <a:xfrm flipV="1">
                <a:off x="15701400" y="10807560"/>
                <a:ext cx="0" cy="63936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" name="Line 16"/>
              <p:cNvSpPr/>
              <p:nvPr/>
            </p:nvSpPr>
            <p:spPr>
              <a:xfrm flipV="1">
                <a:off x="15701400" y="12250800"/>
                <a:ext cx="0" cy="63936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214" name="Group 17"/>
          <p:cNvGrpSpPr/>
          <p:nvPr/>
        </p:nvGrpSpPr>
        <p:grpSpPr>
          <a:xfrm>
            <a:off x="17325000" y="1260360"/>
            <a:ext cx="2534760" cy="2535120"/>
            <a:chOff x="17325000" y="1260360"/>
            <a:chExt cx="2534760" cy="2535120"/>
          </a:xfrm>
        </p:grpSpPr>
        <p:sp>
          <p:nvSpPr>
            <p:cNvPr id="215" name="CustomShape 18"/>
            <p:cNvSpPr/>
            <p:nvPr/>
          </p:nvSpPr>
          <p:spPr>
            <a:xfrm>
              <a:off x="17587440" y="1515240"/>
              <a:ext cx="2024640" cy="2024640"/>
            </a:xfrm>
            <a:prstGeom prst="ellipse">
              <a:avLst/>
            </a:prstGeom>
            <a:noFill/>
            <a:ln w="76320">
              <a:solidFill>
                <a:srgbClr val="85519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16" name="Group 19"/>
            <p:cNvGrpSpPr/>
            <p:nvPr/>
          </p:nvGrpSpPr>
          <p:grpSpPr>
            <a:xfrm>
              <a:off x="17325000" y="2527920"/>
              <a:ext cx="2534760" cy="0"/>
              <a:chOff x="17325000" y="2527920"/>
              <a:chExt cx="2534760" cy="0"/>
            </a:xfrm>
          </p:grpSpPr>
          <p:sp>
            <p:nvSpPr>
              <p:cNvPr id="217" name="Line 20"/>
              <p:cNvSpPr/>
              <p:nvPr/>
            </p:nvSpPr>
            <p:spPr>
              <a:xfrm>
                <a:off x="19081800" y="2527920"/>
                <a:ext cx="777960" cy="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" name="Line 21"/>
              <p:cNvSpPr/>
              <p:nvPr/>
            </p:nvSpPr>
            <p:spPr>
              <a:xfrm>
                <a:off x="17325000" y="2527920"/>
                <a:ext cx="777960" cy="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19" name="Group 22"/>
            <p:cNvGrpSpPr/>
            <p:nvPr/>
          </p:nvGrpSpPr>
          <p:grpSpPr>
            <a:xfrm>
              <a:off x="18599760" y="1260360"/>
              <a:ext cx="0" cy="2535120"/>
              <a:chOff x="18599760" y="1260360"/>
              <a:chExt cx="0" cy="2535120"/>
            </a:xfrm>
          </p:grpSpPr>
          <p:sp>
            <p:nvSpPr>
              <p:cNvPr id="220" name="Line 23"/>
              <p:cNvSpPr/>
              <p:nvPr/>
            </p:nvSpPr>
            <p:spPr>
              <a:xfrm flipV="1">
                <a:off x="18599760" y="1260360"/>
                <a:ext cx="0" cy="77832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" name="Line 24"/>
              <p:cNvSpPr/>
              <p:nvPr/>
            </p:nvSpPr>
            <p:spPr>
              <a:xfrm flipV="1">
                <a:off x="18599760" y="3017160"/>
                <a:ext cx="0" cy="77832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222" name="pasted-image.pdf"/>
          <p:cNvPicPr/>
          <p:nvPr/>
        </p:nvPicPr>
        <p:blipFill>
          <a:blip r:embed="rId4"/>
          <a:stretch/>
        </p:blipFill>
        <p:spPr>
          <a:xfrm>
            <a:off x="632880" y="12714480"/>
            <a:ext cx="1896480" cy="33156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fon-01.pn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1939680" y="1086120"/>
            <a:ext cx="20503440" cy="4742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У иммунной </a:t>
            </a:r>
            <a:endParaRPr lang="ru-RU" sz="10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0" b="1" strike="noStrike" cap="all" spc="-1">
                <a:solidFill>
                  <a:srgbClr val="535353"/>
                </a:solidFill>
                <a:latin typeface="Arial"/>
                <a:ea typeface="Arial"/>
              </a:rPr>
              <a:t>системы всегда </a:t>
            </a:r>
            <a:endParaRPr lang="ru-RU" sz="10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0" b="1" strike="noStrike" cap="all" spc="-1">
                <a:solidFill>
                  <a:srgbClr val="864F92"/>
                </a:solidFill>
                <a:latin typeface="Arial"/>
                <a:ea typeface="Arial"/>
              </a:rPr>
              <a:t>есть работа</a:t>
            </a:r>
            <a:endParaRPr lang="ru-RU" sz="10000" b="0" strike="noStrike" spc="-1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1986840" y="6450840"/>
            <a:ext cx="9207720" cy="3372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В одном кубометре воздуха </a:t>
            </a:r>
            <a:endParaRPr lang="ru-RU" sz="4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в помещении может содержаться </a:t>
            </a:r>
            <a:endParaRPr lang="ru-RU" sz="4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200" b="1" strike="noStrike" spc="-1">
                <a:solidFill>
                  <a:srgbClr val="3F4447"/>
                </a:solidFill>
                <a:latin typeface="Arial"/>
                <a:ea typeface="Arial"/>
              </a:rPr>
              <a:t>1 500-7 000 и даже более микроорганизмов </a:t>
            </a: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(в зависимости </a:t>
            </a:r>
            <a:endParaRPr lang="ru-RU" sz="4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200" b="0" strike="noStrike" spc="-1">
                <a:solidFill>
                  <a:srgbClr val="3F4447"/>
                </a:solidFill>
                <a:latin typeface="Arial"/>
                <a:ea typeface="Arial"/>
              </a:rPr>
              <a:t>от времени года).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226" name="Line 3"/>
          <p:cNvSpPr/>
          <p:nvPr/>
        </p:nvSpPr>
        <p:spPr>
          <a:xfrm flipV="1">
            <a:off x="18124560" y="2698200"/>
            <a:ext cx="0" cy="4253760"/>
          </a:xfrm>
          <a:prstGeom prst="line">
            <a:avLst/>
          </a:prstGeom>
          <a:ln w="50760" cap="rnd">
            <a:solidFill>
              <a:srgbClr val="A7A7A7"/>
            </a:solidFill>
            <a:custDash>
              <a:ds d="2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Line 4"/>
          <p:cNvSpPr/>
          <p:nvPr/>
        </p:nvSpPr>
        <p:spPr>
          <a:xfrm flipH="1">
            <a:off x="12566160" y="8575200"/>
            <a:ext cx="5573520" cy="2057400"/>
          </a:xfrm>
          <a:prstGeom prst="line">
            <a:avLst/>
          </a:prstGeom>
          <a:ln w="50760" cap="rnd">
            <a:solidFill>
              <a:srgbClr val="A7A7A7"/>
            </a:solidFill>
            <a:custDash>
              <a:ds d="2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Line 5"/>
          <p:cNvSpPr/>
          <p:nvPr/>
        </p:nvSpPr>
        <p:spPr>
          <a:xfrm>
            <a:off x="18138600" y="8557920"/>
            <a:ext cx="5407560" cy="2074680"/>
          </a:xfrm>
          <a:prstGeom prst="line">
            <a:avLst/>
          </a:prstGeom>
          <a:ln w="50760" cap="rnd">
            <a:solidFill>
              <a:srgbClr val="A7A7A7"/>
            </a:solidFill>
            <a:custDash>
              <a:ds d="2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6"/>
          <p:cNvSpPr/>
          <p:nvPr/>
        </p:nvSpPr>
        <p:spPr>
          <a:xfrm>
            <a:off x="14250600" y="7280640"/>
            <a:ext cx="7696080" cy="32493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200" b="1" strike="noStrike" spc="-1">
                <a:solidFill>
                  <a:srgbClr val="855191"/>
                </a:solidFill>
                <a:latin typeface="Arial"/>
                <a:ea typeface="Arial"/>
              </a:rPr>
              <a:t>7 000</a:t>
            </a:r>
            <a:endParaRPr lang="ru-RU" sz="20200" b="0" strike="noStrike" spc="-1">
              <a:latin typeface="Arial"/>
            </a:endParaRPr>
          </a:p>
        </p:txBody>
      </p:sp>
      <p:grpSp>
        <p:nvGrpSpPr>
          <p:cNvPr id="230" name="Group 7"/>
          <p:cNvGrpSpPr/>
          <p:nvPr/>
        </p:nvGrpSpPr>
        <p:grpSpPr>
          <a:xfrm>
            <a:off x="12567600" y="2710440"/>
            <a:ext cx="11046960" cy="10035360"/>
            <a:chOff x="12567600" y="2710440"/>
            <a:chExt cx="11046960" cy="10035360"/>
          </a:xfrm>
        </p:grpSpPr>
        <p:pic>
          <p:nvPicPr>
            <p:cNvPr id="231" name="pasted-image.pdf"/>
            <p:cNvPicPr/>
            <p:nvPr/>
          </p:nvPicPr>
          <p:blipFill>
            <a:blip r:embed="rId3"/>
            <a:stretch/>
          </p:blipFill>
          <p:spPr>
            <a:xfrm>
              <a:off x="15145200" y="4959720"/>
              <a:ext cx="1967040" cy="196704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232" name="Line 8"/>
            <p:cNvSpPr/>
            <p:nvPr/>
          </p:nvSpPr>
          <p:spPr>
            <a:xfrm flipV="1">
              <a:off x="18124560" y="6924240"/>
              <a:ext cx="0" cy="581436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Line 9"/>
            <p:cNvSpPr/>
            <p:nvPr/>
          </p:nvSpPr>
          <p:spPr>
            <a:xfrm flipH="1" flipV="1">
              <a:off x="12625560" y="4806720"/>
              <a:ext cx="5480280" cy="209304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Line 10"/>
            <p:cNvSpPr/>
            <p:nvPr/>
          </p:nvSpPr>
          <p:spPr>
            <a:xfrm flipV="1">
              <a:off x="18086400" y="4785840"/>
              <a:ext cx="5528160" cy="213480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Line 11"/>
            <p:cNvSpPr/>
            <p:nvPr/>
          </p:nvSpPr>
          <p:spPr>
            <a:xfrm flipH="1">
              <a:off x="12579120" y="2727720"/>
              <a:ext cx="5573160" cy="205740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Line 12"/>
            <p:cNvSpPr/>
            <p:nvPr/>
          </p:nvSpPr>
          <p:spPr>
            <a:xfrm>
              <a:off x="18138600" y="2710440"/>
              <a:ext cx="5456880" cy="207468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Line 13"/>
            <p:cNvSpPr/>
            <p:nvPr/>
          </p:nvSpPr>
          <p:spPr>
            <a:xfrm flipV="1">
              <a:off x="23590800" y="4796640"/>
              <a:ext cx="0" cy="589752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Line 14"/>
            <p:cNvSpPr/>
            <p:nvPr/>
          </p:nvSpPr>
          <p:spPr>
            <a:xfrm flipH="1" flipV="1">
              <a:off x="12567600" y="10633680"/>
              <a:ext cx="5571000" cy="210636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Line 15"/>
            <p:cNvSpPr/>
            <p:nvPr/>
          </p:nvSpPr>
          <p:spPr>
            <a:xfrm flipV="1">
              <a:off x="12594960" y="4776480"/>
              <a:ext cx="0" cy="589752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40" name="pasted-image.pdf"/>
            <p:cNvPicPr/>
            <p:nvPr/>
          </p:nvPicPr>
          <p:blipFill>
            <a:blip r:embed="rId4"/>
            <a:stretch/>
          </p:blipFill>
          <p:spPr>
            <a:xfrm>
              <a:off x="19510560" y="10252440"/>
              <a:ext cx="1236960" cy="123696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241" name="pasted-image.pdf"/>
            <p:cNvPicPr/>
            <p:nvPr/>
          </p:nvPicPr>
          <p:blipFill>
            <a:blip r:embed="rId5"/>
            <a:stretch/>
          </p:blipFill>
          <p:spPr>
            <a:xfrm>
              <a:off x="21633840" y="5924160"/>
              <a:ext cx="648000" cy="6480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242" name="pasted-image.pdf"/>
            <p:cNvPicPr/>
            <p:nvPr/>
          </p:nvPicPr>
          <p:blipFill>
            <a:blip r:embed="rId6"/>
            <a:stretch/>
          </p:blipFill>
          <p:spPr>
            <a:xfrm>
              <a:off x="18631080" y="3683160"/>
              <a:ext cx="1014840" cy="101484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243" name="pasted-image.pdf"/>
            <p:cNvPicPr/>
            <p:nvPr/>
          </p:nvPicPr>
          <p:blipFill>
            <a:blip r:embed="rId5"/>
            <a:stretch/>
          </p:blipFill>
          <p:spPr>
            <a:xfrm>
              <a:off x="14307840" y="10292760"/>
              <a:ext cx="510840" cy="51084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244" name="Line 16"/>
            <p:cNvSpPr/>
            <p:nvPr/>
          </p:nvSpPr>
          <p:spPr>
            <a:xfrm flipV="1">
              <a:off x="18128160" y="10664640"/>
              <a:ext cx="5479200" cy="208116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1751</Words>
  <Application>Microsoft Office PowerPoint</Application>
  <PresentationFormat>Произвольный</PresentationFormat>
  <Paragraphs>194</Paragraphs>
  <Slides>22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 Павел</dc:creator>
  <cp:lastModifiedBy>Admin</cp:lastModifiedBy>
  <cp:revision>12</cp:revision>
  <dcterms:modified xsi:type="dcterms:W3CDTF">2021-06-11T15:59:50Z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