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4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3004800" cy="7315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3306" autoAdjust="0"/>
  </p:normalViewPr>
  <p:slideViewPr>
    <p:cSldViewPr snapToGrid="0">
      <p:cViewPr>
        <p:scale>
          <a:sx n="51" d="100"/>
          <a:sy n="51" d="100"/>
        </p:scale>
        <p:origin x="-1122" y="-72"/>
      </p:cViewPr>
      <p:guideLst>
        <p:guide orient="horz" pos="2304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00B3E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56</c:v>
                </c:pt>
                <c:pt idx="3">
                  <c:v>36</c:v>
                </c:pt>
                <c:pt idx="4">
                  <c:v>34</c:v>
                </c:pt>
                <c:pt idx="5">
                  <c:v>74</c:v>
                </c:pt>
                <c:pt idx="6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4150144"/>
        <c:axId val="44151936"/>
      </c:barChart>
      <c:catAx>
        <c:axId val="44150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ru-RU"/>
          </a:p>
        </c:txPr>
        <c:crossAx val="44151936"/>
        <c:crossesAt val="0"/>
        <c:auto val="1"/>
        <c:lblAlgn val="ctr"/>
        <c:lblOffset val="100"/>
        <c:noMultiLvlLbl val="1"/>
      </c:catAx>
      <c:valAx>
        <c:axId val="44151936"/>
        <c:scaling>
          <c:orientation val="minMax"/>
          <c:max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ru-RU"/>
          </a:p>
        </c:txPr>
        <c:crossAx val="44150144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ayout/>
      <c:overlay val="0"/>
      <c:spPr>
        <a:noFill/>
        <a:ln>
          <a:noFill/>
        </a:ln>
      </c:spPr>
      <c:txPr>
        <a:bodyPr/>
        <a:lstStyle/>
        <a:p>
          <a:pPr>
            <a:defRPr sz="1000" b="0" strike="noStrike" spc="-1">
              <a:latin typeface="Arial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B7BB-CBD9-4AB2-A2D1-F6CE9B83B701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AE016-5C2D-4AA4-9543-45FCF9AD2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4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представляет известные нутриенты, произведенные по новой современной технологии.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Технология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доставки обеспечивает высокую эффективность продукта, удобство применения и минимизацию побочных эффектов.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4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Двухслойное фосфолипидное строение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своему строению дружественно клеточной мембране, биосовместимо с ней. Достигнув клетки, фосфолипидная оболочка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сливается с биологически дружественной ей клеточной мембраной. Одновременно происходит другой положительный процесс — фосфолипиды из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встраиваются в поврежденные свободными радикалами фосфолипиды оболочки клетки, восстанавливая ее структуру и защитные функции. </a:t>
            </a:r>
            <a:endParaRPr lang="ru-RU" b="0" dirty="0" smtClean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91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С —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важнейший для организма антиоксидант. В процессе эволюции человек потерял способность синтезировать витамин C, поэтому сегодня можно получить его из продуктов питания, диетических добавок. Так как витамин C не накапливается в организме, необходимо регулярно восполнять его запас. Основные источники витамина С — свежие овощи и фрукты, но при неправильном хранении или термической обработке его содержание уменьшается в десятки раз. 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витамина С не обходится синтез коллагена и эластина, собственной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гиалуроновой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кислоты, стероидных гормонов, образование активных форм фолиевой кислоты, витамина D, многих ферментов. От него зависит белковый и углеводный обмен, улучшается усвоение кальция, железа, цинка, синтез и обмен холестерина. Ускоряется выведение токсичных веществ из организма: свинца, меди, ртути, ванадия. Витамин С укрепляет сосуды, повышает выносливость организма к нагрузкам.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2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28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витамин С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 организм жизненно необходимой аскорбиновой кислотой в наиболее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форме, не вызывая </a:t>
            </a:r>
            <a:r>
              <a:rPr lang="ru-RU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побочных эффектов.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70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D3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играет важную роль в организме человека на протяжении всей его жизни, начиная с раннего детства. Витамин D синтезируется в коже под действием ультрафиолетового излучения в определенное время суток (с 11.00 до 14.00 часов) и при определенных условиях: отсутствие смога, облачности, солнцезащитных кремов на коже и плотной одежды.</a:t>
            </a:r>
            <a:endParaRPr lang="ru-RU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844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способствует усвоению кальция, магния и фосфора, необходимых для формирования костей и зубов. 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Предотвращает заболевания опорно-двигательного аппарата: рахита, остеопороза, остеомаляции.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выполняет иммунную, метаболическую, когнитивную и репродуктивную функции в организме. Активирует синтез защитных белков, которые уменьшают вероятность развития вирусных и инфекционных заболеваний. Улучшает память, мелкую моторику, зрение, слух, координацию и скорость реакции. Люди, получающие достаточное количество витамина D, легче переносят стрессовые ситуации: холод, смену часовых поясов, работу в ночное время суток, экзамены.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 необходим для нормального функционирования как женской, так и мужской репродуктивной системы. Снижает риск ожирения и сахарного диабета.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7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Получить достаточное количество витамина D3 из пищи сложно. Его источники — желток яйца, масло печени трески, угорь, атлантическая сельдь, лосось, подосиновики, маслята, белые грибы. Витамин D3 не найти в овощах и фруктах, поэтому всем здоровым людям рекомендовано принимать D3 в физиологической дозе не только в зимние, но и в летние месяцы.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06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современном мире дефицит витамина D отмечается у 30-50% населения вне зависимости от места жительства и социального статуса.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0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D3 в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обеспечивает организм жизненно необходимым активным веществом в наиболее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действие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описал английский исследователь Алек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Бэнгхем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1965 году. Он изучал влияние фосфолипидов на процессы свертывания крови. В результате исследования выяснилось, что фосфолипиды обладают способностью образовывать двухслойные частицы. По структуре они похожи на мембраны клеток и способны удерживать внутри различные активные вещества.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технология нашла свое применение в медицине, химии и сегодня ее используют для повышения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биодоступности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активных веществ.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893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Липосомальный</a:t>
            </a:r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новая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биодоступная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формула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обладающая исключительной эффективностью.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­­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экстрагированный из куркумы длинной и помещенный между другими ее компонентами.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созданной матрице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оказывается защищенным внутри так называемого полярно-неполярного сэндвича из углеводов, пищевых волокон, белков, с одной стороны, и эфирных масел, с другой. Эта композиция заключается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бислойную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липосомальную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оболочку,  что позволяет активному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проникать через клеточные мембраны без структурного разрушения. </a:t>
            </a:r>
            <a:endParaRPr lang="ru-RU" b="0" dirty="0" smtClean="0">
              <a:effectLst/>
            </a:endParaRPr>
          </a:p>
          <a:p>
            <a:pPr rtl="0"/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результате использования двух новейших технологий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PNS (полярно-неполярного сэндвича) — достигается максимально возможная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продукта и направленная доставка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клетки.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49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Куркума — специя из Индии, которую называют «восточным золотом» не только за яркий цвет, но и за многочисленные полезные для здоровья свойства.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Аюрведе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древней индийской науке о здоровье,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известен как средство для очищения организма, улучшения пищеварения, заживления ран, ожогов и борьбы с кашлем.</a:t>
            </a:r>
            <a:endParaRPr lang="ru-RU" b="0" dirty="0" smtClean="0">
              <a:effectLst/>
            </a:endParaRPr>
          </a:p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3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15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научные исследования открыли и доказали много новых возможностей куркумы и ее основного действующего вещества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Куркума стала применяться при различных воспалительных процессах в сердечно-сосудистой, нервной, костно-мышечной системах как средство, укрепляющее иммунитет, в том числе противоопухолевый. Известно, что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улучшает функции желчного пузыря и печени, регулирует уровень холестерина и сахара в крови. Высокая антиоксидантная активность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ослабляет разрушительное действие свободных радикалов, замедляя процесс старения клеток. 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58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05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Главное препятствие в использовании куркумы — низкая усвояемость ее активных компонентов. В новом продукте эта проблема решена с помощью передовой запатентованной технологии PNS (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Polar-Non-polar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Sandwiching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компании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Более 40 лет эта компания специализируется на разработке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нутрицевтиков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функциональными преимуществами.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Aurea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Biolabs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воссоздала естественную полноценную матрицу куркумы —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Cureit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усваивается в 10 раз лучше обычного экстракта. 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59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53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липосомальной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формы позволяет преодолеть факторы, ограничивающие эффективность перорального приема некоторых нутриентов: медленное высвобождение, быстрое разрушение в пищеварительном тракте, раздражающее воздействие на желудок и кишечник. Жидкая форма выпуска делает продукты доступными для тех, кто испытывает затруднения с проглатыванием таблетки или капсулы.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0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витамины </a:t>
            </a: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Необходимы для нормального течения обмена веществ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Способствуют правильной работе ферментов и иногда выступают в качестве гормонов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Нормализуют практически все процессы в организме</a:t>
            </a:r>
            <a:endParaRPr lang="ru-RU" b="0" dirty="0" smtClean="0">
              <a:effectLst/>
            </a:endParaRPr>
          </a:p>
          <a:p>
            <a:pPr rtl="0"/>
            <a:endParaRPr lang="ru-RU" sz="1200" b="1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важно регулярно получать их с едой и БАД к пище. </a:t>
            </a:r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7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4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составе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липосомальных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продуктов нет агрессивных химических компонентов, а вспомогательные вещества сведены к минимуму. 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Липосомальная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технология — это современная система доставки полезных нутриентов, которая гарантирует высокую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активного вещества и безопасность продукта для организма.</a:t>
            </a:r>
            <a:endParaRPr lang="ru-RU" b="0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49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787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конце 20 века исследователи обнаружили, что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липосомальные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сферы можно заполнять активными компонентами: витаминами и другими ценными компонентами и использовать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защиты и доставки этих активных веществ в клетки организма. 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Липосомы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­­— это микроскопические сферические пузырьки, которые состоят из фосфолипидов и заключенных внутри водо- (например, витамин С) или жирорастворимых (например, витамин D3 или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куркумин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активных ингредиентов. Надежно защищенное активное вещество менее подвержено воздействию пищеварительных соков и ферментов.  С другой стороны, его негативное воздействие на пищеварительный тракт минимально. </a:t>
            </a:r>
            <a:endParaRPr lang="ru-RU" b="0" dirty="0" smtClean="0">
              <a:effectLst/>
            </a:endParaRPr>
          </a:p>
          <a:p>
            <a:pPr rtl="0"/>
            <a:r>
              <a:rPr lang="ru-RU" dirty="0" smtClean="0"/>
              <a:t/>
            </a:r>
            <a:br>
              <a:rPr lang="ru-RU" dirty="0" smtClean="0"/>
            </a:br>
            <a:endParaRPr lang="ru-RU" b="0" dirty="0" smtClean="0">
              <a:effectLst/>
            </a:endParaRPr>
          </a:p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3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Липосома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обладает амфифильными свойствами, что означает, что она может одновременно включать и высвобождать как водорастворимые, так и жирорастворимые компоненты, заключены в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бислое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между слоями фосфолипидов, между их «хвостами».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2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166B13A2-B7FE-4B8F-8601-EC9BDCD90938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18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496DC76-4862-421E-A7F9-FD3B1E5E944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2485A09-EF6D-41C0-B3FF-0AF71B2B10A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5016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69744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FF6DB553-0923-425A-B35A-813A132214A5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e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6876720" y="246960"/>
            <a:ext cx="1780200" cy="1822680"/>
          </a:xfrm>
          <a:custGeom>
            <a:avLst/>
            <a:gdLst/>
            <a:ahLst/>
            <a:cxnLst/>
            <a:rect l="l" t="t" r="r" b="b"/>
            <a:pathLst>
              <a:path w="1780540" h="1823085">
                <a:moveTo>
                  <a:pt x="890028" y="0"/>
                </a:moveTo>
                <a:lnTo>
                  <a:pt x="842759" y="1263"/>
                </a:lnTo>
                <a:lnTo>
                  <a:pt x="796133" y="5011"/>
                </a:lnTo>
                <a:lnTo>
                  <a:pt x="750211" y="11180"/>
                </a:lnTo>
                <a:lnTo>
                  <a:pt x="705055" y="19708"/>
                </a:lnTo>
                <a:lnTo>
                  <a:pt x="660725" y="30532"/>
                </a:lnTo>
                <a:lnTo>
                  <a:pt x="617285" y="43589"/>
                </a:lnTo>
                <a:lnTo>
                  <a:pt x="574794" y="58815"/>
                </a:lnTo>
                <a:lnTo>
                  <a:pt x="533316" y="76148"/>
                </a:lnTo>
                <a:lnTo>
                  <a:pt x="492910" y="95524"/>
                </a:lnTo>
                <a:lnTo>
                  <a:pt x="453639" y="116881"/>
                </a:lnTo>
                <a:lnTo>
                  <a:pt x="415565" y="140157"/>
                </a:lnTo>
                <a:lnTo>
                  <a:pt x="378748" y="165286"/>
                </a:lnTo>
                <a:lnTo>
                  <a:pt x="343250" y="192208"/>
                </a:lnTo>
                <a:lnTo>
                  <a:pt x="309133" y="220858"/>
                </a:lnTo>
                <a:lnTo>
                  <a:pt x="276459" y="251175"/>
                </a:lnTo>
                <a:lnTo>
                  <a:pt x="245288" y="283094"/>
                </a:lnTo>
                <a:lnTo>
                  <a:pt x="215682" y="316552"/>
                </a:lnTo>
                <a:lnTo>
                  <a:pt x="187703" y="351488"/>
                </a:lnTo>
                <a:lnTo>
                  <a:pt x="161412" y="387838"/>
                </a:lnTo>
                <a:lnTo>
                  <a:pt x="136872" y="425538"/>
                </a:lnTo>
                <a:lnTo>
                  <a:pt x="114142" y="464527"/>
                </a:lnTo>
                <a:lnTo>
                  <a:pt x="93285" y="504740"/>
                </a:lnTo>
                <a:lnTo>
                  <a:pt x="74363" y="546115"/>
                </a:lnTo>
                <a:lnTo>
                  <a:pt x="57436" y="588590"/>
                </a:lnTo>
                <a:lnTo>
                  <a:pt x="42567" y="632100"/>
                </a:lnTo>
                <a:lnTo>
                  <a:pt x="29817" y="676583"/>
                </a:lnTo>
                <a:lnTo>
                  <a:pt x="19246" y="721976"/>
                </a:lnTo>
                <a:lnTo>
                  <a:pt x="10918" y="768217"/>
                </a:lnTo>
                <a:lnTo>
                  <a:pt x="4893" y="815241"/>
                </a:lnTo>
                <a:lnTo>
                  <a:pt x="1233" y="862986"/>
                </a:lnTo>
                <a:lnTo>
                  <a:pt x="0" y="911390"/>
                </a:lnTo>
                <a:lnTo>
                  <a:pt x="1233" y="959793"/>
                </a:lnTo>
                <a:lnTo>
                  <a:pt x="4893" y="1007538"/>
                </a:lnTo>
                <a:lnTo>
                  <a:pt x="10918" y="1054563"/>
                </a:lnTo>
                <a:lnTo>
                  <a:pt x="19246" y="1100803"/>
                </a:lnTo>
                <a:lnTo>
                  <a:pt x="29817" y="1146196"/>
                </a:lnTo>
                <a:lnTo>
                  <a:pt x="42567" y="1190679"/>
                </a:lnTo>
                <a:lnTo>
                  <a:pt x="57436" y="1234190"/>
                </a:lnTo>
                <a:lnTo>
                  <a:pt x="74363" y="1276664"/>
                </a:lnTo>
                <a:lnTo>
                  <a:pt x="93285" y="1318039"/>
                </a:lnTo>
                <a:lnTo>
                  <a:pt x="114142" y="1358252"/>
                </a:lnTo>
                <a:lnTo>
                  <a:pt x="136872" y="1397241"/>
                </a:lnTo>
                <a:lnTo>
                  <a:pt x="161412" y="1434941"/>
                </a:lnTo>
                <a:lnTo>
                  <a:pt x="187703" y="1471291"/>
                </a:lnTo>
                <a:lnTo>
                  <a:pt x="215682" y="1506227"/>
                </a:lnTo>
                <a:lnTo>
                  <a:pt x="245288" y="1539686"/>
                </a:lnTo>
                <a:lnTo>
                  <a:pt x="276459" y="1571605"/>
                </a:lnTo>
                <a:lnTo>
                  <a:pt x="309133" y="1601921"/>
                </a:lnTo>
                <a:lnTo>
                  <a:pt x="343250" y="1630571"/>
                </a:lnTo>
                <a:lnTo>
                  <a:pt x="378748" y="1657493"/>
                </a:lnTo>
                <a:lnTo>
                  <a:pt x="415565" y="1682623"/>
                </a:lnTo>
                <a:lnTo>
                  <a:pt x="453639" y="1705898"/>
                </a:lnTo>
                <a:lnTo>
                  <a:pt x="492910" y="1727255"/>
                </a:lnTo>
                <a:lnTo>
                  <a:pt x="533316" y="1746632"/>
                </a:lnTo>
                <a:lnTo>
                  <a:pt x="574794" y="1763964"/>
                </a:lnTo>
                <a:lnTo>
                  <a:pt x="617285" y="1779191"/>
                </a:lnTo>
                <a:lnTo>
                  <a:pt x="660725" y="1792247"/>
                </a:lnTo>
                <a:lnTo>
                  <a:pt x="705055" y="1803071"/>
                </a:lnTo>
                <a:lnTo>
                  <a:pt x="750211" y="1811599"/>
                </a:lnTo>
                <a:lnTo>
                  <a:pt x="796133" y="1817769"/>
                </a:lnTo>
                <a:lnTo>
                  <a:pt x="842759" y="1821516"/>
                </a:lnTo>
                <a:lnTo>
                  <a:pt x="890028" y="1822780"/>
                </a:lnTo>
                <a:lnTo>
                  <a:pt x="937297" y="1821516"/>
                </a:lnTo>
                <a:lnTo>
                  <a:pt x="983923" y="1817769"/>
                </a:lnTo>
                <a:lnTo>
                  <a:pt x="1029846" y="1811599"/>
                </a:lnTo>
                <a:lnTo>
                  <a:pt x="1075002" y="1803071"/>
                </a:lnTo>
                <a:lnTo>
                  <a:pt x="1119332" y="1792247"/>
                </a:lnTo>
                <a:lnTo>
                  <a:pt x="1162773" y="1779191"/>
                </a:lnTo>
                <a:lnTo>
                  <a:pt x="1205264" y="1763964"/>
                </a:lnTo>
                <a:lnTo>
                  <a:pt x="1246743" y="1746632"/>
                </a:lnTo>
                <a:lnTo>
                  <a:pt x="1287149" y="1727255"/>
                </a:lnTo>
                <a:lnTo>
                  <a:pt x="1326420" y="1705898"/>
                </a:lnTo>
                <a:lnTo>
                  <a:pt x="1364495" y="1682623"/>
                </a:lnTo>
                <a:lnTo>
                  <a:pt x="1401313" y="1657493"/>
                </a:lnTo>
                <a:lnTo>
                  <a:pt x="1436811" y="1630571"/>
                </a:lnTo>
                <a:lnTo>
                  <a:pt x="1470929" y="1601921"/>
                </a:lnTo>
                <a:lnTo>
                  <a:pt x="1503604" y="1571605"/>
                </a:lnTo>
                <a:lnTo>
                  <a:pt x="1534775" y="1539686"/>
                </a:lnTo>
                <a:lnTo>
                  <a:pt x="1564382" y="1506227"/>
                </a:lnTo>
                <a:lnTo>
                  <a:pt x="1592361" y="1471291"/>
                </a:lnTo>
                <a:lnTo>
                  <a:pt x="1618652" y="1434941"/>
                </a:lnTo>
                <a:lnTo>
                  <a:pt x="1643194" y="1397241"/>
                </a:lnTo>
                <a:lnTo>
                  <a:pt x="1665924" y="1358252"/>
                </a:lnTo>
                <a:lnTo>
                  <a:pt x="1686781" y="1318039"/>
                </a:lnTo>
                <a:lnTo>
                  <a:pt x="1705704" y="1276664"/>
                </a:lnTo>
                <a:lnTo>
                  <a:pt x="1722631" y="1234190"/>
                </a:lnTo>
                <a:lnTo>
                  <a:pt x="1737501" y="1190679"/>
                </a:lnTo>
                <a:lnTo>
                  <a:pt x="1750252" y="1146196"/>
                </a:lnTo>
                <a:lnTo>
                  <a:pt x="1760822" y="1100803"/>
                </a:lnTo>
                <a:lnTo>
                  <a:pt x="1769151" y="1054563"/>
                </a:lnTo>
                <a:lnTo>
                  <a:pt x="1775176" y="1007538"/>
                </a:lnTo>
                <a:lnTo>
                  <a:pt x="1778836" y="959793"/>
                </a:lnTo>
                <a:lnTo>
                  <a:pt x="1780070" y="911390"/>
                </a:lnTo>
                <a:lnTo>
                  <a:pt x="1778836" y="862986"/>
                </a:lnTo>
                <a:lnTo>
                  <a:pt x="1775176" y="815241"/>
                </a:lnTo>
                <a:lnTo>
                  <a:pt x="1769151" y="768217"/>
                </a:lnTo>
                <a:lnTo>
                  <a:pt x="1760822" y="721976"/>
                </a:lnTo>
                <a:lnTo>
                  <a:pt x="1750252" y="676583"/>
                </a:lnTo>
                <a:lnTo>
                  <a:pt x="1737501" y="632100"/>
                </a:lnTo>
                <a:lnTo>
                  <a:pt x="1722631" y="588590"/>
                </a:lnTo>
                <a:lnTo>
                  <a:pt x="1705704" y="546115"/>
                </a:lnTo>
                <a:lnTo>
                  <a:pt x="1686781" y="504740"/>
                </a:lnTo>
                <a:lnTo>
                  <a:pt x="1665924" y="464527"/>
                </a:lnTo>
                <a:lnTo>
                  <a:pt x="1643194" y="425538"/>
                </a:lnTo>
                <a:lnTo>
                  <a:pt x="1618652" y="387838"/>
                </a:lnTo>
                <a:lnTo>
                  <a:pt x="1592361" y="351488"/>
                </a:lnTo>
                <a:lnTo>
                  <a:pt x="1564382" y="316552"/>
                </a:lnTo>
                <a:lnTo>
                  <a:pt x="1534775" y="283094"/>
                </a:lnTo>
                <a:lnTo>
                  <a:pt x="1503604" y="251175"/>
                </a:lnTo>
                <a:lnTo>
                  <a:pt x="1470929" y="220858"/>
                </a:lnTo>
                <a:lnTo>
                  <a:pt x="1436811" y="192208"/>
                </a:lnTo>
                <a:lnTo>
                  <a:pt x="1401313" y="165286"/>
                </a:lnTo>
                <a:lnTo>
                  <a:pt x="1364495" y="140157"/>
                </a:lnTo>
                <a:lnTo>
                  <a:pt x="1326420" y="116881"/>
                </a:lnTo>
                <a:lnTo>
                  <a:pt x="1287149" y="95524"/>
                </a:lnTo>
                <a:lnTo>
                  <a:pt x="1246743" y="76148"/>
                </a:lnTo>
                <a:lnTo>
                  <a:pt x="1205264" y="58815"/>
                </a:lnTo>
                <a:lnTo>
                  <a:pt x="1162773" y="43589"/>
                </a:lnTo>
                <a:lnTo>
                  <a:pt x="1119332" y="30532"/>
                </a:lnTo>
                <a:lnTo>
                  <a:pt x="1075002" y="19708"/>
                </a:lnTo>
                <a:lnTo>
                  <a:pt x="1029846" y="11180"/>
                </a:lnTo>
                <a:lnTo>
                  <a:pt x="983923" y="5011"/>
                </a:lnTo>
                <a:lnTo>
                  <a:pt x="937297" y="1263"/>
                </a:lnTo>
                <a:lnTo>
                  <a:pt x="890028" y="0"/>
                </a:lnTo>
                <a:close/>
              </a:path>
            </a:pathLst>
          </a:custGeom>
          <a:solidFill>
            <a:srgbClr val="F266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7008840" y="1507320"/>
            <a:ext cx="5995800" cy="5807880"/>
          </a:xfrm>
          <a:custGeom>
            <a:avLst/>
            <a:gdLst/>
            <a:ahLst/>
            <a:cxnLst/>
            <a:rect l="l" t="t" r="r" b="b"/>
            <a:pathLst>
              <a:path w="5996305" h="5808345">
                <a:moveTo>
                  <a:pt x="3511715" y="0"/>
                </a:moveTo>
                <a:lnTo>
                  <a:pt x="3463305" y="326"/>
                </a:lnTo>
                <a:lnTo>
                  <a:pt x="3415053" y="1304"/>
                </a:lnTo>
                <a:lnTo>
                  <a:pt x="3366962" y="2929"/>
                </a:lnTo>
                <a:lnTo>
                  <a:pt x="3319037" y="5196"/>
                </a:lnTo>
                <a:lnTo>
                  <a:pt x="3271281" y="8101"/>
                </a:lnTo>
                <a:lnTo>
                  <a:pt x="3223699" y="11641"/>
                </a:lnTo>
                <a:lnTo>
                  <a:pt x="3176296" y="15810"/>
                </a:lnTo>
                <a:lnTo>
                  <a:pt x="3129074" y="20606"/>
                </a:lnTo>
                <a:lnTo>
                  <a:pt x="3082040" y="26023"/>
                </a:lnTo>
                <a:lnTo>
                  <a:pt x="3035195" y="32058"/>
                </a:lnTo>
                <a:lnTo>
                  <a:pt x="2988546" y="38705"/>
                </a:lnTo>
                <a:lnTo>
                  <a:pt x="2942096" y="45962"/>
                </a:lnTo>
                <a:lnTo>
                  <a:pt x="2895849" y="53824"/>
                </a:lnTo>
                <a:lnTo>
                  <a:pt x="2849809" y="62287"/>
                </a:lnTo>
                <a:lnTo>
                  <a:pt x="2803981" y="71346"/>
                </a:lnTo>
                <a:lnTo>
                  <a:pt x="2758369" y="80997"/>
                </a:lnTo>
                <a:lnTo>
                  <a:pt x="2712977" y="91236"/>
                </a:lnTo>
                <a:lnTo>
                  <a:pt x="2667808" y="102060"/>
                </a:lnTo>
                <a:lnTo>
                  <a:pt x="2622869" y="113463"/>
                </a:lnTo>
                <a:lnTo>
                  <a:pt x="2578161" y="125442"/>
                </a:lnTo>
                <a:lnTo>
                  <a:pt x="2533691" y="137993"/>
                </a:lnTo>
                <a:lnTo>
                  <a:pt x="2489461" y="151110"/>
                </a:lnTo>
                <a:lnTo>
                  <a:pt x="2445476" y="164791"/>
                </a:lnTo>
                <a:lnTo>
                  <a:pt x="2401741" y="179030"/>
                </a:lnTo>
                <a:lnTo>
                  <a:pt x="2358259" y="193824"/>
                </a:lnTo>
                <a:lnTo>
                  <a:pt x="2315034" y="209169"/>
                </a:lnTo>
                <a:lnTo>
                  <a:pt x="2272071" y="225060"/>
                </a:lnTo>
                <a:lnTo>
                  <a:pt x="2229375" y="241493"/>
                </a:lnTo>
                <a:lnTo>
                  <a:pt x="2186948" y="258464"/>
                </a:lnTo>
                <a:lnTo>
                  <a:pt x="2144796" y="275969"/>
                </a:lnTo>
                <a:lnTo>
                  <a:pt x="2102923" y="294004"/>
                </a:lnTo>
                <a:lnTo>
                  <a:pt x="2061332" y="312564"/>
                </a:lnTo>
                <a:lnTo>
                  <a:pt x="2020028" y="331645"/>
                </a:lnTo>
                <a:lnTo>
                  <a:pt x="1979015" y="351243"/>
                </a:lnTo>
                <a:lnTo>
                  <a:pt x="1938297" y="371354"/>
                </a:lnTo>
                <a:lnTo>
                  <a:pt x="1897879" y="391973"/>
                </a:lnTo>
                <a:lnTo>
                  <a:pt x="1857764" y="413097"/>
                </a:lnTo>
                <a:lnTo>
                  <a:pt x="1817958" y="434722"/>
                </a:lnTo>
                <a:lnTo>
                  <a:pt x="1778463" y="456842"/>
                </a:lnTo>
                <a:lnTo>
                  <a:pt x="1739284" y="479455"/>
                </a:lnTo>
                <a:lnTo>
                  <a:pt x="1700426" y="502555"/>
                </a:lnTo>
                <a:lnTo>
                  <a:pt x="1661892" y="526138"/>
                </a:lnTo>
                <a:lnTo>
                  <a:pt x="1623688" y="550202"/>
                </a:lnTo>
                <a:lnTo>
                  <a:pt x="1585816" y="574740"/>
                </a:lnTo>
                <a:lnTo>
                  <a:pt x="1548281" y="599749"/>
                </a:lnTo>
                <a:lnTo>
                  <a:pt x="1511087" y="625225"/>
                </a:lnTo>
                <a:lnTo>
                  <a:pt x="1474239" y="651164"/>
                </a:lnTo>
                <a:lnTo>
                  <a:pt x="1437741" y="677561"/>
                </a:lnTo>
                <a:lnTo>
                  <a:pt x="1401596" y="704412"/>
                </a:lnTo>
                <a:lnTo>
                  <a:pt x="1365810" y="731714"/>
                </a:lnTo>
                <a:lnTo>
                  <a:pt x="1330385" y="759461"/>
                </a:lnTo>
                <a:lnTo>
                  <a:pt x="1295327" y="787650"/>
                </a:lnTo>
                <a:lnTo>
                  <a:pt x="1260640" y="816277"/>
                </a:lnTo>
                <a:lnTo>
                  <a:pt x="1226328" y="845337"/>
                </a:lnTo>
                <a:lnTo>
                  <a:pt x="1192394" y="874826"/>
                </a:lnTo>
                <a:lnTo>
                  <a:pt x="1158844" y="904740"/>
                </a:lnTo>
                <a:lnTo>
                  <a:pt x="1125680" y="935075"/>
                </a:lnTo>
                <a:lnTo>
                  <a:pt x="1092909" y="965827"/>
                </a:lnTo>
                <a:lnTo>
                  <a:pt x="1060533" y="996991"/>
                </a:lnTo>
                <a:lnTo>
                  <a:pt x="1028557" y="1028563"/>
                </a:lnTo>
                <a:lnTo>
                  <a:pt x="996985" y="1060539"/>
                </a:lnTo>
                <a:lnTo>
                  <a:pt x="965821" y="1092915"/>
                </a:lnTo>
                <a:lnTo>
                  <a:pt x="935069" y="1125687"/>
                </a:lnTo>
                <a:lnTo>
                  <a:pt x="904735" y="1158850"/>
                </a:lnTo>
                <a:lnTo>
                  <a:pt x="874821" y="1192401"/>
                </a:lnTo>
                <a:lnTo>
                  <a:pt x="845332" y="1226335"/>
                </a:lnTo>
                <a:lnTo>
                  <a:pt x="816272" y="1260648"/>
                </a:lnTo>
                <a:lnTo>
                  <a:pt x="787645" y="1295335"/>
                </a:lnTo>
                <a:lnTo>
                  <a:pt x="759456" y="1330393"/>
                </a:lnTo>
                <a:lnTo>
                  <a:pt x="731709" y="1365818"/>
                </a:lnTo>
                <a:lnTo>
                  <a:pt x="704408" y="1401604"/>
                </a:lnTo>
                <a:lnTo>
                  <a:pt x="677556" y="1437749"/>
                </a:lnTo>
                <a:lnTo>
                  <a:pt x="651159" y="1474248"/>
                </a:lnTo>
                <a:lnTo>
                  <a:pt x="625221" y="1511096"/>
                </a:lnTo>
                <a:lnTo>
                  <a:pt x="599745" y="1548289"/>
                </a:lnTo>
                <a:lnTo>
                  <a:pt x="574736" y="1585824"/>
                </a:lnTo>
                <a:lnTo>
                  <a:pt x="550198" y="1623697"/>
                </a:lnTo>
                <a:lnTo>
                  <a:pt x="526135" y="1661902"/>
                </a:lnTo>
                <a:lnTo>
                  <a:pt x="502551" y="1700435"/>
                </a:lnTo>
                <a:lnTo>
                  <a:pt x="479451" y="1739294"/>
                </a:lnTo>
                <a:lnTo>
                  <a:pt x="456839" y="1778472"/>
                </a:lnTo>
                <a:lnTo>
                  <a:pt x="434719" y="1817967"/>
                </a:lnTo>
                <a:lnTo>
                  <a:pt x="413094" y="1857774"/>
                </a:lnTo>
                <a:lnTo>
                  <a:pt x="391971" y="1897889"/>
                </a:lnTo>
                <a:lnTo>
                  <a:pt x="371351" y="1938307"/>
                </a:lnTo>
                <a:lnTo>
                  <a:pt x="351240" y="1979025"/>
                </a:lnTo>
                <a:lnTo>
                  <a:pt x="331642" y="2020038"/>
                </a:lnTo>
                <a:lnTo>
                  <a:pt x="312561" y="2061342"/>
                </a:lnTo>
                <a:lnTo>
                  <a:pt x="294002" y="2102933"/>
                </a:lnTo>
                <a:lnTo>
                  <a:pt x="275967" y="2144807"/>
                </a:lnTo>
                <a:lnTo>
                  <a:pt x="258463" y="2186959"/>
                </a:lnTo>
                <a:lnTo>
                  <a:pt x="241492" y="2229386"/>
                </a:lnTo>
                <a:lnTo>
                  <a:pt x="225059" y="2272083"/>
                </a:lnTo>
                <a:lnTo>
                  <a:pt x="209168" y="2315045"/>
                </a:lnTo>
                <a:lnTo>
                  <a:pt x="193823" y="2358270"/>
                </a:lnTo>
                <a:lnTo>
                  <a:pt x="179029" y="2401752"/>
                </a:lnTo>
                <a:lnTo>
                  <a:pt x="164790" y="2445488"/>
                </a:lnTo>
                <a:lnTo>
                  <a:pt x="151109" y="2489472"/>
                </a:lnTo>
                <a:lnTo>
                  <a:pt x="137992" y="2533702"/>
                </a:lnTo>
                <a:lnTo>
                  <a:pt x="125441" y="2578173"/>
                </a:lnTo>
                <a:lnTo>
                  <a:pt x="113462" y="2622880"/>
                </a:lnTo>
                <a:lnTo>
                  <a:pt x="102059" y="2667820"/>
                </a:lnTo>
                <a:lnTo>
                  <a:pt x="91236" y="2712989"/>
                </a:lnTo>
                <a:lnTo>
                  <a:pt x="80996" y="2758381"/>
                </a:lnTo>
                <a:lnTo>
                  <a:pt x="71345" y="2803993"/>
                </a:lnTo>
                <a:lnTo>
                  <a:pt x="62286" y="2849821"/>
                </a:lnTo>
                <a:lnTo>
                  <a:pt x="53824" y="2895861"/>
                </a:lnTo>
                <a:lnTo>
                  <a:pt x="45962" y="2942108"/>
                </a:lnTo>
                <a:lnTo>
                  <a:pt x="38705" y="2988559"/>
                </a:lnTo>
                <a:lnTo>
                  <a:pt x="32057" y="3035208"/>
                </a:lnTo>
                <a:lnTo>
                  <a:pt x="26023" y="3082052"/>
                </a:lnTo>
                <a:lnTo>
                  <a:pt x="20606" y="3129087"/>
                </a:lnTo>
                <a:lnTo>
                  <a:pt x="15810" y="3176308"/>
                </a:lnTo>
                <a:lnTo>
                  <a:pt x="11641" y="3223712"/>
                </a:lnTo>
                <a:lnTo>
                  <a:pt x="8101" y="3271294"/>
                </a:lnTo>
                <a:lnTo>
                  <a:pt x="5196" y="3319049"/>
                </a:lnTo>
                <a:lnTo>
                  <a:pt x="2929" y="3366975"/>
                </a:lnTo>
                <a:lnTo>
                  <a:pt x="1304" y="3415065"/>
                </a:lnTo>
                <a:lnTo>
                  <a:pt x="326" y="3463318"/>
                </a:lnTo>
                <a:lnTo>
                  <a:pt x="0" y="3511727"/>
                </a:lnTo>
                <a:lnTo>
                  <a:pt x="326" y="3560137"/>
                </a:lnTo>
                <a:lnTo>
                  <a:pt x="1304" y="3608389"/>
                </a:lnTo>
                <a:lnTo>
                  <a:pt x="2929" y="3656480"/>
                </a:lnTo>
                <a:lnTo>
                  <a:pt x="5196" y="3704405"/>
                </a:lnTo>
                <a:lnTo>
                  <a:pt x="8101" y="3752161"/>
                </a:lnTo>
                <a:lnTo>
                  <a:pt x="11641" y="3799743"/>
                </a:lnTo>
                <a:lnTo>
                  <a:pt x="15810" y="3847146"/>
                </a:lnTo>
                <a:lnTo>
                  <a:pt x="20606" y="3894368"/>
                </a:lnTo>
                <a:lnTo>
                  <a:pt x="26023" y="3941402"/>
                </a:lnTo>
                <a:lnTo>
                  <a:pt x="32057" y="3988246"/>
                </a:lnTo>
                <a:lnTo>
                  <a:pt x="38705" y="4034896"/>
                </a:lnTo>
                <a:lnTo>
                  <a:pt x="45962" y="4081346"/>
                </a:lnTo>
                <a:lnTo>
                  <a:pt x="53824" y="4127593"/>
                </a:lnTo>
                <a:lnTo>
                  <a:pt x="62286" y="4173633"/>
                </a:lnTo>
                <a:lnTo>
                  <a:pt x="71345" y="4219461"/>
                </a:lnTo>
                <a:lnTo>
                  <a:pt x="80996" y="4265073"/>
                </a:lnTo>
                <a:lnTo>
                  <a:pt x="91236" y="4310465"/>
                </a:lnTo>
                <a:lnTo>
                  <a:pt x="102059" y="4355633"/>
                </a:lnTo>
                <a:lnTo>
                  <a:pt x="113462" y="4400573"/>
                </a:lnTo>
                <a:lnTo>
                  <a:pt x="125441" y="4445281"/>
                </a:lnTo>
                <a:lnTo>
                  <a:pt x="137992" y="4489751"/>
                </a:lnTo>
                <a:lnTo>
                  <a:pt x="151109" y="4533981"/>
                </a:lnTo>
                <a:lnTo>
                  <a:pt x="164790" y="4577966"/>
                </a:lnTo>
                <a:lnTo>
                  <a:pt x="179029" y="4621701"/>
                </a:lnTo>
                <a:lnTo>
                  <a:pt x="193823" y="4665183"/>
                </a:lnTo>
                <a:lnTo>
                  <a:pt x="209168" y="4708408"/>
                </a:lnTo>
                <a:lnTo>
                  <a:pt x="225059" y="4751370"/>
                </a:lnTo>
                <a:lnTo>
                  <a:pt x="241492" y="4794067"/>
                </a:lnTo>
                <a:lnTo>
                  <a:pt x="258463" y="4836494"/>
                </a:lnTo>
                <a:lnTo>
                  <a:pt x="275967" y="4878646"/>
                </a:lnTo>
                <a:lnTo>
                  <a:pt x="294002" y="4920519"/>
                </a:lnTo>
                <a:lnTo>
                  <a:pt x="312561" y="4962110"/>
                </a:lnTo>
                <a:lnTo>
                  <a:pt x="331642" y="5003414"/>
                </a:lnTo>
                <a:lnTo>
                  <a:pt x="351240" y="5044427"/>
                </a:lnTo>
                <a:lnTo>
                  <a:pt x="371351" y="5085145"/>
                </a:lnTo>
                <a:lnTo>
                  <a:pt x="391971" y="5125563"/>
                </a:lnTo>
                <a:lnTo>
                  <a:pt x="413094" y="5165678"/>
                </a:lnTo>
                <a:lnTo>
                  <a:pt x="434719" y="5205484"/>
                </a:lnTo>
                <a:lnTo>
                  <a:pt x="456839" y="5244979"/>
                </a:lnTo>
                <a:lnTo>
                  <a:pt x="479451" y="5284158"/>
                </a:lnTo>
                <a:lnTo>
                  <a:pt x="502551" y="5323016"/>
                </a:lnTo>
                <a:lnTo>
                  <a:pt x="526135" y="5361549"/>
                </a:lnTo>
                <a:lnTo>
                  <a:pt x="550198" y="5399754"/>
                </a:lnTo>
                <a:lnTo>
                  <a:pt x="574736" y="5437626"/>
                </a:lnTo>
                <a:lnTo>
                  <a:pt x="599745" y="5475161"/>
                </a:lnTo>
                <a:lnTo>
                  <a:pt x="625221" y="5512355"/>
                </a:lnTo>
                <a:lnTo>
                  <a:pt x="651159" y="5549203"/>
                </a:lnTo>
                <a:lnTo>
                  <a:pt x="677556" y="5585701"/>
                </a:lnTo>
                <a:lnTo>
                  <a:pt x="704408" y="5621846"/>
                </a:lnTo>
                <a:lnTo>
                  <a:pt x="731709" y="5657632"/>
                </a:lnTo>
                <a:lnTo>
                  <a:pt x="759456" y="5693057"/>
                </a:lnTo>
                <a:lnTo>
                  <a:pt x="787645" y="5728114"/>
                </a:lnTo>
                <a:lnTo>
                  <a:pt x="816272" y="5762802"/>
                </a:lnTo>
                <a:lnTo>
                  <a:pt x="845332" y="5797114"/>
                </a:lnTo>
                <a:lnTo>
                  <a:pt x="854593" y="5807772"/>
                </a:lnTo>
                <a:lnTo>
                  <a:pt x="5996023" y="5807772"/>
                </a:lnTo>
                <a:lnTo>
                  <a:pt x="5996023" y="1029728"/>
                </a:lnTo>
                <a:lnTo>
                  <a:pt x="5994873" y="1028563"/>
                </a:lnTo>
                <a:lnTo>
                  <a:pt x="5962896" y="996991"/>
                </a:lnTo>
                <a:lnTo>
                  <a:pt x="5930521" y="965827"/>
                </a:lnTo>
                <a:lnTo>
                  <a:pt x="5897749" y="935075"/>
                </a:lnTo>
                <a:lnTo>
                  <a:pt x="5864586" y="904740"/>
                </a:lnTo>
                <a:lnTo>
                  <a:pt x="5831035" y="874826"/>
                </a:lnTo>
                <a:lnTo>
                  <a:pt x="5797102" y="845337"/>
                </a:lnTo>
                <a:lnTo>
                  <a:pt x="5762789" y="816277"/>
                </a:lnTo>
                <a:lnTo>
                  <a:pt x="5728102" y="787650"/>
                </a:lnTo>
                <a:lnTo>
                  <a:pt x="5693044" y="759461"/>
                </a:lnTo>
                <a:lnTo>
                  <a:pt x="5657619" y="731714"/>
                </a:lnTo>
                <a:lnTo>
                  <a:pt x="5621833" y="704412"/>
                </a:lnTo>
                <a:lnTo>
                  <a:pt x="5585688" y="677561"/>
                </a:lnTo>
                <a:lnTo>
                  <a:pt x="5549190" y="651164"/>
                </a:lnTo>
                <a:lnTo>
                  <a:pt x="5512342" y="625225"/>
                </a:lnTo>
                <a:lnTo>
                  <a:pt x="5475148" y="599749"/>
                </a:lnTo>
                <a:lnTo>
                  <a:pt x="5437614" y="574740"/>
                </a:lnTo>
                <a:lnTo>
                  <a:pt x="5399742" y="550202"/>
                </a:lnTo>
                <a:lnTo>
                  <a:pt x="5361537" y="526138"/>
                </a:lnTo>
                <a:lnTo>
                  <a:pt x="5323003" y="502555"/>
                </a:lnTo>
                <a:lnTo>
                  <a:pt x="5284145" y="479455"/>
                </a:lnTo>
                <a:lnTo>
                  <a:pt x="5244966" y="456842"/>
                </a:lnTo>
                <a:lnTo>
                  <a:pt x="5205472" y="434722"/>
                </a:lnTo>
                <a:lnTo>
                  <a:pt x="5165665" y="413097"/>
                </a:lnTo>
                <a:lnTo>
                  <a:pt x="5125550" y="391973"/>
                </a:lnTo>
                <a:lnTo>
                  <a:pt x="5085132" y="371354"/>
                </a:lnTo>
                <a:lnTo>
                  <a:pt x="5044415" y="351243"/>
                </a:lnTo>
                <a:lnTo>
                  <a:pt x="5003402" y="331645"/>
                </a:lnTo>
                <a:lnTo>
                  <a:pt x="4962098" y="312564"/>
                </a:lnTo>
                <a:lnTo>
                  <a:pt x="4920507" y="294004"/>
                </a:lnTo>
                <a:lnTo>
                  <a:pt x="4878633" y="275969"/>
                </a:lnTo>
                <a:lnTo>
                  <a:pt x="4836481" y="258464"/>
                </a:lnTo>
                <a:lnTo>
                  <a:pt x="4794054" y="241493"/>
                </a:lnTo>
                <a:lnTo>
                  <a:pt x="4751358" y="225060"/>
                </a:lnTo>
                <a:lnTo>
                  <a:pt x="4708395" y="209169"/>
                </a:lnTo>
                <a:lnTo>
                  <a:pt x="4665171" y="193824"/>
                </a:lnTo>
                <a:lnTo>
                  <a:pt x="4621689" y="179030"/>
                </a:lnTo>
                <a:lnTo>
                  <a:pt x="4577953" y="164791"/>
                </a:lnTo>
                <a:lnTo>
                  <a:pt x="4533968" y="151110"/>
                </a:lnTo>
                <a:lnTo>
                  <a:pt x="4489739" y="137993"/>
                </a:lnTo>
                <a:lnTo>
                  <a:pt x="4445268" y="125442"/>
                </a:lnTo>
                <a:lnTo>
                  <a:pt x="4400561" y="113463"/>
                </a:lnTo>
                <a:lnTo>
                  <a:pt x="4355621" y="102060"/>
                </a:lnTo>
                <a:lnTo>
                  <a:pt x="4310453" y="91236"/>
                </a:lnTo>
                <a:lnTo>
                  <a:pt x="4265060" y="80997"/>
                </a:lnTo>
                <a:lnTo>
                  <a:pt x="4219448" y="71346"/>
                </a:lnTo>
                <a:lnTo>
                  <a:pt x="4173620" y="62287"/>
                </a:lnTo>
                <a:lnTo>
                  <a:pt x="4127580" y="53824"/>
                </a:lnTo>
                <a:lnTo>
                  <a:pt x="4081333" y="45962"/>
                </a:lnTo>
                <a:lnTo>
                  <a:pt x="4034883" y="38705"/>
                </a:lnTo>
                <a:lnTo>
                  <a:pt x="3988234" y="32058"/>
                </a:lnTo>
                <a:lnTo>
                  <a:pt x="3941390" y="26023"/>
                </a:lnTo>
                <a:lnTo>
                  <a:pt x="3894355" y="20606"/>
                </a:lnTo>
                <a:lnTo>
                  <a:pt x="3847134" y="15810"/>
                </a:lnTo>
                <a:lnTo>
                  <a:pt x="3799730" y="11641"/>
                </a:lnTo>
                <a:lnTo>
                  <a:pt x="3752148" y="8101"/>
                </a:lnTo>
                <a:lnTo>
                  <a:pt x="3704393" y="5196"/>
                </a:lnTo>
                <a:lnTo>
                  <a:pt x="3656467" y="2929"/>
                </a:lnTo>
                <a:lnTo>
                  <a:pt x="3608376" y="1304"/>
                </a:lnTo>
                <a:lnTo>
                  <a:pt x="3560124" y="326"/>
                </a:lnTo>
                <a:lnTo>
                  <a:pt x="351171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4239000" y="2989800"/>
            <a:ext cx="3040200" cy="3040200"/>
          </a:xfrm>
          <a:custGeom>
            <a:avLst/>
            <a:gdLst/>
            <a:ahLst/>
            <a:cxnLst/>
            <a:rect l="l" t="t" r="r" b="b"/>
            <a:pathLst>
              <a:path w="3040379" h="3040379">
                <a:moveTo>
                  <a:pt x="1519885" y="0"/>
                </a:moveTo>
                <a:lnTo>
                  <a:pt x="1471637" y="751"/>
                </a:lnTo>
                <a:lnTo>
                  <a:pt x="1423765" y="2990"/>
                </a:lnTo>
                <a:lnTo>
                  <a:pt x="1376290" y="6694"/>
                </a:lnTo>
                <a:lnTo>
                  <a:pt x="1329234" y="11842"/>
                </a:lnTo>
                <a:lnTo>
                  <a:pt x="1282620" y="18410"/>
                </a:lnTo>
                <a:lnTo>
                  <a:pt x="1236470" y="26377"/>
                </a:lnTo>
                <a:lnTo>
                  <a:pt x="1190806" y="35721"/>
                </a:lnTo>
                <a:lnTo>
                  <a:pt x="1145650" y="46418"/>
                </a:lnTo>
                <a:lnTo>
                  <a:pt x="1101025" y="58448"/>
                </a:lnTo>
                <a:lnTo>
                  <a:pt x="1056953" y="71787"/>
                </a:lnTo>
                <a:lnTo>
                  <a:pt x="1013457" y="86414"/>
                </a:lnTo>
                <a:lnTo>
                  <a:pt x="970558" y="102305"/>
                </a:lnTo>
                <a:lnTo>
                  <a:pt x="928278" y="119440"/>
                </a:lnTo>
                <a:lnTo>
                  <a:pt x="886640" y="137795"/>
                </a:lnTo>
                <a:lnTo>
                  <a:pt x="845667" y="157349"/>
                </a:lnTo>
                <a:lnTo>
                  <a:pt x="805380" y="178078"/>
                </a:lnTo>
                <a:lnTo>
                  <a:pt x="765802" y="199962"/>
                </a:lnTo>
                <a:lnTo>
                  <a:pt x="726955" y="222977"/>
                </a:lnTo>
                <a:lnTo>
                  <a:pt x="688861" y="247102"/>
                </a:lnTo>
                <a:lnTo>
                  <a:pt x="651543" y="272313"/>
                </a:lnTo>
                <a:lnTo>
                  <a:pt x="615022" y="298589"/>
                </a:lnTo>
                <a:lnTo>
                  <a:pt x="579322" y="325908"/>
                </a:lnTo>
                <a:lnTo>
                  <a:pt x="544463" y="354248"/>
                </a:lnTo>
                <a:lnTo>
                  <a:pt x="510470" y="383585"/>
                </a:lnTo>
                <a:lnTo>
                  <a:pt x="477363" y="413898"/>
                </a:lnTo>
                <a:lnTo>
                  <a:pt x="445165" y="445165"/>
                </a:lnTo>
                <a:lnTo>
                  <a:pt x="413898" y="477363"/>
                </a:lnTo>
                <a:lnTo>
                  <a:pt x="383585" y="510470"/>
                </a:lnTo>
                <a:lnTo>
                  <a:pt x="354248" y="544463"/>
                </a:lnTo>
                <a:lnTo>
                  <a:pt x="325908" y="579322"/>
                </a:lnTo>
                <a:lnTo>
                  <a:pt x="298589" y="615022"/>
                </a:lnTo>
                <a:lnTo>
                  <a:pt x="272313" y="651543"/>
                </a:lnTo>
                <a:lnTo>
                  <a:pt x="247102" y="688861"/>
                </a:lnTo>
                <a:lnTo>
                  <a:pt x="222977" y="726955"/>
                </a:lnTo>
                <a:lnTo>
                  <a:pt x="199962" y="765802"/>
                </a:lnTo>
                <a:lnTo>
                  <a:pt x="178078" y="805380"/>
                </a:lnTo>
                <a:lnTo>
                  <a:pt x="157349" y="845667"/>
                </a:lnTo>
                <a:lnTo>
                  <a:pt x="137795" y="886640"/>
                </a:lnTo>
                <a:lnTo>
                  <a:pt x="119440" y="928278"/>
                </a:lnTo>
                <a:lnTo>
                  <a:pt x="102305" y="970558"/>
                </a:lnTo>
                <a:lnTo>
                  <a:pt x="86414" y="1013457"/>
                </a:lnTo>
                <a:lnTo>
                  <a:pt x="71787" y="1056953"/>
                </a:lnTo>
                <a:lnTo>
                  <a:pt x="58448" y="1101025"/>
                </a:lnTo>
                <a:lnTo>
                  <a:pt x="46418" y="1145650"/>
                </a:lnTo>
                <a:lnTo>
                  <a:pt x="35721" y="1190806"/>
                </a:lnTo>
                <a:lnTo>
                  <a:pt x="26377" y="1236470"/>
                </a:lnTo>
                <a:lnTo>
                  <a:pt x="18410" y="1282620"/>
                </a:lnTo>
                <a:lnTo>
                  <a:pt x="11842" y="1329234"/>
                </a:lnTo>
                <a:lnTo>
                  <a:pt x="6694" y="1376290"/>
                </a:lnTo>
                <a:lnTo>
                  <a:pt x="2990" y="1423765"/>
                </a:lnTo>
                <a:lnTo>
                  <a:pt x="751" y="1471637"/>
                </a:lnTo>
                <a:lnTo>
                  <a:pt x="0" y="1519885"/>
                </a:lnTo>
                <a:lnTo>
                  <a:pt x="751" y="1568132"/>
                </a:lnTo>
                <a:lnTo>
                  <a:pt x="2990" y="1616004"/>
                </a:lnTo>
                <a:lnTo>
                  <a:pt x="6694" y="1663479"/>
                </a:lnTo>
                <a:lnTo>
                  <a:pt x="11842" y="1710535"/>
                </a:lnTo>
                <a:lnTo>
                  <a:pt x="18410" y="1757149"/>
                </a:lnTo>
                <a:lnTo>
                  <a:pt x="26377" y="1803299"/>
                </a:lnTo>
                <a:lnTo>
                  <a:pt x="35721" y="1848963"/>
                </a:lnTo>
                <a:lnTo>
                  <a:pt x="46418" y="1894118"/>
                </a:lnTo>
                <a:lnTo>
                  <a:pt x="58448" y="1938743"/>
                </a:lnTo>
                <a:lnTo>
                  <a:pt x="71787" y="1982815"/>
                </a:lnTo>
                <a:lnTo>
                  <a:pt x="86414" y="2026311"/>
                </a:lnTo>
                <a:lnTo>
                  <a:pt x="102305" y="2069210"/>
                </a:lnTo>
                <a:lnTo>
                  <a:pt x="119440" y="2111489"/>
                </a:lnTo>
                <a:lnTo>
                  <a:pt x="137795" y="2153127"/>
                </a:lnTo>
                <a:lnTo>
                  <a:pt x="157349" y="2194100"/>
                </a:lnTo>
                <a:lnTo>
                  <a:pt x="178078" y="2234386"/>
                </a:lnTo>
                <a:lnTo>
                  <a:pt x="199962" y="2273964"/>
                </a:lnTo>
                <a:lnTo>
                  <a:pt x="222977" y="2312811"/>
                </a:lnTo>
                <a:lnTo>
                  <a:pt x="247102" y="2350904"/>
                </a:lnTo>
                <a:lnTo>
                  <a:pt x="272313" y="2388222"/>
                </a:lnTo>
                <a:lnTo>
                  <a:pt x="298589" y="2424743"/>
                </a:lnTo>
                <a:lnTo>
                  <a:pt x="325908" y="2460443"/>
                </a:lnTo>
                <a:lnTo>
                  <a:pt x="354248" y="2495301"/>
                </a:lnTo>
                <a:lnTo>
                  <a:pt x="383585" y="2529294"/>
                </a:lnTo>
                <a:lnTo>
                  <a:pt x="413898" y="2562401"/>
                </a:lnTo>
                <a:lnTo>
                  <a:pt x="445165" y="2594598"/>
                </a:lnTo>
                <a:lnTo>
                  <a:pt x="477363" y="2625865"/>
                </a:lnTo>
                <a:lnTo>
                  <a:pt x="510470" y="2656177"/>
                </a:lnTo>
                <a:lnTo>
                  <a:pt x="544463" y="2685514"/>
                </a:lnTo>
                <a:lnTo>
                  <a:pt x="579322" y="2713853"/>
                </a:lnTo>
                <a:lnTo>
                  <a:pt x="615022" y="2741172"/>
                </a:lnTo>
                <a:lnTo>
                  <a:pt x="651543" y="2767448"/>
                </a:lnTo>
                <a:lnTo>
                  <a:pt x="688861" y="2792659"/>
                </a:lnTo>
                <a:lnTo>
                  <a:pt x="726955" y="2816783"/>
                </a:lnTo>
                <a:lnTo>
                  <a:pt x="765802" y="2839798"/>
                </a:lnTo>
                <a:lnTo>
                  <a:pt x="805380" y="2861681"/>
                </a:lnTo>
                <a:lnTo>
                  <a:pt x="845667" y="2882410"/>
                </a:lnTo>
                <a:lnTo>
                  <a:pt x="886640" y="2901964"/>
                </a:lnTo>
                <a:lnTo>
                  <a:pt x="928278" y="2920319"/>
                </a:lnTo>
                <a:lnTo>
                  <a:pt x="970558" y="2937453"/>
                </a:lnTo>
                <a:lnTo>
                  <a:pt x="1013457" y="2953344"/>
                </a:lnTo>
                <a:lnTo>
                  <a:pt x="1056953" y="2967971"/>
                </a:lnTo>
                <a:lnTo>
                  <a:pt x="1101025" y="2981310"/>
                </a:lnTo>
                <a:lnTo>
                  <a:pt x="1145650" y="2993339"/>
                </a:lnTo>
                <a:lnTo>
                  <a:pt x="1190806" y="3004037"/>
                </a:lnTo>
                <a:lnTo>
                  <a:pt x="1236470" y="3013380"/>
                </a:lnTo>
                <a:lnTo>
                  <a:pt x="1282620" y="3021347"/>
                </a:lnTo>
                <a:lnTo>
                  <a:pt x="1329234" y="3027915"/>
                </a:lnTo>
                <a:lnTo>
                  <a:pt x="1376290" y="3033063"/>
                </a:lnTo>
                <a:lnTo>
                  <a:pt x="1423765" y="3036767"/>
                </a:lnTo>
                <a:lnTo>
                  <a:pt x="1471637" y="3039006"/>
                </a:lnTo>
                <a:lnTo>
                  <a:pt x="1519885" y="3039757"/>
                </a:lnTo>
                <a:lnTo>
                  <a:pt x="1568131" y="3039006"/>
                </a:lnTo>
                <a:lnTo>
                  <a:pt x="1616003" y="3036767"/>
                </a:lnTo>
                <a:lnTo>
                  <a:pt x="1663477" y="3033063"/>
                </a:lnTo>
                <a:lnTo>
                  <a:pt x="1710533" y="3027915"/>
                </a:lnTo>
                <a:lnTo>
                  <a:pt x="1757146" y="3021347"/>
                </a:lnTo>
                <a:lnTo>
                  <a:pt x="1803296" y="3013380"/>
                </a:lnTo>
                <a:lnTo>
                  <a:pt x="1848959" y="3004037"/>
                </a:lnTo>
                <a:lnTo>
                  <a:pt x="1894114" y="2993339"/>
                </a:lnTo>
                <a:lnTo>
                  <a:pt x="1938738" y="2981310"/>
                </a:lnTo>
                <a:lnTo>
                  <a:pt x="1982810" y="2967971"/>
                </a:lnTo>
                <a:lnTo>
                  <a:pt x="2026306" y="2953344"/>
                </a:lnTo>
                <a:lnTo>
                  <a:pt x="2069205" y="2937453"/>
                </a:lnTo>
                <a:lnTo>
                  <a:pt x="2111484" y="2920319"/>
                </a:lnTo>
                <a:lnTo>
                  <a:pt x="2153121" y="2901964"/>
                </a:lnTo>
                <a:lnTo>
                  <a:pt x="2194094" y="2882410"/>
                </a:lnTo>
                <a:lnTo>
                  <a:pt x="2234381" y="2861681"/>
                </a:lnTo>
                <a:lnTo>
                  <a:pt x="2273958" y="2839798"/>
                </a:lnTo>
                <a:lnTo>
                  <a:pt x="2312805" y="2816783"/>
                </a:lnTo>
                <a:lnTo>
                  <a:pt x="2350899" y="2792659"/>
                </a:lnTo>
                <a:lnTo>
                  <a:pt x="2388217" y="2767448"/>
                </a:lnTo>
                <a:lnTo>
                  <a:pt x="2424737" y="2741172"/>
                </a:lnTo>
                <a:lnTo>
                  <a:pt x="2460437" y="2713853"/>
                </a:lnTo>
                <a:lnTo>
                  <a:pt x="2495296" y="2685514"/>
                </a:lnTo>
                <a:lnTo>
                  <a:pt x="2529289" y="2656177"/>
                </a:lnTo>
                <a:lnTo>
                  <a:pt x="2562396" y="2625865"/>
                </a:lnTo>
                <a:lnTo>
                  <a:pt x="2594594" y="2594598"/>
                </a:lnTo>
                <a:lnTo>
                  <a:pt x="2625860" y="2562401"/>
                </a:lnTo>
                <a:lnTo>
                  <a:pt x="2656173" y="2529294"/>
                </a:lnTo>
                <a:lnTo>
                  <a:pt x="2685510" y="2495301"/>
                </a:lnTo>
                <a:lnTo>
                  <a:pt x="2713849" y="2460443"/>
                </a:lnTo>
                <a:lnTo>
                  <a:pt x="2741168" y="2424743"/>
                </a:lnTo>
                <a:lnTo>
                  <a:pt x="2767444" y="2388222"/>
                </a:lnTo>
                <a:lnTo>
                  <a:pt x="2792656" y="2350904"/>
                </a:lnTo>
                <a:lnTo>
                  <a:pt x="2816780" y="2312811"/>
                </a:lnTo>
                <a:lnTo>
                  <a:pt x="2839795" y="2273964"/>
                </a:lnTo>
                <a:lnTo>
                  <a:pt x="2861679" y="2234386"/>
                </a:lnTo>
                <a:lnTo>
                  <a:pt x="2882408" y="2194100"/>
                </a:lnTo>
                <a:lnTo>
                  <a:pt x="2901962" y="2153127"/>
                </a:lnTo>
                <a:lnTo>
                  <a:pt x="2920317" y="2111489"/>
                </a:lnTo>
                <a:lnTo>
                  <a:pt x="2937451" y="2069210"/>
                </a:lnTo>
                <a:lnTo>
                  <a:pt x="2953343" y="2026311"/>
                </a:lnTo>
                <a:lnTo>
                  <a:pt x="2967970" y="1982815"/>
                </a:lnTo>
                <a:lnTo>
                  <a:pt x="2981309" y="1938743"/>
                </a:lnTo>
                <a:lnTo>
                  <a:pt x="2993338" y="1894118"/>
                </a:lnTo>
                <a:lnTo>
                  <a:pt x="3004036" y="1848963"/>
                </a:lnTo>
                <a:lnTo>
                  <a:pt x="3013380" y="1803299"/>
                </a:lnTo>
                <a:lnTo>
                  <a:pt x="3021347" y="1757149"/>
                </a:lnTo>
                <a:lnTo>
                  <a:pt x="3027915" y="1710535"/>
                </a:lnTo>
                <a:lnTo>
                  <a:pt x="3033063" y="1663479"/>
                </a:lnTo>
                <a:lnTo>
                  <a:pt x="3036767" y="1616004"/>
                </a:lnTo>
                <a:lnTo>
                  <a:pt x="3039006" y="1568132"/>
                </a:lnTo>
                <a:lnTo>
                  <a:pt x="3039757" y="1519885"/>
                </a:lnTo>
                <a:lnTo>
                  <a:pt x="3039006" y="1471637"/>
                </a:lnTo>
                <a:lnTo>
                  <a:pt x="3036767" y="1423765"/>
                </a:lnTo>
                <a:lnTo>
                  <a:pt x="3033063" y="1376290"/>
                </a:lnTo>
                <a:lnTo>
                  <a:pt x="3027915" y="1329234"/>
                </a:lnTo>
                <a:lnTo>
                  <a:pt x="3021347" y="1282620"/>
                </a:lnTo>
                <a:lnTo>
                  <a:pt x="3013380" y="1236470"/>
                </a:lnTo>
                <a:lnTo>
                  <a:pt x="3004036" y="1190806"/>
                </a:lnTo>
                <a:lnTo>
                  <a:pt x="2993338" y="1145650"/>
                </a:lnTo>
                <a:lnTo>
                  <a:pt x="2981309" y="1101025"/>
                </a:lnTo>
                <a:lnTo>
                  <a:pt x="2967970" y="1056953"/>
                </a:lnTo>
                <a:lnTo>
                  <a:pt x="2953343" y="1013457"/>
                </a:lnTo>
                <a:lnTo>
                  <a:pt x="2937451" y="970558"/>
                </a:lnTo>
                <a:lnTo>
                  <a:pt x="2920317" y="928278"/>
                </a:lnTo>
                <a:lnTo>
                  <a:pt x="2901962" y="886640"/>
                </a:lnTo>
                <a:lnTo>
                  <a:pt x="2882408" y="845667"/>
                </a:lnTo>
                <a:lnTo>
                  <a:pt x="2861679" y="805380"/>
                </a:lnTo>
                <a:lnTo>
                  <a:pt x="2839795" y="765802"/>
                </a:lnTo>
                <a:lnTo>
                  <a:pt x="2816780" y="726955"/>
                </a:lnTo>
                <a:lnTo>
                  <a:pt x="2792656" y="688861"/>
                </a:lnTo>
                <a:lnTo>
                  <a:pt x="2767444" y="651543"/>
                </a:lnTo>
                <a:lnTo>
                  <a:pt x="2741168" y="615022"/>
                </a:lnTo>
                <a:lnTo>
                  <a:pt x="2713849" y="579322"/>
                </a:lnTo>
                <a:lnTo>
                  <a:pt x="2685510" y="544463"/>
                </a:lnTo>
                <a:lnTo>
                  <a:pt x="2656173" y="510470"/>
                </a:lnTo>
                <a:lnTo>
                  <a:pt x="2625860" y="477363"/>
                </a:lnTo>
                <a:lnTo>
                  <a:pt x="2594594" y="445165"/>
                </a:lnTo>
                <a:lnTo>
                  <a:pt x="2562396" y="413898"/>
                </a:lnTo>
                <a:lnTo>
                  <a:pt x="2529289" y="383585"/>
                </a:lnTo>
                <a:lnTo>
                  <a:pt x="2495296" y="354248"/>
                </a:lnTo>
                <a:lnTo>
                  <a:pt x="2460437" y="325908"/>
                </a:lnTo>
                <a:lnTo>
                  <a:pt x="2424737" y="298589"/>
                </a:lnTo>
                <a:lnTo>
                  <a:pt x="2388217" y="272313"/>
                </a:lnTo>
                <a:lnTo>
                  <a:pt x="2350899" y="247102"/>
                </a:lnTo>
                <a:lnTo>
                  <a:pt x="2312805" y="222977"/>
                </a:lnTo>
                <a:lnTo>
                  <a:pt x="2273958" y="199962"/>
                </a:lnTo>
                <a:lnTo>
                  <a:pt x="2234381" y="178078"/>
                </a:lnTo>
                <a:lnTo>
                  <a:pt x="2194094" y="157349"/>
                </a:lnTo>
                <a:lnTo>
                  <a:pt x="2153121" y="137795"/>
                </a:lnTo>
                <a:lnTo>
                  <a:pt x="2111484" y="119440"/>
                </a:lnTo>
                <a:lnTo>
                  <a:pt x="2069205" y="102305"/>
                </a:lnTo>
                <a:lnTo>
                  <a:pt x="2026306" y="86414"/>
                </a:lnTo>
                <a:lnTo>
                  <a:pt x="1982810" y="71787"/>
                </a:lnTo>
                <a:lnTo>
                  <a:pt x="1938738" y="58448"/>
                </a:lnTo>
                <a:lnTo>
                  <a:pt x="1894114" y="46418"/>
                </a:lnTo>
                <a:lnTo>
                  <a:pt x="1848959" y="35721"/>
                </a:lnTo>
                <a:lnTo>
                  <a:pt x="1803296" y="26377"/>
                </a:lnTo>
                <a:lnTo>
                  <a:pt x="1757146" y="18410"/>
                </a:lnTo>
                <a:lnTo>
                  <a:pt x="1710533" y="11842"/>
                </a:lnTo>
                <a:lnTo>
                  <a:pt x="1663477" y="6694"/>
                </a:lnTo>
                <a:lnTo>
                  <a:pt x="1616003" y="2990"/>
                </a:lnTo>
                <a:lnTo>
                  <a:pt x="1568131" y="751"/>
                </a:lnTo>
                <a:lnTo>
                  <a:pt x="1519885" y="0"/>
                </a:lnTo>
                <a:close/>
              </a:path>
            </a:pathLst>
          </a:custGeom>
          <a:solidFill>
            <a:srgbClr val="F686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2545200" y="6310080"/>
            <a:ext cx="283320" cy="380160"/>
          </a:xfrm>
          <a:custGeom>
            <a:avLst/>
            <a:gdLst/>
            <a:ahLst/>
            <a:cxnLst/>
            <a:rect l="l" t="t" r="r" b="b"/>
            <a:pathLst>
              <a:path w="283844" h="380365">
                <a:moveTo>
                  <a:pt x="248483" y="334746"/>
                </a:moveTo>
                <a:lnTo>
                  <a:pt x="57569" y="334746"/>
                </a:lnTo>
                <a:lnTo>
                  <a:pt x="75669" y="354648"/>
                </a:lnTo>
                <a:lnTo>
                  <a:pt x="97220" y="368800"/>
                </a:lnTo>
                <a:lnTo>
                  <a:pt x="122268" y="377253"/>
                </a:lnTo>
                <a:lnTo>
                  <a:pt x="150863" y="380060"/>
                </a:lnTo>
                <a:lnTo>
                  <a:pt x="177364" y="377553"/>
                </a:lnTo>
                <a:lnTo>
                  <a:pt x="201766" y="370000"/>
                </a:lnTo>
                <a:lnTo>
                  <a:pt x="224170" y="357348"/>
                </a:lnTo>
                <a:lnTo>
                  <a:pt x="244678" y="339547"/>
                </a:lnTo>
                <a:lnTo>
                  <a:pt x="248483" y="334746"/>
                </a:lnTo>
                <a:close/>
                <a:moveTo>
                  <a:pt x="57569" y="0"/>
                </a:moveTo>
                <a:lnTo>
                  <a:pt x="0" y="0"/>
                </a:lnTo>
                <a:lnTo>
                  <a:pt x="0" y="373125"/>
                </a:lnTo>
                <a:lnTo>
                  <a:pt x="57569" y="373125"/>
                </a:lnTo>
                <a:lnTo>
                  <a:pt x="57569" y="334746"/>
                </a:lnTo>
                <a:lnTo>
                  <a:pt x="248483" y="334746"/>
                </a:lnTo>
                <a:lnTo>
                  <a:pt x="256083" y="325158"/>
                </a:lnTo>
                <a:lnTo>
                  <a:pt x="141795" y="325158"/>
                </a:lnTo>
                <a:lnTo>
                  <a:pt x="124511" y="323658"/>
                </a:lnTo>
                <a:lnTo>
                  <a:pt x="81559" y="301167"/>
                </a:lnTo>
                <a:lnTo>
                  <a:pt x="59069" y="257465"/>
                </a:lnTo>
                <a:lnTo>
                  <a:pt x="57569" y="239864"/>
                </a:lnTo>
                <a:lnTo>
                  <a:pt x="59069" y="222277"/>
                </a:lnTo>
                <a:lnTo>
                  <a:pt x="81559" y="179095"/>
                </a:lnTo>
                <a:lnTo>
                  <a:pt x="124511" y="156092"/>
                </a:lnTo>
                <a:lnTo>
                  <a:pt x="141795" y="154584"/>
                </a:lnTo>
                <a:lnTo>
                  <a:pt x="256119" y="154584"/>
                </a:lnTo>
                <a:lnTo>
                  <a:pt x="248052" y="144449"/>
                </a:lnTo>
                <a:lnTo>
                  <a:pt x="57569" y="144449"/>
                </a:lnTo>
                <a:lnTo>
                  <a:pt x="57569" y="0"/>
                </a:lnTo>
                <a:close/>
                <a:moveTo>
                  <a:pt x="256119" y="154584"/>
                </a:moveTo>
                <a:lnTo>
                  <a:pt x="141795" y="154584"/>
                </a:lnTo>
                <a:lnTo>
                  <a:pt x="159074" y="156092"/>
                </a:lnTo>
                <a:lnTo>
                  <a:pt x="174909" y="160648"/>
                </a:lnTo>
                <a:lnTo>
                  <a:pt x="212525" y="191889"/>
                </a:lnTo>
                <a:lnTo>
                  <a:pt x="226021" y="239864"/>
                </a:lnTo>
                <a:lnTo>
                  <a:pt x="224521" y="257465"/>
                </a:lnTo>
                <a:lnTo>
                  <a:pt x="202031" y="301167"/>
                </a:lnTo>
                <a:lnTo>
                  <a:pt x="159074" y="323658"/>
                </a:lnTo>
                <a:lnTo>
                  <a:pt x="141795" y="325158"/>
                </a:lnTo>
                <a:lnTo>
                  <a:pt x="256083" y="325158"/>
                </a:lnTo>
                <a:lnTo>
                  <a:pt x="261779" y="317972"/>
                </a:lnTo>
                <a:lnTo>
                  <a:pt x="273931" y="294101"/>
                </a:lnTo>
                <a:lnTo>
                  <a:pt x="281184" y="268032"/>
                </a:lnTo>
                <a:lnTo>
                  <a:pt x="283591" y="239864"/>
                </a:lnTo>
                <a:lnTo>
                  <a:pt x="281184" y="211472"/>
                </a:lnTo>
                <a:lnTo>
                  <a:pt x="273929" y="185429"/>
                </a:lnTo>
                <a:lnTo>
                  <a:pt x="261773" y="161687"/>
                </a:lnTo>
                <a:lnTo>
                  <a:pt x="256119" y="154584"/>
                </a:lnTo>
                <a:close/>
                <a:moveTo>
                  <a:pt x="150863" y="99669"/>
                </a:moveTo>
                <a:lnTo>
                  <a:pt x="122268" y="102469"/>
                </a:lnTo>
                <a:lnTo>
                  <a:pt x="97220" y="110867"/>
                </a:lnTo>
                <a:lnTo>
                  <a:pt x="75669" y="124862"/>
                </a:lnTo>
                <a:lnTo>
                  <a:pt x="57569" y="144449"/>
                </a:lnTo>
                <a:lnTo>
                  <a:pt x="248052" y="144449"/>
                </a:lnTo>
                <a:lnTo>
                  <a:pt x="201764" y="109735"/>
                </a:lnTo>
                <a:lnTo>
                  <a:pt x="150863" y="996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217368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2252520" y="6416640"/>
            <a:ext cx="242280" cy="273240"/>
          </a:xfrm>
          <a:custGeom>
            <a:avLst/>
            <a:gdLst/>
            <a:ahLst/>
            <a:cxnLst/>
            <a:rect l="l" t="t" r="r" b="b"/>
            <a:pathLst>
              <a:path w="242569" h="273684">
                <a:moveTo>
                  <a:pt x="57569" y="0"/>
                </a:moveTo>
                <a:lnTo>
                  <a:pt x="0" y="0"/>
                </a:lnTo>
                <a:lnTo>
                  <a:pt x="0" y="164833"/>
                </a:lnTo>
                <a:lnTo>
                  <a:pt x="7312" y="210437"/>
                </a:lnTo>
                <a:lnTo>
                  <a:pt x="28551" y="244595"/>
                </a:lnTo>
                <a:lnTo>
                  <a:pt x="62670" y="266028"/>
                </a:lnTo>
                <a:lnTo>
                  <a:pt x="108623" y="273456"/>
                </a:lnTo>
                <a:lnTo>
                  <a:pt x="131252" y="271319"/>
                </a:lnTo>
                <a:lnTo>
                  <a:pt x="151633" y="264667"/>
                </a:lnTo>
                <a:lnTo>
                  <a:pt x="169596" y="253139"/>
                </a:lnTo>
                <a:lnTo>
                  <a:pt x="184975" y="236372"/>
                </a:lnTo>
                <a:lnTo>
                  <a:pt x="242544" y="236372"/>
                </a:lnTo>
                <a:lnTo>
                  <a:pt x="242544" y="218554"/>
                </a:lnTo>
                <a:lnTo>
                  <a:pt x="121272" y="218554"/>
                </a:lnTo>
                <a:lnTo>
                  <a:pt x="94323" y="214196"/>
                </a:lnTo>
                <a:lnTo>
                  <a:pt x="74314" y="201623"/>
                </a:lnTo>
                <a:lnTo>
                  <a:pt x="61857" y="181590"/>
                </a:lnTo>
                <a:lnTo>
                  <a:pt x="57569" y="154851"/>
                </a:lnTo>
                <a:lnTo>
                  <a:pt x="57569" y="0"/>
                </a:lnTo>
                <a:close/>
                <a:moveTo>
                  <a:pt x="242544" y="236372"/>
                </a:moveTo>
                <a:lnTo>
                  <a:pt x="184975" y="236372"/>
                </a:lnTo>
                <a:lnTo>
                  <a:pt x="184975" y="266522"/>
                </a:lnTo>
                <a:lnTo>
                  <a:pt x="242544" y="266522"/>
                </a:lnTo>
                <a:lnTo>
                  <a:pt x="242544" y="236372"/>
                </a:lnTo>
                <a:close/>
                <a:moveTo>
                  <a:pt x="242544" y="0"/>
                </a:moveTo>
                <a:lnTo>
                  <a:pt x="184975" y="0"/>
                </a:lnTo>
                <a:lnTo>
                  <a:pt x="184975" y="154038"/>
                </a:lnTo>
                <a:lnTo>
                  <a:pt x="180268" y="179753"/>
                </a:lnTo>
                <a:lnTo>
                  <a:pt x="167116" y="200193"/>
                </a:lnTo>
                <a:lnTo>
                  <a:pt x="146967" y="213685"/>
                </a:lnTo>
                <a:lnTo>
                  <a:pt x="121272" y="218554"/>
                </a:lnTo>
                <a:lnTo>
                  <a:pt x="242544" y="218554"/>
                </a:lnTo>
                <a:lnTo>
                  <a:pt x="2425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8"/>
          <p:cNvSpPr/>
          <p:nvPr/>
        </p:nvSpPr>
        <p:spPr>
          <a:xfrm>
            <a:off x="184824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5" h="280670">
                <a:moveTo>
                  <a:pt x="140728" y="0"/>
                </a:moveTo>
                <a:lnTo>
                  <a:pt x="86493" y="10059"/>
                </a:lnTo>
                <a:lnTo>
                  <a:pt x="41059" y="40512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6" y="257668"/>
                </a:lnTo>
                <a:lnTo>
                  <a:pt x="112560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2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5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9"/>
          <p:cNvSpPr/>
          <p:nvPr/>
        </p:nvSpPr>
        <p:spPr>
          <a:xfrm>
            <a:off x="177984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"/>
          <p:cNvSpPr/>
          <p:nvPr/>
        </p:nvSpPr>
        <p:spPr>
          <a:xfrm>
            <a:off x="1417320" y="6409800"/>
            <a:ext cx="283320" cy="280440"/>
          </a:xfrm>
          <a:custGeom>
            <a:avLst/>
            <a:gdLst/>
            <a:ahLst/>
            <a:cxnLst/>
            <a:rect l="l" t="t" r="r" b="b"/>
            <a:pathLst>
              <a:path w="283844" h="280670">
                <a:moveTo>
                  <a:pt x="132727" y="0"/>
                </a:moveTo>
                <a:lnTo>
                  <a:pt x="81826" y="10066"/>
                </a:lnTo>
                <a:lnTo>
                  <a:pt x="38925" y="40525"/>
                </a:lnTo>
                <a:lnTo>
                  <a:pt x="9666" y="85759"/>
                </a:lnTo>
                <a:lnTo>
                  <a:pt x="0" y="140195"/>
                </a:lnTo>
                <a:lnTo>
                  <a:pt x="2408" y="168363"/>
                </a:lnTo>
                <a:lnTo>
                  <a:pt x="21822" y="218303"/>
                </a:lnTo>
                <a:lnTo>
                  <a:pt x="59425" y="257678"/>
                </a:lnTo>
                <a:lnTo>
                  <a:pt x="106226" y="277884"/>
                </a:lnTo>
                <a:lnTo>
                  <a:pt x="132727" y="280390"/>
                </a:lnTo>
                <a:lnTo>
                  <a:pt x="161328" y="277584"/>
                </a:lnTo>
                <a:lnTo>
                  <a:pt x="186375" y="269130"/>
                </a:lnTo>
                <a:lnTo>
                  <a:pt x="207922" y="254978"/>
                </a:lnTo>
                <a:lnTo>
                  <a:pt x="226021" y="235077"/>
                </a:lnTo>
                <a:lnTo>
                  <a:pt x="283591" y="235077"/>
                </a:lnTo>
                <a:lnTo>
                  <a:pt x="283591" y="225488"/>
                </a:lnTo>
                <a:lnTo>
                  <a:pt x="141795" y="225488"/>
                </a:lnTo>
                <a:lnTo>
                  <a:pt x="124516" y="223988"/>
                </a:lnTo>
                <a:lnTo>
                  <a:pt x="81559" y="201498"/>
                </a:lnTo>
                <a:lnTo>
                  <a:pt x="59069" y="157796"/>
                </a:lnTo>
                <a:lnTo>
                  <a:pt x="57569" y="140195"/>
                </a:lnTo>
                <a:lnTo>
                  <a:pt x="59069" y="122607"/>
                </a:lnTo>
                <a:lnTo>
                  <a:pt x="81559" y="79425"/>
                </a:lnTo>
                <a:lnTo>
                  <a:pt x="124516" y="56422"/>
                </a:lnTo>
                <a:lnTo>
                  <a:pt x="141795" y="54914"/>
                </a:lnTo>
                <a:lnTo>
                  <a:pt x="283591" y="54914"/>
                </a:lnTo>
                <a:lnTo>
                  <a:pt x="283591" y="44780"/>
                </a:lnTo>
                <a:lnTo>
                  <a:pt x="226021" y="44780"/>
                </a:lnTo>
                <a:lnTo>
                  <a:pt x="207922" y="25192"/>
                </a:lnTo>
                <a:lnTo>
                  <a:pt x="186375" y="11198"/>
                </a:lnTo>
                <a:lnTo>
                  <a:pt x="161328" y="2799"/>
                </a:lnTo>
                <a:lnTo>
                  <a:pt x="132727" y="0"/>
                </a:lnTo>
                <a:close/>
                <a:moveTo>
                  <a:pt x="283591" y="235077"/>
                </a:moveTo>
                <a:lnTo>
                  <a:pt x="226021" y="235077"/>
                </a:lnTo>
                <a:lnTo>
                  <a:pt x="226021" y="273456"/>
                </a:lnTo>
                <a:lnTo>
                  <a:pt x="283591" y="273456"/>
                </a:lnTo>
                <a:lnTo>
                  <a:pt x="283591" y="235077"/>
                </a:lnTo>
                <a:close/>
                <a:moveTo>
                  <a:pt x="283591" y="54914"/>
                </a:moveTo>
                <a:lnTo>
                  <a:pt x="141795" y="54914"/>
                </a:lnTo>
                <a:lnTo>
                  <a:pt x="159079" y="56422"/>
                </a:lnTo>
                <a:lnTo>
                  <a:pt x="174913" y="60979"/>
                </a:lnTo>
                <a:lnTo>
                  <a:pt x="212525" y="92219"/>
                </a:lnTo>
                <a:lnTo>
                  <a:pt x="226021" y="140195"/>
                </a:lnTo>
                <a:lnTo>
                  <a:pt x="224521" y="157796"/>
                </a:lnTo>
                <a:lnTo>
                  <a:pt x="202031" y="201498"/>
                </a:lnTo>
                <a:lnTo>
                  <a:pt x="159079" y="223988"/>
                </a:lnTo>
                <a:lnTo>
                  <a:pt x="141795" y="225488"/>
                </a:lnTo>
                <a:lnTo>
                  <a:pt x="283591" y="225488"/>
                </a:lnTo>
                <a:lnTo>
                  <a:pt x="283591" y="54914"/>
                </a:lnTo>
                <a:close/>
                <a:moveTo>
                  <a:pt x="283591" y="6934"/>
                </a:moveTo>
                <a:lnTo>
                  <a:pt x="226021" y="6934"/>
                </a:lnTo>
                <a:lnTo>
                  <a:pt x="226021" y="44780"/>
                </a:lnTo>
                <a:lnTo>
                  <a:pt x="283591" y="44780"/>
                </a:lnTo>
                <a:lnTo>
                  <a:pt x="283591" y="69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1"/>
          <p:cNvSpPr/>
          <p:nvPr/>
        </p:nvSpPr>
        <p:spPr>
          <a:xfrm>
            <a:off x="944640" y="6409800"/>
            <a:ext cx="281520" cy="280440"/>
          </a:xfrm>
          <a:custGeom>
            <a:avLst/>
            <a:gdLst/>
            <a:ahLst/>
            <a:cxnLst/>
            <a:rect l="l" t="t" r="r" b="b"/>
            <a:pathLst>
              <a:path w="281940" h="280670">
                <a:moveTo>
                  <a:pt x="140728" y="0"/>
                </a:moveTo>
                <a:lnTo>
                  <a:pt x="86491" y="10059"/>
                </a:lnTo>
                <a:lnTo>
                  <a:pt x="41046" y="40513"/>
                </a:lnTo>
                <a:lnTo>
                  <a:pt x="10331" y="85751"/>
                </a:lnTo>
                <a:lnTo>
                  <a:pt x="0" y="140182"/>
                </a:lnTo>
                <a:lnTo>
                  <a:pt x="2591" y="168582"/>
                </a:lnTo>
                <a:lnTo>
                  <a:pt x="23172" y="218372"/>
                </a:lnTo>
                <a:lnTo>
                  <a:pt x="62626" y="257666"/>
                </a:lnTo>
                <a:lnTo>
                  <a:pt x="112560" y="277871"/>
                </a:lnTo>
                <a:lnTo>
                  <a:pt x="140728" y="280377"/>
                </a:lnTo>
                <a:lnTo>
                  <a:pt x="168891" y="277871"/>
                </a:lnTo>
                <a:lnTo>
                  <a:pt x="194959" y="270317"/>
                </a:lnTo>
                <a:lnTo>
                  <a:pt x="218829" y="257666"/>
                </a:lnTo>
                <a:lnTo>
                  <a:pt x="240398" y="239864"/>
                </a:lnTo>
                <a:lnTo>
                  <a:pt x="252371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79"/>
                </a:lnTo>
                <a:lnTo>
                  <a:pt x="63808" y="173815"/>
                </a:lnTo>
                <a:lnTo>
                  <a:pt x="57569" y="140182"/>
                </a:lnTo>
                <a:lnTo>
                  <a:pt x="63810" y="106556"/>
                </a:lnTo>
                <a:lnTo>
                  <a:pt x="81141" y="79497"/>
                </a:lnTo>
                <a:lnTo>
                  <a:pt x="107477" y="61460"/>
                </a:lnTo>
                <a:lnTo>
                  <a:pt x="140728" y="54902"/>
                </a:lnTo>
                <a:lnTo>
                  <a:pt x="252371" y="54902"/>
                </a:lnTo>
                <a:lnTo>
                  <a:pt x="240398" y="40513"/>
                </a:lnTo>
                <a:lnTo>
                  <a:pt x="218829" y="22711"/>
                </a:lnTo>
                <a:lnTo>
                  <a:pt x="194959" y="10059"/>
                </a:lnTo>
                <a:lnTo>
                  <a:pt x="168891" y="2506"/>
                </a:lnTo>
                <a:lnTo>
                  <a:pt x="140728" y="0"/>
                </a:lnTo>
                <a:close/>
                <a:moveTo>
                  <a:pt x="252371" y="54902"/>
                </a:moveTo>
                <a:lnTo>
                  <a:pt x="140728" y="54902"/>
                </a:lnTo>
                <a:lnTo>
                  <a:pt x="173980" y="61460"/>
                </a:lnTo>
                <a:lnTo>
                  <a:pt x="200315" y="79497"/>
                </a:lnTo>
                <a:lnTo>
                  <a:pt x="217647" y="106556"/>
                </a:lnTo>
                <a:lnTo>
                  <a:pt x="223888" y="140182"/>
                </a:lnTo>
                <a:lnTo>
                  <a:pt x="217647" y="173815"/>
                </a:lnTo>
                <a:lnTo>
                  <a:pt x="200315" y="200879"/>
                </a:lnTo>
                <a:lnTo>
                  <a:pt x="173980" y="218917"/>
                </a:lnTo>
                <a:lnTo>
                  <a:pt x="140728" y="225475"/>
                </a:lnTo>
                <a:lnTo>
                  <a:pt x="252371" y="225475"/>
                </a:lnTo>
                <a:lnTo>
                  <a:pt x="258282" y="218370"/>
                </a:lnTo>
                <a:lnTo>
                  <a:pt x="271118" y="194624"/>
                </a:lnTo>
                <a:lnTo>
                  <a:pt x="278854" y="168577"/>
                </a:lnTo>
                <a:lnTo>
                  <a:pt x="281444" y="140182"/>
                </a:lnTo>
                <a:lnTo>
                  <a:pt x="278854" y="111795"/>
                </a:lnTo>
                <a:lnTo>
                  <a:pt x="271118" y="85751"/>
                </a:lnTo>
                <a:lnTo>
                  <a:pt x="258282" y="62006"/>
                </a:lnTo>
                <a:lnTo>
                  <a:pt x="252371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2"/>
          <p:cNvSpPr/>
          <p:nvPr/>
        </p:nvSpPr>
        <p:spPr>
          <a:xfrm>
            <a:off x="1265760" y="6410520"/>
            <a:ext cx="136800" cy="272520"/>
          </a:xfrm>
          <a:custGeom>
            <a:avLst/>
            <a:gdLst/>
            <a:ahLst/>
            <a:cxnLst/>
            <a:rect l="l" t="t" r="r" b="b"/>
            <a:pathLst>
              <a:path w="137159" h="273050">
                <a:moveTo>
                  <a:pt x="57569" y="6286"/>
                </a:moveTo>
                <a:lnTo>
                  <a:pt x="0" y="6286"/>
                </a:lnTo>
                <a:lnTo>
                  <a:pt x="0" y="272808"/>
                </a:lnTo>
                <a:lnTo>
                  <a:pt x="57569" y="272808"/>
                </a:lnTo>
                <a:lnTo>
                  <a:pt x="57569" y="136207"/>
                </a:lnTo>
                <a:lnTo>
                  <a:pt x="61757" y="104528"/>
                </a:lnTo>
                <a:lnTo>
                  <a:pt x="75333" y="79524"/>
                </a:lnTo>
                <a:lnTo>
                  <a:pt x="99810" y="63201"/>
                </a:lnTo>
                <a:lnTo>
                  <a:pt x="136702" y="57569"/>
                </a:lnTo>
                <a:lnTo>
                  <a:pt x="136702" y="44132"/>
                </a:lnTo>
                <a:lnTo>
                  <a:pt x="57569" y="44132"/>
                </a:lnTo>
                <a:lnTo>
                  <a:pt x="57569" y="6286"/>
                </a:lnTo>
                <a:close/>
                <a:moveTo>
                  <a:pt x="136702" y="0"/>
                </a:moveTo>
                <a:lnTo>
                  <a:pt x="112849" y="4529"/>
                </a:lnTo>
                <a:lnTo>
                  <a:pt x="91730" y="13393"/>
                </a:lnTo>
                <a:lnTo>
                  <a:pt x="73314" y="26594"/>
                </a:lnTo>
                <a:lnTo>
                  <a:pt x="57569" y="44132"/>
                </a:lnTo>
                <a:lnTo>
                  <a:pt x="136702" y="44132"/>
                </a:lnTo>
                <a:lnTo>
                  <a:pt x="136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3"/>
          <p:cNvSpPr/>
          <p:nvPr/>
        </p:nvSpPr>
        <p:spPr>
          <a:xfrm>
            <a:off x="65916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4" h="280670">
                <a:moveTo>
                  <a:pt x="140728" y="0"/>
                </a:moveTo>
                <a:lnTo>
                  <a:pt x="86493" y="10059"/>
                </a:lnTo>
                <a:lnTo>
                  <a:pt x="41059" y="40513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7" y="257668"/>
                </a:lnTo>
                <a:lnTo>
                  <a:pt x="112566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3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6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"/>
          <p:cNvSpPr/>
          <p:nvPr/>
        </p:nvSpPr>
        <p:spPr>
          <a:xfrm>
            <a:off x="9496800" y="1434600"/>
            <a:ext cx="2923200" cy="5175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5"/>
          <p:cNvSpPr/>
          <p:nvPr/>
        </p:nvSpPr>
        <p:spPr>
          <a:xfrm>
            <a:off x="6525360" y="1684440"/>
            <a:ext cx="2683800" cy="5060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6"/>
          <p:cNvSpPr/>
          <p:nvPr/>
        </p:nvSpPr>
        <p:spPr>
          <a:xfrm>
            <a:off x="8326080" y="2115000"/>
            <a:ext cx="2143080" cy="51278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7"/>
          <p:cNvSpPr/>
          <p:nvPr/>
        </p:nvSpPr>
        <p:spPr>
          <a:xfrm>
            <a:off x="505080" y="537120"/>
            <a:ext cx="5038920" cy="19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960" rIns="0" bIns="0"/>
          <a:lstStyle/>
          <a:p>
            <a:pPr marL="14400">
              <a:lnSpc>
                <a:spcPts val="3685"/>
              </a:lnSpc>
              <a:spcBef>
                <a:spcPts val="740"/>
              </a:spcBef>
            </a:pP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ЛИПО</a:t>
            </a:r>
            <a:r>
              <a:rPr lang="ru-RU" sz="3900" b="1" strike="noStrike" spc="-100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ОМ</a:t>
            </a:r>
            <a:r>
              <a:rPr lang="ru-RU" sz="3900" b="1" strike="noStrike" spc="154" dirty="0">
                <a:solidFill>
                  <a:srgbClr val="FFFFFF"/>
                </a:solidFill>
                <a:latin typeface="Gilroy"/>
              </a:rPr>
              <a:t>А</a:t>
            </a: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ЛЬН</a:t>
            </a:r>
            <a:r>
              <a:rPr lang="ru-RU" sz="3900" b="1" strike="noStrike" spc="134" dirty="0">
                <a:solidFill>
                  <a:srgbClr val="FFFFFF"/>
                </a:solidFill>
                <a:latin typeface="Gilroy"/>
              </a:rPr>
              <a:t>А</a:t>
            </a:r>
            <a:r>
              <a:rPr lang="ru-RU" sz="3900" b="1" strike="noStrike" spc="9" dirty="0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3900" b="1" strike="noStrike" spc="32" dirty="0">
                <a:solidFill>
                  <a:srgbClr val="FFFFFF"/>
                </a:solidFill>
                <a:latin typeface="Gilroy"/>
              </a:rPr>
              <a:t>ТЕХНОЛОГИЯ</a:t>
            </a:r>
            <a:r>
              <a:rPr lang="ru-RU" sz="3900" b="1" strike="noStrike" spc="-7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—</a:t>
            </a:r>
            <a:endParaRPr lang="ru-RU" sz="3900" b="0" strike="noStrike" spc="-1" dirty="0">
              <a:latin typeface="Gilroy"/>
            </a:endParaRPr>
          </a:p>
          <a:p>
            <a:pPr marL="14400">
              <a:lnSpc>
                <a:spcPts val="3685"/>
              </a:lnSpc>
            </a:pP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НОВЫЙ</a:t>
            </a:r>
            <a:r>
              <a:rPr lang="ru-RU" sz="3900" b="1" strike="noStrike" spc="-114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УРОВЕНЬ</a:t>
            </a:r>
            <a:endParaRPr lang="ru-RU" sz="3900" b="0" strike="noStrike" spc="-1" dirty="0">
              <a:latin typeface="Gilroy"/>
            </a:endParaRPr>
          </a:p>
          <a:p>
            <a:pPr marL="14400">
              <a:lnSpc>
                <a:spcPts val="3685"/>
              </a:lnSpc>
            </a:pP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БИ</a:t>
            </a:r>
            <a:r>
              <a:rPr lang="ru-RU" sz="3900" b="1" strike="noStrike" spc="-60" dirty="0">
                <a:solidFill>
                  <a:srgbClr val="FFFFFF"/>
                </a:solidFill>
                <a:latin typeface="Gilroy"/>
              </a:rPr>
              <a:t>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Д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52" dirty="0">
                <a:solidFill>
                  <a:srgbClr val="FFFFFF"/>
                </a:solidFill>
                <a:latin typeface="Gilroy"/>
              </a:rPr>
              <a:t>ТУПНО</a:t>
            </a:r>
            <a:r>
              <a:rPr lang="ru-RU" sz="3900" b="1" strike="noStrike" spc="18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3900" b="1" strike="noStrike" spc="49" dirty="0">
                <a:solidFill>
                  <a:srgbClr val="FFFFFF"/>
                </a:solidFill>
                <a:latin typeface="Gilroy"/>
              </a:rPr>
              <a:t>ТИ</a:t>
            </a:r>
            <a:endParaRPr lang="ru-RU" sz="3900" b="0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680160" y="0"/>
            <a:ext cx="63241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552960" y="525960"/>
            <a:ext cx="5495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ЧТО ТАКОЕ</a:t>
            </a:r>
            <a:r>
              <a:rPr lang="ru-RU" sz="3700" b="1" strike="noStrike" spc="-75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ЛИПОСОМА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7319160" y="1440000"/>
            <a:ext cx="3552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12" dirty="0">
                <a:solidFill>
                  <a:srgbClr val="FFFFFF"/>
                </a:solidFill>
                <a:latin typeface="Gilroy"/>
              </a:rPr>
              <a:t>ЛИПИДНЫЙ </a:t>
            </a:r>
            <a:r>
              <a:rPr lang="ru-RU" sz="1600" b="1" strike="noStrike" spc="9" dirty="0">
                <a:solidFill>
                  <a:srgbClr val="FFFFFF"/>
                </a:solidFill>
                <a:latin typeface="Gilroy"/>
              </a:rPr>
              <a:t>БИСЛОЙ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589320" y="2362680"/>
            <a:ext cx="5458680" cy="49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полая сферическая частица, внутри которой заключено активное вещество.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844560" y="3155760"/>
            <a:ext cx="51559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Оболочка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состоит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из фосфолипидов, </a:t>
            </a:r>
            <a:r>
              <a:rPr lang="ru-RU" sz="1600" b="1" strike="noStrike" spc="-15" dirty="0">
                <a:solidFill>
                  <a:srgbClr val="565655"/>
                </a:solidFill>
                <a:latin typeface="Helvetica Neue World"/>
              </a:rPr>
              <a:t>которые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также входят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1" strike="noStrike" spc="-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состав 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мембран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клеток человеческого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 smtClean="0">
                <a:solidFill>
                  <a:srgbClr val="565655"/>
                </a:solidFill>
                <a:latin typeface="Helvetica Neue World"/>
              </a:rPr>
              <a:t>организма.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8" name="CustomShape 6"/>
          <p:cNvSpPr/>
          <p:nvPr/>
        </p:nvSpPr>
        <p:spPr>
          <a:xfrm>
            <a:off x="627120" y="3158640"/>
            <a:ext cx="360" cy="717120"/>
          </a:xfrm>
          <a:custGeom>
            <a:avLst/>
            <a:gdLst/>
            <a:ahLst/>
            <a:cxnLst/>
            <a:rect l="l" t="t" r="r" b="b"/>
            <a:pathLst>
              <a:path h="717550">
                <a:moveTo>
                  <a:pt x="0" y="0"/>
                </a:moveTo>
                <a:lnTo>
                  <a:pt x="0" y="716927"/>
                </a:lnTo>
              </a:path>
            </a:pathLst>
          </a:custGeom>
          <a:noFill/>
          <a:ln w="50760">
            <a:solidFill>
              <a:srgbClr val="F268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251323" y="0"/>
                </a:moveTo>
                <a:lnTo>
                  <a:pt x="211788" y="23088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lnTo>
                  <a:pt x="456898" y="452335"/>
                </a:lnTo>
                <a:lnTo>
                  <a:pt x="468885" y="450622"/>
                </a:lnTo>
                <a:lnTo>
                  <a:pt x="479845" y="445955"/>
                </a:lnTo>
                <a:lnTo>
                  <a:pt x="489250" y="438643"/>
                </a:lnTo>
                <a:lnTo>
                  <a:pt x="491571" y="435584"/>
                </a:lnTo>
                <a:lnTo>
                  <a:pt x="45748" y="435584"/>
                </a:lnTo>
                <a:lnTo>
                  <a:pt x="38120" y="434448"/>
                </a:lnTo>
                <a:lnTo>
                  <a:pt x="16760" y="405901"/>
                </a:lnTo>
                <a:lnTo>
                  <a:pt x="17789" y="398386"/>
                </a:lnTo>
                <a:lnTo>
                  <a:pt x="226342" y="31407"/>
                </a:lnTo>
                <a:lnTo>
                  <a:pt x="251323" y="16751"/>
                </a:lnTo>
                <a:lnTo>
                  <a:pt x="286063" y="16751"/>
                </a:lnTo>
                <a:lnTo>
                  <a:pt x="283582" y="13464"/>
                </a:lnTo>
                <a:lnTo>
                  <a:pt x="274213" y="6196"/>
                </a:lnTo>
                <a:lnTo>
                  <a:pt x="263279" y="1601"/>
                </a:lnTo>
                <a:lnTo>
                  <a:pt x="251323" y="0"/>
                </a:lnTo>
                <a:close/>
                <a:moveTo>
                  <a:pt x="286063" y="16751"/>
                </a:moveTo>
                <a:lnTo>
                  <a:pt x="251323" y="16751"/>
                </a:lnTo>
                <a:lnTo>
                  <a:pt x="258886" y="17769"/>
                </a:lnTo>
                <a:lnTo>
                  <a:pt x="265799" y="20688"/>
                </a:lnTo>
                <a:lnTo>
                  <a:pt x="481879" y="391274"/>
                </a:lnTo>
                <a:lnTo>
                  <a:pt x="485887" y="405901"/>
                </a:lnTo>
                <a:lnTo>
                  <a:pt x="484967" y="413430"/>
                </a:lnTo>
                <a:lnTo>
                  <a:pt x="456898" y="435584"/>
                </a:lnTo>
                <a:lnTo>
                  <a:pt x="491571" y="435584"/>
                </a:lnTo>
                <a:lnTo>
                  <a:pt x="496573" y="428993"/>
                </a:lnTo>
                <a:lnTo>
                  <a:pt x="501141" y="417779"/>
                </a:lnTo>
                <a:lnTo>
                  <a:pt x="502635" y="405963"/>
                </a:lnTo>
                <a:lnTo>
                  <a:pt x="501061" y="394153"/>
                </a:lnTo>
                <a:lnTo>
                  <a:pt x="496420" y="382968"/>
                </a:lnTo>
                <a:lnTo>
                  <a:pt x="290845" y="23088"/>
                </a:lnTo>
                <a:lnTo>
                  <a:pt x="286063" y="16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8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45748" y="452335"/>
                </a:moveTo>
                <a:lnTo>
                  <a:pt x="456898" y="452335"/>
                </a:lnTo>
                <a:lnTo>
                  <a:pt x="468885" y="450622"/>
                </a:lnTo>
                <a:lnTo>
                  <a:pt x="501141" y="417779"/>
                </a:lnTo>
                <a:lnTo>
                  <a:pt x="502635" y="405961"/>
                </a:lnTo>
                <a:lnTo>
                  <a:pt x="501061" y="394153"/>
                </a:lnTo>
                <a:lnTo>
                  <a:pt x="290845" y="23088"/>
                </a:lnTo>
                <a:lnTo>
                  <a:pt x="251323" y="0"/>
                </a:lnTo>
                <a:lnTo>
                  <a:pt x="239366" y="1601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9"/>
          <p:cNvSpPr/>
          <p:nvPr/>
        </p:nvSpPr>
        <p:spPr>
          <a:xfrm>
            <a:off x="624960" y="6294600"/>
            <a:ext cx="469080" cy="418680"/>
          </a:xfrm>
          <a:custGeom>
            <a:avLst/>
            <a:gdLst/>
            <a:ahLst/>
            <a:cxnLst/>
            <a:rect l="l" t="t" r="r" b="b"/>
            <a:pathLst>
              <a:path w="469265" h="419100">
                <a:moveTo>
                  <a:pt x="4006" y="374523"/>
                </a:moveTo>
                <a:lnTo>
                  <a:pt x="209581" y="14655"/>
                </a:lnTo>
                <a:lnTo>
                  <a:pt x="234562" y="0"/>
                </a:lnTo>
                <a:lnTo>
                  <a:pt x="242125" y="1018"/>
                </a:lnTo>
                <a:lnTo>
                  <a:pt x="465118" y="374523"/>
                </a:lnTo>
                <a:lnTo>
                  <a:pt x="469126" y="389150"/>
                </a:lnTo>
                <a:lnTo>
                  <a:pt x="468206" y="396679"/>
                </a:lnTo>
                <a:lnTo>
                  <a:pt x="440137" y="418833"/>
                </a:lnTo>
                <a:lnTo>
                  <a:pt x="28987" y="418833"/>
                </a:lnTo>
                <a:lnTo>
                  <a:pt x="0" y="389150"/>
                </a:lnTo>
                <a:lnTo>
                  <a:pt x="1028" y="381635"/>
                </a:lnTo>
                <a:lnTo>
                  <a:pt x="4006" y="3745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0"/>
          <p:cNvSpPr/>
          <p:nvPr/>
        </p:nvSpPr>
        <p:spPr>
          <a:xfrm>
            <a:off x="732960" y="6446160"/>
            <a:ext cx="252360" cy="2523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4480920" y="5612040"/>
            <a:ext cx="19414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полностью</a:t>
            </a:r>
            <a:r>
              <a:rPr lang="ru-RU" sz="1400" b="0" strike="noStrike" spc="-55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усваивается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4480920" y="5825520"/>
            <a:ext cx="99864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ор</a:t>
            </a:r>
            <a:r>
              <a:rPr lang="ru-RU" sz="1400" b="0" strike="noStrike" spc="-41">
                <a:solidFill>
                  <a:srgbClr val="FFFFFF"/>
                </a:solidFill>
                <a:latin typeface="Helvetica Neue World 45 Lt"/>
              </a:rPr>
              <a:t>г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анизмом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261594" y="0"/>
                </a:moveTo>
                <a:lnTo>
                  <a:pt x="173697" y="0"/>
                </a:lnTo>
                <a:lnTo>
                  <a:pt x="166852" y="2832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11" y="153911"/>
                </a:ln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72055" y="440289"/>
                </a:lnTo>
                <a:lnTo>
                  <a:pt x="280609" y="434520"/>
                </a:lnTo>
                <a:lnTo>
                  <a:pt x="286377" y="425966"/>
                </a:lnTo>
                <a:lnTo>
                  <a:pt x="288493" y="415493"/>
                </a:lnTo>
                <a:lnTo>
                  <a:pt x="180822" y="415493"/>
                </a:lnTo>
                <a:lnTo>
                  <a:pt x="180797" y="267614"/>
                </a:lnTo>
                <a:lnTo>
                  <a:pt x="174790" y="261594"/>
                </a:lnTo>
                <a:lnTo>
                  <a:pt x="26911" y="261594"/>
                </a:lnTo>
                <a:lnTo>
                  <a:pt x="26923" y="180835"/>
                </a:lnTo>
                <a:lnTo>
                  <a:pt x="174802" y="180822"/>
                </a:lnTo>
                <a:lnTo>
                  <a:pt x="180809" y="174815"/>
                </a:lnTo>
                <a:lnTo>
                  <a:pt x="180822" y="26936"/>
                </a:lnTo>
                <a:lnTo>
                  <a:pt x="288505" y="26923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close/>
                <a:moveTo>
                  <a:pt x="288505" y="26923"/>
                </a:moveTo>
                <a:lnTo>
                  <a:pt x="261581" y="26923"/>
                </a:lnTo>
                <a:lnTo>
                  <a:pt x="261581" y="174815"/>
                </a:lnTo>
                <a:lnTo>
                  <a:pt x="267601" y="180835"/>
                </a:lnTo>
                <a:lnTo>
                  <a:pt x="415493" y="180835"/>
                </a:lnTo>
                <a:lnTo>
                  <a:pt x="415480" y="261594"/>
                </a:lnTo>
                <a:lnTo>
                  <a:pt x="267614" y="261594"/>
                </a:lnTo>
                <a:lnTo>
                  <a:pt x="261594" y="267614"/>
                </a:lnTo>
                <a:lnTo>
                  <a:pt x="261581" y="415493"/>
                </a:lnTo>
                <a:lnTo>
                  <a:pt x="288493" y="415493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1" y="180822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14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153911" y="153911"/>
                </a:move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4" y="180835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11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lnTo>
                  <a:pt x="180847" y="0"/>
                </a:lnTo>
                <a:lnTo>
                  <a:pt x="173697" y="0"/>
                </a:lnTo>
                <a:lnTo>
                  <a:pt x="166852" y="2832"/>
                </a:lnTo>
                <a:lnTo>
                  <a:pt x="161810" y="7886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23" y="26923"/>
                </a:lnTo>
                <a:lnTo>
                  <a:pt x="153911" y="153911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15"/>
          <p:cNvSpPr/>
          <p:nvPr/>
        </p:nvSpPr>
        <p:spPr>
          <a:xfrm>
            <a:off x="3869280" y="5646960"/>
            <a:ext cx="388440" cy="388440"/>
          </a:xfrm>
          <a:custGeom>
            <a:avLst/>
            <a:gdLst/>
            <a:ahLst/>
            <a:cxnLst/>
            <a:rect l="l" t="t" r="r" b="b"/>
            <a:pathLst>
              <a:path w="388620" h="388620">
                <a:moveTo>
                  <a:pt x="234670" y="0"/>
                </a:moveTo>
                <a:lnTo>
                  <a:pt x="234670" y="140449"/>
                </a:lnTo>
                <a:lnTo>
                  <a:pt x="234670" y="147891"/>
                </a:lnTo>
                <a:lnTo>
                  <a:pt x="240690" y="153911"/>
                </a:lnTo>
                <a:lnTo>
                  <a:pt x="248119" y="153911"/>
                </a:lnTo>
                <a:lnTo>
                  <a:pt x="388581" y="153911"/>
                </a:lnTo>
                <a:lnTo>
                  <a:pt x="388569" y="234670"/>
                </a:lnTo>
                <a:lnTo>
                  <a:pt x="248132" y="234670"/>
                </a:lnTo>
                <a:lnTo>
                  <a:pt x="240703" y="234670"/>
                </a:lnTo>
                <a:lnTo>
                  <a:pt x="234683" y="240690"/>
                </a:lnTo>
                <a:lnTo>
                  <a:pt x="234683" y="248119"/>
                </a:lnTo>
                <a:lnTo>
                  <a:pt x="234670" y="388569"/>
                </a:lnTo>
                <a:lnTo>
                  <a:pt x="153911" y="388569"/>
                </a:lnTo>
                <a:lnTo>
                  <a:pt x="153898" y="248132"/>
                </a:lnTo>
                <a:lnTo>
                  <a:pt x="153898" y="240703"/>
                </a:lnTo>
                <a:lnTo>
                  <a:pt x="147878" y="234670"/>
                </a:lnTo>
                <a:lnTo>
                  <a:pt x="140449" y="234670"/>
                </a:lnTo>
                <a:lnTo>
                  <a:pt x="0" y="234670"/>
                </a:lnTo>
                <a:lnTo>
                  <a:pt x="12" y="153911"/>
                </a:lnTo>
                <a:lnTo>
                  <a:pt x="140462" y="153898"/>
                </a:lnTo>
                <a:lnTo>
                  <a:pt x="147891" y="153898"/>
                </a:lnTo>
                <a:lnTo>
                  <a:pt x="153911" y="147878"/>
                </a:lnTo>
                <a:lnTo>
                  <a:pt x="153911" y="140449"/>
                </a:lnTo>
                <a:lnTo>
                  <a:pt x="153911" y="12"/>
                </a:lnTo>
                <a:lnTo>
                  <a:pt x="234670" y="0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16"/>
          <p:cNvSpPr/>
          <p:nvPr/>
        </p:nvSpPr>
        <p:spPr>
          <a:xfrm>
            <a:off x="1270440" y="5604120"/>
            <a:ext cx="21592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биологически</a:t>
            </a:r>
            <a:r>
              <a:rPr lang="ru-RU" sz="1400" b="0" strike="noStrike" spc="-80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совместима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9" name="CustomShape 17"/>
          <p:cNvSpPr/>
          <p:nvPr/>
        </p:nvSpPr>
        <p:spPr>
          <a:xfrm>
            <a:off x="1270440" y="5817600"/>
            <a:ext cx="1956240" cy="80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клеточной</a:t>
            </a:r>
            <a:r>
              <a:rPr lang="ru-RU" sz="1400" b="0" strike="noStrike" spc="-66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мембраной</a:t>
            </a:r>
            <a:endParaRPr lang="ru-RU" sz="1400" b="0" strike="noStrike" spc="-1">
              <a:latin typeface="Gilroy"/>
            </a:endParaRPr>
          </a:p>
          <a:p>
            <a:pPr marL="12600">
              <a:lnSpc>
                <a:spcPct val="100000"/>
              </a:lnSpc>
            </a:pPr>
            <a:endParaRPr lang="ru-RU" sz="1400" b="0" strike="noStrike" spc="-1">
              <a:latin typeface="Gilroy"/>
            </a:endParaRPr>
          </a:p>
          <a:p>
            <a:pPr marL="19080">
              <a:lnSpc>
                <a:spcPct val="100000"/>
              </a:lnSpc>
            </a:pP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нетоксичная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80" name="CustomShape 18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128155" y="0"/>
                </a:moveTo>
                <a:lnTo>
                  <a:pt x="78315" y="10087"/>
                </a:lnTo>
                <a:lnTo>
                  <a:pt x="37574" y="37579"/>
                </a:lnTo>
                <a:lnTo>
                  <a:pt x="10085" y="78320"/>
                </a:lnTo>
                <a:lnTo>
                  <a:pt x="0" y="128155"/>
                </a:lnTo>
                <a:lnTo>
                  <a:pt x="8083" y="173256"/>
                </a:lnTo>
                <a:lnTo>
                  <a:pt x="30495" y="211405"/>
                </a:lnTo>
                <a:lnTo>
                  <a:pt x="64475" y="239546"/>
                </a:lnTo>
                <a:lnTo>
                  <a:pt x="107264" y="254622"/>
                </a:lnTo>
                <a:lnTo>
                  <a:pt x="106121" y="262737"/>
                </a:lnTo>
                <a:lnTo>
                  <a:pt x="105537" y="270890"/>
                </a:lnTo>
                <a:lnTo>
                  <a:pt x="105537" y="278930"/>
                </a:lnTo>
                <a:lnTo>
                  <a:pt x="111741" y="324970"/>
                </a:lnTo>
                <a:lnTo>
                  <a:pt x="129245" y="366375"/>
                </a:lnTo>
                <a:lnTo>
                  <a:pt x="156381" y="401478"/>
                </a:lnTo>
                <a:lnTo>
                  <a:pt x="191484" y="428615"/>
                </a:lnTo>
                <a:lnTo>
                  <a:pt x="232889" y="446118"/>
                </a:lnTo>
                <a:lnTo>
                  <a:pt x="278930" y="452323"/>
                </a:lnTo>
                <a:lnTo>
                  <a:pt x="324970" y="446118"/>
                </a:lnTo>
                <a:lnTo>
                  <a:pt x="345953" y="437248"/>
                </a:lnTo>
                <a:lnTo>
                  <a:pt x="278930" y="437248"/>
                </a:lnTo>
                <a:lnTo>
                  <a:pt x="228941" y="429163"/>
                </a:lnTo>
                <a:lnTo>
                  <a:pt x="185488" y="406662"/>
                </a:lnTo>
                <a:lnTo>
                  <a:pt x="151197" y="372371"/>
                </a:lnTo>
                <a:lnTo>
                  <a:pt x="128696" y="328918"/>
                </a:lnTo>
                <a:lnTo>
                  <a:pt x="120611" y="278930"/>
                </a:lnTo>
                <a:lnTo>
                  <a:pt x="120787" y="271623"/>
                </a:lnTo>
                <a:lnTo>
                  <a:pt x="121310" y="264275"/>
                </a:lnTo>
                <a:lnTo>
                  <a:pt x="122176" y="256911"/>
                </a:lnTo>
                <a:lnTo>
                  <a:pt x="123380" y="249554"/>
                </a:lnTo>
                <a:lnTo>
                  <a:pt x="123761" y="247484"/>
                </a:lnTo>
                <a:lnTo>
                  <a:pt x="123266" y="245325"/>
                </a:lnTo>
                <a:lnTo>
                  <a:pt x="120738" y="241947"/>
                </a:lnTo>
                <a:lnTo>
                  <a:pt x="118821" y="240868"/>
                </a:lnTo>
                <a:lnTo>
                  <a:pt x="116713" y="240652"/>
                </a:lnTo>
                <a:lnTo>
                  <a:pt x="76389" y="228828"/>
                </a:lnTo>
                <a:lnTo>
                  <a:pt x="44167" y="204101"/>
                </a:lnTo>
                <a:lnTo>
                  <a:pt x="22808" y="169525"/>
                </a:lnTo>
                <a:lnTo>
                  <a:pt x="15074" y="128155"/>
                </a:lnTo>
                <a:lnTo>
                  <a:pt x="23974" y="84179"/>
                </a:lnTo>
                <a:lnTo>
                  <a:pt x="48231" y="48231"/>
                </a:lnTo>
                <a:lnTo>
                  <a:pt x="84179" y="23974"/>
                </a:lnTo>
                <a:lnTo>
                  <a:pt x="128155" y="15074"/>
                </a:lnTo>
                <a:lnTo>
                  <a:pt x="185147" y="15074"/>
                </a:lnTo>
                <a:lnTo>
                  <a:pt x="173254" y="8085"/>
                </a:lnTo>
                <a:lnTo>
                  <a:pt x="128155" y="0"/>
                </a:lnTo>
                <a:close/>
                <a:moveTo>
                  <a:pt x="345953" y="120611"/>
                </a:moveTo>
                <a:lnTo>
                  <a:pt x="278930" y="120611"/>
                </a:lnTo>
                <a:lnTo>
                  <a:pt x="328918" y="128696"/>
                </a:lnTo>
                <a:lnTo>
                  <a:pt x="372371" y="151197"/>
                </a:lnTo>
                <a:lnTo>
                  <a:pt x="406662" y="185488"/>
                </a:lnTo>
                <a:lnTo>
                  <a:pt x="429163" y="228941"/>
                </a:lnTo>
                <a:lnTo>
                  <a:pt x="437248" y="278930"/>
                </a:lnTo>
                <a:lnTo>
                  <a:pt x="429163" y="328918"/>
                </a:lnTo>
                <a:lnTo>
                  <a:pt x="406662" y="372371"/>
                </a:lnTo>
                <a:lnTo>
                  <a:pt x="372371" y="406662"/>
                </a:lnTo>
                <a:lnTo>
                  <a:pt x="328918" y="429163"/>
                </a:lnTo>
                <a:lnTo>
                  <a:pt x="278930" y="437248"/>
                </a:lnTo>
                <a:lnTo>
                  <a:pt x="345953" y="437248"/>
                </a:lnTo>
                <a:lnTo>
                  <a:pt x="401478" y="401478"/>
                </a:lnTo>
                <a:lnTo>
                  <a:pt x="428615" y="366375"/>
                </a:lnTo>
                <a:lnTo>
                  <a:pt x="446118" y="324970"/>
                </a:lnTo>
                <a:lnTo>
                  <a:pt x="452323" y="278930"/>
                </a:lnTo>
                <a:lnTo>
                  <a:pt x="446118" y="232889"/>
                </a:lnTo>
                <a:lnTo>
                  <a:pt x="428615" y="191484"/>
                </a:lnTo>
                <a:lnTo>
                  <a:pt x="401478" y="156381"/>
                </a:lnTo>
                <a:lnTo>
                  <a:pt x="366375" y="129245"/>
                </a:lnTo>
                <a:lnTo>
                  <a:pt x="345953" y="120611"/>
                </a:lnTo>
                <a:close/>
                <a:moveTo>
                  <a:pt x="185147" y="15074"/>
                </a:moveTo>
                <a:lnTo>
                  <a:pt x="128155" y="15074"/>
                </a:lnTo>
                <a:lnTo>
                  <a:pt x="169520" y="22808"/>
                </a:lnTo>
                <a:lnTo>
                  <a:pt x="204096" y="44169"/>
                </a:lnTo>
                <a:lnTo>
                  <a:pt x="228827" y="76395"/>
                </a:lnTo>
                <a:lnTo>
                  <a:pt x="240652" y="116725"/>
                </a:lnTo>
                <a:lnTo>
                  <a:pt x="240868" y="118833"/>
                </a:lnTo>
                <a:lnTo>
                  <a:pt x="241947" y="120738"/>
                </a:lnTo>
                <a:lnTo>
                  <a:pt x="245338" y="123278"/>
                </a:lnTo>
                <a:lnTo>
                  <a:pt x="247472" y="123774"/>
                </a:lnTo>
                <a:lnTo>
                  <a:pt x="249555" y="123380"/>
                </a:lnTo>
                <a:lnTo>
                  <a:pt x="256904" y="122176"/>
                </a:lnTo>
                <a:lnTo>
                  <a:pt x="264266" y="121310"/>
                </a:lnTo>
                <a:lnTo>
                  <a:pt x="271616" y="120787"/>
                </a:lnTo>
                <a:lnTo>
                  <a:pt x="278930" y="120611"/>
                </a:lnTo>
                <a:lnTo>
                  <a:pt x="345953" y="120611"/>
                </a:lnTo>
                <a:lnTo>
                  <a:pt x="324970" y="111741"/>
                </a:lnTo>
                <a:lnTo>
                  <a:pt x="291840" y="107276"/>
                </a:lnTo>
                <a:lnTo>
                  <a:pt x="254609" y="107276"/>
                </a:lnTo>
                <a:lnTo>
                  <a:pt x="239535" y="64486"/>
                </a:lnTo>
                <a:lnTo>
                  <a:pt x="211399" y="30502"/>
                </a:lnTo>
                <a:lnTo>
                  <a:pt x="185147" y="15074"/>
                </a:lnTo>
                <a:close/>
                <a:moveTo>
                  <a:pt x="278930" y="105536"/>
                </a:moveTo>
                <a:lnTo>
                  <a:pt x="270878" y="105536"/>
                </a:lnTo>
                <a:lnTo>
                  <a:pt x="262737" y="106121"/>
                </a:lnTo>
                <a:lnTo>
                  <a:pt x="254609" y="107276"/>
                </a:lnTo>
                <a:lnTo>
                  <a:pt x="291840" y="107276"/>
                </a:lnTo>
                <a:lnTo>
                  <a:pt x="278930" y="1055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19"/>
          <p:cNvSpPr/>
          <p:nvPr/>
        </p:nvSpPr>
        <p:spPr>
          <a:xfrm>
            <a:off x="627120" y="5607000"/>
            <a:ext cx="452520" cy="452520"/>
          </a:xfrm>
          <a:custGeom>
            <a:avLst/>
            <a:gdLst/>
            <a:ahLst/>
            <a:cxnLst/>
            <a:rect l="l" t="t" r="r" b="b"/>
            <a:pathLst>
              <a:path w="452755" h="452754">
                <a:moveTo>
                  <a:pt x="278930" y="452323"/>
                </a:moveTo>
                <a:lnTo>
                  <a:pt x="232889" y="446118"/>
                </a:lnTo>
                <a:lnTo>
                  <a:pt x="191484" y="428615"/>
                </a:lnTo>
                <a:lnTo>
                  <a:pt x="156381" y="401478"/>
                </a:lnTo>
                <a:lnTo>
                  <a:pt x="129245" y="366375"/>
                </a:lnTo>
                <a:lnTo>
                  <a:pt x="111741" y="324970"/>
                </a:lnTo>
                <a:lnTo>
                  <a:pt x="105537" y="278930"/>
                </a:lnTo>
                <a:lnTo>
                  <a:pt x="105537" y="270890"/>
                </a:lnTo>
                <a:lnTo>
                  <a:pt x="106121" y="262737"/>
                </a:lnTo>
                <a:lnTo>
                  <a:pt x="107264" y="254622"/>
                </a:lnTo>
                <a:lnTo>
                  <a:pt x="64475" y="239546"/>
                </a:lnTo>
                <a:lnTo>
                  <a:pt x="30495" y="211405"/>
                </a:lnTo>
                <a:lnTo>
                  <a:pt x="8083" y="173256"/>
                </a:lnTo>
                <a:lnTo>
                  <a:pt x="0" y="128155"/>
                </a:lnTo>
                <a:lnTo>
                  <a:pt x="10085" y="78320"/>
                </a:lnTo>
                <a:lnTo>
                  <a:pt x="37574" y="37579"/>
                </a:lnTo>
                <a:lnTo>
                  <a:pt x="78315" y="10087"/>
                </a:lnTo>
                <a:lnTo>
                  <a:pt x="128155" y="0"/>
                </a:lnTo>
                <a:lnTo>
                  <a:pt x="173254" y="8085"/>
                </a:lnTo>
                <a:lnTo>
                  <a:pt x="211399" y="30502"/>
                </a:lnTo>
                <a:lnTo>
                  <a:pt x="239535" y="64486"/>
                </a:lnTo>
                <a:lnTo>
                  <a:pt x="254609" y="107276"/>
                </a:lnTo>
                <a:lnTo>
                  <a:pt x="262737" y="106121"/>
                </a:lnTo>
                <a:lnTo>
                  <a:pt x="270878" y="105536"/>
                </a:lnTo>
                <a:lnTo>
                  <a:pt x="278930" y="105536"/>
                </a:lnTo>
                <a:lnTo>
                  <a:pt x="324970" y="111741"/>
                </a:lnTo>
                <a:lnTo>
                  <a:pt x="366375" y="129245"/>
                </a:lnTo>
                <a:lnTo>
                  <a:pt x="401478" y="156381"/>
                </a:lnTo>
                <a:lnTo>
                  <a:pt x="428615" y="191484"/>
                </a:lnTo>
                <a:lnTo>
                  <a:pt x="446118" y="232889"/>
                </a:lnTo>
                <a:lnTo>
                  <a:pt x="452323" y="278930"/>
                </a:lnTo>
                <a:lnTo>
                  <a:pt x="446118" y="324970"/>
                </a:lnTo>
                <a:lnTo>
                  <a:pt x="428615" y="366375"/>
                </a:lnTo>
                <a:lnTo>
                  <a:pt x="401478" y="401478"/>
                </a:lnTo>
                <a:lnTo>
                  <a:pt x="366375" y="428615"/>
                </a:lnTo>
                <a:lnTo>
                  <a:pt x="324970" y="446118"/>
                </a:lnTo>
                <a:lnTo>
                  <a:pt x="278930" y="4523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0"/>
          <p:cNvSpPr/>
          <p:nvPr/>
        </p:nvSpPr>
        <p:spPr>
          <a:xfrm>
            <a:off x="641880" y="5622120"/>
            <a:ext cx="421920" cy="421920"/>
          </a:xfrm>
          <a:custGeom>
            <a:avLst/>
            <a:gdLst/>
            <a:ahLst/>
            <a:cxnLst/>
            <a:rect l="l" t="t" r="r" b="b"/>
            <a:pathLst>
              <a:path w="422275" h="422275">
                <a:moveTo>
                  <a:pt x="113080" y="0"/>
                </a:moveTo>
                <a:lnTo>
                  <a:pt x="69105" y="8899"/>
                </a:lnTo>
                <a:lnTo>
                  <a:pt x="33156" y="33156"/>
                </a:lnTo>
                <a:lnTo>
                  <a:pt x="8899" y="69105"/>
                </a:lnTo>
                <a:lnTo>
                  <a:pt x="0" y="113080"/>
                </a:lnTo>
                <a:lnTo>
                  <a:pt x="7733" y="154450"/>
                </a:lnTo>
                <a:lnTo>
                  <a:pt x="29092" y="189026"/>
                </a:lnTo>
                <a:lnTo>
                  <a:pt x="61314" y="213754"/>
                </a:lnTo>
                <a:lnTo>
                  <a:pt x="101638" y="225577"/>
                </a:lnTo>
                <a:lnTo>
                  <a:pt x="103746" y="225793"/>
                </a:lnTo>
                <a:lnTo>
                  <a:pt x="105663" y="226872"/>
                </a:lnTo>
                <a:lnTo>
                  <a:pt x="106921" y="228574"/>
                </a:lnTo>
                <a:lnTo>
                  <a:pt x="108191" y="230250"/>
                </a:lnTo>
                <a:lnTo>
                  <a:pt x="108686" y="232409"/>
                </a:lnTo>
                <a:lnTo>
                  <a:pt x="105536" y="263855"/>
                </a:lnTo>
                <a:lnTo>
                  <a:pt x="113621" y="313843"/>
                </a:lnTo>
                <a:lnTo>
                  <a:pt x="136122" y="357296"/>
                </a:lnTo>
                <a:lnTo>
                  <a:pt x="170413" y="391587"/>
                </a:lnTo>
                <a:lnTo>
                  <a:pt x="213866" y="414089"/>
                </a:lnTo>
                <a:lnTo>
                  <a:pt x="263855" y="422173"/>
                </a:lnTo>
                <a:lnTo>
                  <a:pt x="313843" y="414089"/>
                </a:lnTo>
                <a:lnTo>
                  <a:pt x="357296" y="391587"/>
                </a:lnTo>
                <a:lnTo>
                  <a:pt x="391587" y="357296"/>
                </a:lnTo>
                <a:lnTo>
                  <a:pt x="414089" y="313843"/>
                </a:lnTo>
                <a:lnTo>
                  <a:pt x="422173" y="263855"/>
                </a:lnTo>
                <a:lnTo>
                  <a:pt x="414089" y="213866"/>
                </a:lnTo>
                <a:lnTo>
                  <a:pt x="391587" y="170413"/>
                </a:lnTo>
                <a:lnTo>
                  <a:pt x="357296" y="136122"/>
                </a:lnTo>
                <a:lnTo>
                  <a:pt x="313843" y="113621"/>
                </a:lnTo>
                <a:lnTo>
                  <a:pt x="263855" y="105536"/>
                </a:lnTo>
                <a:lnTo>
                  <a:pt x="256541" y="105712"/>
                </a:lnTo>
                <a:lnTo>
                  <a:pt x="249191" y="106235"/>
                </a:lnTo>
                <a:lnTo>
                  <a:pt x="241829" y="107101"/>
                </a:lnTo>
                <a:lnTo>
                  <a:pt x="234480" y="108305"/>
                </a:lnTo>
                <a:lnTo>
                  <a:pt x="232397" y="108699"/>
                </a:lnTo>
                <a:lnTo>
                  <a:pt x="230263" y="108203"/>
                </a:lnTo>
                <a:lnTo>
                  <a:pt x="228561" y="106933"/>
                </a:lnTo>
                <a:lnTo>
                  <a:pt x="226872" y="105663"/>
                </a:lnTo>
                <a:lnTo>
                  <a:pt x="225793" y="103758"/>
                </a:lnTo>
                <a:lnTo>
                  <a:pt x="225577" y="101650"/>
                </a:lnTo>
                <a:lnTo>
                  <a:pt x="213752" y="61320"/>
                </a:lnTo>
                <a:lnTo>
                  <a:pt x="189022" y="29094"/>
                </a:lnTo>
                <a:lnTo>
                  <a:pt x="154445" y="7733"/>
                </a:lnTo>
                <a:lnTo>
                  <a:pt x="113080" y="0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1"/>
          <p:cNvSpPr/>
          <p:nvPr/>
        </p:nvSpPr>
        <p:spPr>
          <a:xfrm>
            <a:off x="831600" y="5848560"/>
            <a:ext cx="145800" cy="1458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2"/>
          <p:cNvSpPr/>
          <p:nvPr/>
        </p:nvSpPr>
        <p:spPr>
          <a:xfrm>
            <a:off x="669240" y="5657400"/>
            <a:ext cx="150120" cy="1627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Shape 23"/>
          <p:cNvSpPr txBox="1"/>
          <p:nvPr/>
        </p:nvSpPr>
        <p:spPr>
          <a:xfrm>
            <a:off x="499680" y="1797480"/>
            <a:ext cx="154152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 dirty="0" err="1">
                <a:solidFill>
                  <a:srgbClr val="EB5F40"/>
                </a:solidFill>
                <a:latin typeface="Gilroy"/>
                <a:ea typeface="Gilroy"/>
              </a:rPr>
              <a:t>Липосома</a:t>
            </a:r>
            <a:r>
              <a:rPr lang="ru-RU" sz="1600" b="1" strike="noStrike" cap="all" spc="-1" dirty="0">
                <a:solidFill>
                  <a:srgbClr val="EB5F40"/>
                </a:solidFill>
                <a:latin typeface="Gilroy"/>
                <a:ea typeface="Gilroy"/>
              </a:rPr>
              <a:t> —</a:t>
            </a:r>
            <a:endParaRPr lang="ru-RU" sz="1600" b="0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286" name="TextShape 24"/>
          <p:cNvSpPr txBox="1"/>
          <p:nvPr/>
        </p:nvSpPr>
        <p:spPr>
          <a:xfrm>
            <a:off x="6815160" y="3312000"/>
            <a:ext cx="2904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ru-RU" sz="1600" b="1" strike="noStrike" spc="12">
                <a:solidFill>
                  <a:srgbClr val="FFFFFF"/>
                </a:solidFill>
                <a:latin typeface="Gilroy"/>
              </a:rPr>
              <a:t>АКТИВНОЕ ВЕЩ</a:t>
            </a:r>
            <a:r>
              <a:rPr lang="ru-RU" sz="1600" b="1" strike="noStrike" spc="4">
                <a:solidFill>
                  <a:srgbClr val="FFFFFF"/>
                </a:solidFill>
                <a:latin typeface="Gilroy"/>
              </a:rPr>
              <a:t>Е</a:t>
            </a:r>
            <a:r>
              <a:rPr lang="ru-RU" sz="160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600" b="1" strike="noStrike" spc="12">
                <a:solidFill>
                  <a:srgbClr val="FFFFFF"/>
                </a:solidFill>
                <a:latin typeface="Gilroy"/>
              </a:rPr>
              <a:t>ТВО</a:t>
            </a:r>
            <a:endParaRPr lang="ru-RU" sz="16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88960" y="1992960"/>
            <a:ext cx="56898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Строительный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материал для </a:t>
            </a:r>
            <a:r>
              <a:rPr lang="ru-RU" sz="1600" b="0" strike="noStrike" spc="-12" dirty="0">
                <a:solidFill>
                  <a:srgbClr val="565655"/>
                </a:solidFill>
                <a:latin typeface="Helvetica Neue World"/>
              </a:rPr>
              <a:t>клеток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организма. </a:t>
            </a:r>
            <a:endParaRPr lang="ru-RU" sz="1600" b="0" strike="noStrike" spc="-7" dirty="0" smtClean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ru-RU" sz="1600" spc="-7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1" dirty="0" smtClean="0">
                <a:solidFill>
                  <a:srgbClr val="565655"/>
                </a:solidFill>
                <a:latin typeface="Helvetica Neue World"/>
              </a:rPr>
              <a:t>Они 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замещают поврежденные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участки </a:t>
            </a:r>
            <a:r>
              <a:rPr lang="ru-RU" sz="1600" b="0" strike="noStrike" spc="-12" dirty="0">
                <a:solidFill>
                  <a:srgbClr val="565655"/>
                </a:solidFill>
                <a:latin typeface="Helvetica Neue World"/>
              </a:rPr>
              <a:t>клеточной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оболочки, 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защищая их </a:t>
            </a:r>
            <a:r>
              <a:rPr lang="ru-RU" sz="1600" b="0" strike="noStrike" spc="-15" dirty="0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токсинов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и действия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свободных</a:t>
            </a:r>
            <a:r>
              <a:rPr lang="ru-RU" sz="1600" b="0" strike="noStrike" spc="-5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радикалов.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588960" y="3825761"/>
            <a:ext cx="360" cy="458280"/>
          </a:xfrm>
          <a:custGeom>
            <a:avLst/>
            <a:gdLst/>
            <a:ahLst/>
            <a:cxnLst/>
            <a:rect l="l" t="t" r="r" b="b"/>
            <a:pathLst>
              <a:path h="458470">
                <a:moveTo>
                  <a:pt x="0" y="0"/>
                </a:moveTo>
                <a:lnTo>
                  <a:pt x="0" y="458292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TextShape 3"/>
          <p:cNvSpPr txBox="1"/>
          <p:nvPr/>
        </p:nvSpPr>
        <p:spPr>
          <a:xfrm>
            <a:off x="736200" y="3855641"/>
            <a:ext cx="8765640" cy="522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ts val="1701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липосом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 err="1">
                <a:solidFill>
                  <a:srgbClr val="565655"/>
                </a:solidFill>
                <a:latin typeface="Helvetica Neue World"/>
              </a:rPr>
              <a:t>CureSupport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 используются  </a:t>
            </a:r>
            <a:endParaRPr lang="ru-RU" sz="1600" b="0" strike="noStrike" spc="-1" dirty="0">
              <a:latin typeface="Gilroy"/>
            </a:endParaRPr>
          </a:p>
          <a:p>
            <a:pPr>
              <a:lnSpc>
                <a:spcPts val="1701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фосфолипиды из лецитина</a:t>
            </a:r>
            <a:r>
              <a:rPr lang="ru-RU" sz="1600" b="1" strike="noStrike" spc="-6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подсолнечника.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90" name="CustomShape 4"/>
          <p:cNvSpPr/>
          <p:nvPr/>
        </p:nvSpPr>
        <p:spPr>
          <a:xfrm>
            <a:off x="6671160" y="0"/>
            <a:ext cx="6333120" cy="73148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TextShape 5"/>
          <p:cNvSpPr txBox="1"/>
          <p:nvPr/>
        </p:nvSpPr>
        <p:spPr>
          <a:xfrm>
            <a:off x="588960" y="525960"/>
            <a:ext cx="4019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ФОСФОЛИПИДЫ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0"/>
            <a:ext cx="72385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80960" y="2026440"/>
            <a:ext cx="520704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>
                <a:solidFill>
                  <a:srgbClr val="565655"/>
                </a:solidFill>
                <a:latin typeface="Arial"/>
              </a:rPr>
              <a:t>Фосфолипиды </a:t>
            </a:r>
            <a:r>
              <a:rPr lang="ru-RU" sz="1600" b="0" strike="noStrike" spc="38">
                <a:solidFill>
                  <a:srgbClr val="565655"/>
                </a:solidFill>
                <a:latin typeface="Arial"/>
              </a:rPr>
              <a:t>состоят </a:t>
            </a:r>
            <a:r>
              <a:rPr lang="ru-RU" sz="1600" b="0" strike="noStrike" spc="58">
                <a:solidFill>
                  <a:srgbClr val="565655"/>
                </a:solidFill>
                <a:latin typeface="Arial"/>
              </a:rPr>
              <a:t>из </a:t>
            </a:r>
            <a:r>
              <a:rPr lang="ru-RU" sz="1600" b="0" strike="noStrike" spc="38">
                <a:solidFill>
                  <a:srgbClr val="565655"/>
                </a:solidFill>
                <a:latin typeface="Arial"/>
              </a:rPr>
              <a:t>водорастворимой  </a:t>
            </a:r>
            <a:r>
              <a:rPr lang="ru-RU" sz="1600" b="0" strike="noStrike" spc="12">
                <a:solidFill>
                  <a:srgbClr val="565655"/>
                </a:solidFill>
                <a:latin typeface="Arial"/>
              </a:rPr>
              <a:t>(гидрофильной) </a:t>
            </a:r>
            <a:r>
              <a:rPr lang="ru-RU" sz="1600" b="0" strike="noStrike" spc="-1">
                <a:solidFill>
                  <a:srgbClr val="565655"/>
                </a:solidFill>
                <a:latin typeface="Arial"/>
              </a:rPr>
              <a:t>«головки» </a:t>
            </a:r>
            <a:r>
              <a:rPr lang="ru-RU" sz="1600" b="0" strike="noStrike" spc="18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52">
                <a:solidFill>
                  <a:srgbClr val="565655"/>
                </a:solidFill>
                <a:latin typeface="Arial"/>
              </a:rPr>
              <a:t>жирорастворимого </a:t>
            </a:r>
            <a:r>
              <a:rPr lang="ru-RU" sz="1600" b="0" strike="noStrike" spc="29">
                <a:solidFill>
                  <a:srgbClr val="565655"/>
                </a:solidFill>
                <a:latin typeface="Arial"/>
              </a:rPr>
              <a:t>(гидрофобного)</a:t>
            </a:r>
            <a:r>
              <a:rPr lang="ru-RU" sz="1600" b="0" strike="noStrike" spc="-7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9">
                <a:solidFill>
                  <a:srgbClr val="565655"/>
                </a:solidFill>
                <a:latin typeface="Arial"/>
              </a:rPr>
              <a:t>«хвостика»</a:t>
            </a:r>
            <a:endParaRPr lang="ru-RU" sz="1600" b="0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7719120" y="3243600"/>
            <a:ext cx="360" cy="1122840"/>
          </a:xfrm>
          <a:custGeom>
            <a:avLst/>
            <a:gdLst/>
            <a:ahLst/>
            <a:cxnLst/>
            <a:rect l="l" t="t" r="r" b="b"/>
            <a:pathLst>
              <a:path h="1123314">
                <a:moveTo>
                  <a:pt x="0" y="0"/>
                </a:moveTo>
                <a:lnTo>
                  <a:pt x="0" y="1123086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4"/>
          <p:cNvSpPr/>
          <p:nvPr/>
        </p:nvSpPr>
        <p:spPr>
          <a:xfrm>
            <a:off x="7596000" y="3168000"/>
            <a:ext cx="5207040" cy="11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362520">
              <a:lnSpc>
                <a:spcPts val="1800"/>
              </a:lnSpc>
              <a:spcBef>
                <a:spcPts val="1406"/>
              </a:spcBef>
            </a:pP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Соединяясь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«хвостами»,</a:t>
            </a:r>
            <a:r>
              <a:rPr lang="ru-RU" sz="1600" b="1" strike="noStrike" spc="-2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фосфолипиды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образуют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двойной липидный</a:t>
            </a:r>
            <a:r>
              <a:rPr lang="ru-RU" sz="1600" b="1" strike="noStrike" spc="-2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слой.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362520">
              <a:lnSpc>
                <a:spcPts val="1860"/>
              </a:lnSpc>
            </a:pP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Он </a:t>
            </a:r>
            <a:r>
              <a:rPr lang="ru-RU" sz="1600" b="1" strike="noStrike" spc="-7" dirty="0" smtClean="0">
                <a:solidFill>
                  <a:srgbClr val="565655"/>
                </a:solidFill>
                <a:latin typeface="Helvetica Neue World"/>
              </a:rPr>
              <a:t>может </a:t>
            </a:r>
            <a:r>
              <a:rPr lang="ru-RU" sz="1600" b="1" strike="noStrike" spc="-1" dirty="0" smtClean="0">
                <a:solidFill>
                  <a:srgbClr val="565655"/>
                </a:solidFill>
                <a:latin typeface="Helvetica Neue World"/>
              </a:rPr>
              <a:t>заключать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в себе как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жирорастворимые, 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так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1" strike="noStrike" spc="-7" dirty="0">
                <a:solidFill>
                  <a:srgbClr val="565655"/>
                </a:solidFill>
                <a:latin typeface="Helvetica Neue World"/>
              </a:rPr>
              <a:t>водорастворимые </a:t>
            </a:r>
            <a:r>
              <a:rPr lang="ru-RU" sz="1600" b="1" spc="-7" dirty="0" smtClean="0">
                <a:solidFill>
                  <a:srgbClr val="565655"/>
                </a:solidFill>
                <a:latin typeface="Helvetica Neue World"/>
              </a:rPr>
              <a:t>активные вещества. 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7193520" y="0"/>
            <a:ext cx="581076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332640" y="3840166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332640" y="257976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16680" y="2472840"/>
            <a:ext cx="5316480" cy="18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Активное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вещество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заключают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</a:t>
            </a:r>
            <a:r>
              <a:rPr lang="ru-RU" sz="1600" b="0" strike="noStrike" spc="-10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Arial"/>
              </a:rPr>
              <a:t>липосомальную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Arial"/>
              </a:rPr>
              <a:t>оболочку.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60"/>
              </a:lnSpc>
              <a:spcBef>
                <a:spcPts val="686"/>
              </a:spcBef>
            </a:pP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Сблизившись </a:t>
            </a:r>
            <a:r>
              <a:rPr lang="ru-RU" sz="1600" b="0" strike="noStrike" spc="83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клеткой, </a:t>
            </a:r>
            <a:r>
              <a:rPr lang="ru-RU" sz="1600" b="0" strike="noStrike" spc="32" dirty="0" err="1">
                <a:solidFill>
                  <a:srgbClr val="565655"/>
                </a:solidFill>
                <a:latin typeface="Arial"/>
              </a:rPr>
              <a:t>липосома</a:t>
            </a:r>
            <a:r>
              <a:rPr lang="ru-RU" sz="1600" b="0" strike="noStrike" spc="-157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сливается</a:t>
            </a: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0" strike="noStrike" spc="83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клеточной мембраной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высвобождает активное 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вещество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.</a:t>
            </a: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spc="38" dirty="0">
                <a:solidFill>
                  <a:srgbClr val="565655"/>
                </a:solidFill>
              </a:rPr>
              <a:t>Активное </a:t>
            </a:r>
            <a:r>
              <a:rPr lang="ru-RU" sz="1600" spc="24" dirty="0">
                <a:solidFill>
                  <a:srgbClr val="565655"/>
                </a:solidFill>
              </a:rPr>
              <a:t>вещество </a:t>
            </a:r>
            <a:r>
              <a:rPr lang="ru-RU" sz="1600" spc="18" dirty="0">
                <a:solidFill>
                  <a:srgbClr val="565655"/>
                </a:solidFill>
              </a:rPr>
              <a:t>попадает </a:t>
            </a:r>
            <a:r>
              <a:rPr lang="ru-RU" sz="1600" spc="32" dirty="0">
                <a:solidFill>
                  <a:srgbClr val="565655"/>
                </a:solidFill>
              </a:rPr>
              <a:t>в </a:t>
            </a:r>
            <a:r>
              <a:rPr lang="ru-RU" sz="1600" spc="49" dirty="0">
                <a:solidFill>
                  <a:srgbClr val="565655"/>
                </a:solidFill>
              </a:rPr>
              <a:t>клетку </a:t>
            </a:r>
            <a:r>
              <a:rPr lang="ru-RU" sz="1600" spc="18" dirty="0">
                <a:solidFill>
                  <a:srgbClr val="565655"/>
                </a:solidFill>
              </a:rPr>
              <a:t>и усваивается  </a:t>
            </a:r>
            <a:r>
              <a:rPr lang="ru-RU" sz="1600" spc="43" dirty="0">
                <a:solidFill>
                  <a:srgbClr val="565655"/>
                </a:solidFill>
              </a:rPr>
              <a:t>организмом </a:t>
            </a:r>
            <a:r>
              <a:rPr lang="ru-RU" sz="1600" spc="32" dirty="0">
                <a:solidFill>
                  <a:srgbClr val="565655"/>
                </a:solidFill>
              </a:rPr>
              <a:t>в максимально </a:t>
            </a:r>
            <a:r>
              <a:rPr lang="ru-RU" sz="1600" spc="38" dirty="0">
                <a:solidFill>
                  <a:srgbClr val="565655"/>
                </a:solidFill>
              </a:rPr>
              <a:t>доступной</a:t>
            </a:r>
            <a:r>
              <a:rPr lang="ru-RU" sz="1600" spc="-157" dirty="0">
                <a:solidFill>
                  <a:srgbClr val="565655"/>
                </a:solidFill>
              </a:rPr>
              <a:t> </a:t>
            </a:r>
            <a:r>
              <a:rPr lang="ru-RU" sz="1600" spc="32" dirty="0">
                <a:solidFill>
                  <a:srgbClr val="565655"/>
                </a:solidFill>
              </a:rPr>
              <a:t>концентрации.</a:t>
            </a:r>
            <a:endParaRPr lang="ru-RU" sz="1600" spc="-1" dirty="0">
              <a:solidFill>
                <a:srgbClr val="565655"/>
              </a:solidFill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endParaRPr lang="ru-R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332640" y="310788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6"/>
          <p:cNvSpPr txBox="1"/>
          <p:nvPr/>
        </p:nvSpPr>
        <p:spPr>
          <a:xfrm>
            <a:off x="616680" y="987914"/>
            <a:ext cx="4845960" cy="6775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ru-RU" sz="2000" b="1" strike="noStrike" spc="9" dirty="0">
                <a:solidFill>
                  <a:srgbClr val="565655"/>
                </a:solidFill>
                <a:latin typeface="Social Gothic"/>
              </a:rPr>
              <a:t>ЛИПОСОМАЛЬНОГО</a:t>
            </a:r>
            <a:r>
              <a:rPr lang="ru-RU" sz="2000" b="1" strike="noStrike" spc="-15" dirty="0">
                <a:solidFill>
                  <a:srgbClr val="565655"/>
                </a:solidFill>
                <a:latin typeface="Social Gothic"/>
              </a:rPr>
              <a:t> </a:t>
            </a:r>
            <a:r>
              <a:rPr lang="ru-RU" sz="2000" b="1" strike="noStrike" spc="9" dirty="0">
                <a:solidFill>
                  <a:srgbClr val="565655"/>
                </a:solidFill>
                <a:latin typeface="Social Gothic"/>
              </a:rPr>
              <a:t>ВИТАМИНА</a:t>
            </a:r>
            <a:endParaRPr lang="ru-RU" sz="2000" b="1" strike="noStrike" spc="-1" dirty="0">
              <a:solidFill>
                <a:srgbClr val="565655"/>
              </a:solidFill>
              <a:latin typeface="Calibri"/>
            </a:endParaRPr>
          </a:p>
        </p:txBody>
      </p:sp>
      <p:sp>
        <p:nvSpPr>
          <p:cNvPr id="302" name="TextShape 7"/>
          <p:cNvSpPr txBox="1"/>
          <p:nvPr/>
        </p:nvSpPr>
        <p:spPr>
          <a:xfrm>
            <a:off x="616680" y="487891"/>
            <a:ext cx="5544000" cy="734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МЕХАНИЗМ</a:t>
            </a:r>
            <a:r>
              <a:rPr lang="ru-RU" sz="3700" b="1" strike="noStrike" spc="-15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ДЕЙСТВИЯ</a:t>
            </a:r>
            <a:endParaRPr lang="ru-RU" sz="3700" b="1" strike="noStrike" spc="-1">
              <a:solidFill>
                <a:srgbClr val="00B3E4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5086080" y="3338640"/>
            <a:ext cx="28324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ВИТАМИН</a:t>
            </a:r>
            <a:r>
              <a:rPr lang="ru-RU" sz="3900" b="1" strike="noStrike" spc="-52">
                <a:solidFill>
                  <a:srgbClr val="FFD04E"/>
                </a:solidFill>
                <a:latin typeface="Gilroy"/>
              </a:rPr>
              <a:t> </a:t>
            </a: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С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7541640" y="576000"/>
            <a:ext cx="4845240" cy="6422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579960" y="1065960"/>
            <a:ext cx="5317920" cy="46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100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Arial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 dirty="0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2,5 мл 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(500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мг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витамина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С,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что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составляет</a:t>
            </a:r>
            <a:r>
              <a:rPr lang="ru-RU" sz="1600" b="0" strike="noStrike" spc="-5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833% </a:t>
            </a:r>
            <a:endParaRPr lang="ru-RU" sz="1600" b="0" strike="noStrike" spc="38" dirty="0" smtClean="0">
              <a:solidFill>
                <a:srgbClr val="565655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18" dirty="0" smtClean="0">
                <a:solidFill>
                  <a:srgbClr val="565655"/>
                </a:solidFill>
                <a:latin typeface="Arial"/>
              </a:rPr>
              <a:t>от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суточной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потребности)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(аскорбиновая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кислота),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вода,</a:t>
            </a:r>
            <a:r>
              <a:rPr lang="ru-RU" sz="1600" b="0" strike="noStrike" spc="-6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9" dirty="0">
                <a:solidFill>
                  <a:srgbClr val="565655"/>
                </a:solidFill>
                <a:latin typeface="Arial"/>
              </a:rPr>
              <a:t>лецитин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из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подсолнечника,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глицерин,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калия </a:t>
            </a:r>
            <a:r>
              <a:rPr lang="ru-RU" sz="1600" b="0" strike="noStrike" spc="12" dirty="0" err="1">
                <a:solidFill>
                  <a:srgbClr val="565655"/>
                </a:solidFill>
                <a:latin typeface="Arial"/>
              </a:rPr>
              <a:t>сорбат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, витамин</a:t>
            </a:r>
            <a:r>
              <a:rPr lang="ru-RU" sz="1600" b="0" strike="noStrike" spc="-7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-60" dirty="0">
                <a:solidFill>
                  <a:srgbClr val="565655"/>
                </a:solidFill>
                <a:latin typeface="Arial"/>
              </a:rPr>
              <a:t>Е  </a:t>
            </a:r>
            <a:r>
              <a:rPr lang="ru-RU" sz="1600" b="0" strike="noStrike" spc="9" dirty="0">
                <a:solidFill>
                  <a:srgbClr val="565655"/>
                </a:solidFill>
                <a:latin typeface="Arial"/>
              </a:rPr>
              <a:t>(D-альфа-токоферол)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375"/>
              </a:spcBef>
            </a:pPr>
            <a:r>
              <a:rPr lang="ru-RU" sz="1600" b="0" strike="noStrike" spc="52" dirty="0">
                <a:solidFill>
                  <a:srgbClr val="565655"/>
                </a:solidFill>
                <a:latin typeface="Arial"/>
              </a:rPr>
              <a:t>Код: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 2166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C</a:t>
            </a:r>
          </a:p>
        </p:txBody>
      </p:sp>
      <p:sp>
        <p:nvSpPr>
          <p:cNvPr id="311" name="TextShape 8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ВИТАМИН C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3"/>
          <p:cNvSpPr/>
          <p:nvPr/>
        </p:nvSpPr>
        <p:spPr>
          <a:xfrm>
            <a:off x="579960" y="2570040"/>
            <a:ext cx="5448600" cy="24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С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—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важнейший 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для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организма</a:t>
            </a:r>
            <a:r>
              <a:rPr lang="ru-RU" sz="1600" b="0" strike="noStrike" spc="-1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антиоксидант. 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Человек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способен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получать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его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только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из</a:t>
            </a:r>
            <a:r>
              <a:rPr lang="ru-RU" sz="1600" b="0" strike="noStrike" spc="-17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пищи.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Основные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источники: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сладкий </a:t>
            </a:r>
            <a:r>
              <a:rPr lang="ru-RU" sz="1600" b="0" strike="noStrike" spc="52" dirty="0">
                <a:solidFill>
                  <a:srgbClr val="565655"/>
                </a:solidFill>
                <a:latin typeface="Arial"/>
              </a:rPr>
              <a:t>красный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перец,</a:t>
            </a:r>
            <a:r>
              <a:rPr lang="ru-RU" sz="1600" b="0" strike="noStrike" spc="-19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черная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смородина,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цитрусовые,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шиповник.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 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C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помогает усваиваться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белкам,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железу, 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витамину </a:t>
            </a:r>
            <a:r>
              <a:rPr lang="ru-RU" sz="1600" b="0" strike="noStrike" spc="-60" dirty="0">
                <a:solidFill>
                  <a:srgbClr val="565655"/>
                </a:solidFill>
                <a:latin typeface="Arial"/>
              </a:rPr>
              <a:t>E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другим важным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минералам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витаминам  </a:t>
            </a:r>
            <a:r>
              <a:rPr lang="ru-RU" sz="1600" b="0" strike="noStrike" spc="4" dirty="0">
                <a:solidFill>
                  <a:srgbClr val="565655"/>
                </a:solidFill>
                <a:latin typeface="Arial"/>
              </a:rPr>
              <a:t>Участвует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работе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иммунной,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гормональной,</a:t>
            </a:r>
            <a:r>
              <a:rPr lang="ru-RU" sz="1600" b="0" strike="noStrike" spc="-5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нервной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сердечно-сосудистой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Arial"/>
              </a:rPr>
              <a:t>систем.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8331120" y="343440"/>
            <a:ext cx="3633480" cy="68511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TextShape 5"/>
          <p:cNvSpPr txBox="1"/>
          <p:nvPr/>
        </p:nvSpPr>
        <p:spPr>
          <a:xfrm>
            <a:off x="609480" y="86472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5000" b="1" strike="noStrike" spc="12">
                <a:solidFill>
                  <a:srgbClr val="565655"/>
                </a:solidFill>
                <a:latin typeface="Gilroy"/>
              </a:rPr>
              <a:t>ВИТАМИН С</a:t>
            </a:r>
            <a:endParaRPr lang="ru-RU" sz="5000" b="1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17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ИММУНИТЕТ, МОЛОДОСТЬ, АНТИСТРЕСС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TextShape 2"/>
          <p:cNvSpPr txBox="1"/>
          <p:nvPr/>
        </p:nvSpPr>
        <p:spPr>
          <a:xfrm>
            <a:off x="588960" y="444960"/>
            <a:ext cx="74152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ПОЛЕЗНЫЕ СВОЙСТВА ВИТАМИНА</a:t>
            </a:r>
            <a:r>
              <a:rPr lang="ru-RU" sz="3700" b="1" strike="noStrike" spc="-66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FFFFF"/>
                </a:solidFill>
                <a:latin typeface="Gilroy"/>
              </a:rPr>
              <a:t>C: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32640" y="3168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4"/>
          <p:cNvSpPr/>
          <p:nvPr/>
        </p:nvSpPr>
        <p:spPr>
          <a:xfrm>
            <a:off x="332640" y="19857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5"/>
          <p:cNvSpPr/>
          <p:nvPr/>
        </p:nvSpPr>
        <p:spPr>
          <a:xfrm>
            <a:off x="332640" y="266976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7"/>
          <p:cNvSpPr/>
          <p:nvPr/>
        </p:nvSpPr>
        <p:spPr>
          <a:xfrm>
            <a:off x="332640" y="4346133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8"/>
          <p:cNvSpPr/>
          <p:nvPr/>
        </p:nvSpPr>
        <p:spPr>
          <a:xfrm>
            <a:off x="332640" y="4819713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9"/>
          <p:cNvSpPr/>
          <p:nvPr/>
        </p:nvSpPr>
        <p:spPr>
          <a:xfrm>
            <a:off x="616680" y="1878840"/>
            <a:ext cx="7015320" cy="430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FFFFFF"/>
                </a:solidFill>
                <a:latin typeface="Arial"/>
              </a:rPr>
              <a:t>Участвует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синтезе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коллагена,</a:t>
            </a:r>
            <a:r>
              <a:rPr lang="ru-RU" sz="1600" b="0" strike="noStrike" spc="-114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необходимого 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для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здоровья </a:t>
            </a:r>
            <a:r>
              <a:rPr lang="ru-RU" sz="1600" b="0" strike="noStrike" spc="69" dirty="0">
                <a:solidFill>
                  <a:srgbClr val="FFFFFF"/>
                </a:solidFill>
                <a:latin typeface="Arial"/>
              </a:rPr>
              <a:t>кожи,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кровеносных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сосудов, 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костной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системы,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десен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Arial"/>
              </a:rPr>
              <a:t>и</a:t>
            </a:r>
            <a:r>
              <a:rPr lang="ru-RU" sz="1600" b="0" strike="noStrike" spc="-126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 smtClean="0">
                <a:solidFill>
                  <a:srgbClr val="FFFFFF"/>
                </a:solidFill>
                <a:latin typeface="Arial"/>
              </a:rPr>
              <a:t>зубов.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Поддерживает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2" dirty="0" smtClean="0">
                <a:solidFill>
                  <a:srgbClr val="FFFFFF"/>
                </a:solidFill>
                <a:latin typeface="Arial"/>
              </a:rPr>
              <a:t>иммунитет.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Дополняет действие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другого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антиоксиданта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витамина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60" dirty="0" smtClean="0">
                <a:solidFill>
                  <a:srgbClr val="FFFFFF"/>
                </a:solidFill>
                <a:latin typeface="Arial"/>
              </a:rPr>
              <a:t>E.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4" dirty="0">
                <a:solidFill>
                  <a:srgbClr val="FFFFFF"/>
                </a:solidFill>
                <a:latin typeface="Arial"/>
              </a:rPr>
              <a:t>Отдельно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комплексе </a:t>
            </a:r>
            <a:r>
              <a:rPr lang="ru-RU" sz="1600" b="0" strike="noStrike" spc="83" dirty="0">
                <a:solidFill>
                  <a:srgbClr val="FFFFFF"/>
                </a:solidFill>
                <a:latin typeface="Arial"/>
              </a:rPr>
              <a:t>с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витамином </a:t>
            </a:r>
            <a:r>
              <a:rPr lang="ru-RU" sz="1600" b="0" strike="noStrike" spc="-60" dirty="0">
                <a:solidFill>
                  <a:srgbClr val="FFFFFF"/>
                </a:solidFill>
                <a:latin typeface="Arial"/>
              </a:rPr>
              <a:t>E</a:t>
            </a:r>
            <a:r>
              <a:rPr lang="ru-RU" sz="1600" b="0" strike="noStrike" spc="-20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защищает </a:t>
            </a:r>
            <a:r>
              <a:rPr lang="ru-RU" sz="1600" b="0" strike="noStrike" spc="94" dirty="0">
                <a:solidFill>
                  <a:srgbClr val="FFFFFF"/>
                </a:solidFill>
                <a:latin typeface="Arial"/>
              </a:rPr>
              <a:t>кожу 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от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вредного</a:t>
            </a:r>
            <a:r>
              <a:rPr lang="ru-RU" sz="1600" b="0" strike="noStrike" spc="-12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Arial"/>
              </a:rPr>
              <a:t>УФ-излучения.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45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Поддерживает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здоровье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капилляров в</a:t>
            </a:r>
            <a:r>
              <a:rPr lang="ru-RU" sz="1600" b="0" strike="noStrike" spc="-9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FFFFFF"/>
                </a:solidFill>
                <a:latin typeface="Arial"/>
              </a:rPr>
              <a:t>комплексе </a:t>
            </a:r>
            <a:r>
              <a:rPr lang="ru-RU" sz="1600" b="0" strike="noStrike" spc="83" dirty="0">
                <a:solidFill>
                  <a:srgbClr val="FFFFFF"/>
                </a:solidFill>
                <a:latin typeface="Arial"/>
              </a:rPr>
              <a:t>с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витамином</a:t>
            </a:r>
            <a:r>
              <a:rPr lang="ru-RU" sz="1600" b="0" strike="noStrike" spc="-9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1" dirty="0" smtClean="0">
                <a:solidFill>
                  <a:srgbClr val="FFFFFF"/>
                </a:solidFill>
                <a:latin typeface="Arial"/>
              </a:rPr>
              <a:t>P.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Способствует восстановлению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тканей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Arial"/>
              </a:rPr>
              <a:t>слизистых.  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4141"/>
              </a:lnSpc>
              <a:spcBef>
                <a:spcPts val="471"/>
              </a:spcBef>
            </a:pP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Защищает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организм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от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действия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свободных</a:t>
            </a:r>
            <a:r>
              <a:rPr lang="ru-RU" sz="1600" b="0" strike="noStrike" spc="-8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FFFFFF"/>
                </a:solidFill>
                <a:latin typeface="Arial"/>
              </a:rPr>
              <a:t>радикалов.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27" name="CustomShape 10"/>
          <p:cNvSpPr/>
          <p:nvPr/>
        </p:nvSpPr>
        <p:spPr>
          <a:xfrm>
            <a:off x="332640" y="5385436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1"/>
          <p:cNvSpPr/>
          <p:nvPr/>
        </p:nvSpPr>
        <p:spPr>
          <a:xfrm>
            <a:off x="10134720" y="414000"/>
            <a:ext cx="2357280" cy="2318760"/>
          </a:xfrm>
          <a:custGeom>
            <a:avLst/>
            <a:gdLst/>
            <a:ahLst/>
            <a:cxnLst/>
            <a:rect l="l" t="t" r="r" b="b"/>
            <a:pathLst>
              <a:path w="2357754" h="2319020">
                <a:moveTo>
                  <a:pt x="1178801" y="0"/>
                </a:moveTo>
                <a:lnTo>
                  <a:pt x="1130211" y="966"/>
                </a:lnTo>
                <a:lnTo>
                  <a:pt x="1082122" y="3842"/>
                </a:lnTo>
                <a:lnTo>
                  <a:pt x="1034570" y="8590"/>
                </a:lnTo>
                <a:lnTo>
                  <a:pt x="987595" y="15172"/>
                </a:lnTo>
                <a:lnTo>
                  <a:pt x="941233" y="23552"/>
                </a:lnTo>
                <a:lnTo>
                  <a:pt x="895523" y="33691"/>
                </a:lnTo>
                <a:lnTo>
                  <a:pt x="850503" y="45553"/>
                </a:lnTo>
                <a:lnTo>
                  <a:pt x="806211" y="59100"/>
                </a:lnTo>
                <a:lnTo>
                  <a:pt x="762684" y="74295"/>
                </a:lnTo>
                <a:lnTo>
                  <a:pt x="719961" y="91101"/>
                </a:lnTo>
                <a:lnTo>
                  <a:pt x="678079" y="109480"/>
                </a:lnTo>
                <a:lnTo>
                  <a:pt x="637077" y="129395"/>
                </a:lnTo>
                <a:lnTo>
                  <a:pt x="596991" y="150809"/>
                </a:lnTo>
                <a:lnTo>
                  <a:pt x="557862" y="173685"/>
                </a:lnTo>
                <a:lnTo>
                  <a:pt x="519725" y="197985"/>
                </a:lnTo>
                <a:lnTo>
                  <a:pt x="482619" y="223671"/>
                </a:lnTo>
                <a:lnTo>
                  <a:pt x="446582" y="250708"/>
                </a:lnTo>
                <a:lnTo>
                  <a:pt x="411652" y="279057"/>
                </a:lnTo>
                <a:lnTo>
                  <a:pt x="377867" y="308680"/>
                </a:lnTo>
                <a:lnTo>
                  <a:pt x="345265" y="339542"/>
                </a:lnTo>
                <a:lnTo>
                  <a:pt x="313883" y="371604"/>
                </a:lnTo>
                <a:lnTo>
                  <a:pt x="283760" y="404829"/>
                </a:lnTo>
                <a:lnTo>
                  <a:pt x="254934" y="439180"/>
                </a:lnTo>
                <a:lnTo>
                  <a:pt x="227442" y="474620"/>
                </a:lnTo>
                <a:lnTo>
                  <a:pt x="201322" y="511111"/>
                </a:lnTo>
                <a:lnTo>
                  <a:pt x="176613" y="548616"/>
                </a:lnTo>
                <a:lnTo>
                  <a:pt x="153351" y="587097"/>
                </a:lnTo>
                <a:lnTo>
                  <a:pt x="131576" y="626518"/>
                </a:lnTo>
                <a:lnTo>
                  <a:pt x="111325" y="666841"/>
                </a:lnTo>
                <a:lnTo>
                  <a:pt x="92636" y="708029"/>
                </a:lnTo>
                <a:lnTo>
                  <a:pt x="75547" y="750044"/>
                </a:lnTo>
                <a:lnTo>
                  <a:pt x="60096" y="792850"/>
                </a:lnTo>
                <a:lnTo>
                  <a:pt x="46321" y="836409"/>
                </a:lnTo>
                <a:lnTo>
                  <a:pt x="34259" y="880683"/>
                </a:lnTo>
                <a:lnTo>
                  <a:pt x="23949" y="925636"/>
                </a:lnTo>
                <a:lnTo>
                  <a:pt x="15428" y="971229"/>
                </a:lnTo>
                <a:lnTo>
                  <a:pt x="8735" y="1017426"/>
                </a:lnTo>
                <a:lnTo>
                  <a:pt x="3907" y="1064190"/>
                </a:lnTo>
                <a:lnTo>
                  <a:pt x="983" y="1111483"/>
                </a:lnTo>
                <a:lnTo>
                  <a:pt x="0" y="1159268"/>
                </a:lnTo>
                <a:lnTo>
                  <a:pt x="983" y="1207053"/>
                </a:lnTo>
                <a:lnTo>
                  <a:pt x="3907" y="1254346"/>
                </a:lnTo>
                <a:lnTo>
                  <a:pt x="8735" y="1301110"/>
                </a:lnTo>
                <a:lnTo>
                  <a:pt x="15428" y="1347307"/>
                </a:lnTo>
                <a:lnTo>
                  <a:pt x="23949" y="1392900"/>
                </a:lnTo>
                <a:lnTo>
                  <a:pt x="34259" y="1437853"/>
                </a:lnTo>
                <a:lnTo>
                  <a:pt x="46321" y="1482127"/>
                </a:lnTo>
                <a:lnTo>
                  <a:pt x="60096" y="1525685"/>
                </a:lnTo>
                <a:lnTo>
                  <a:pt x="75547" y="1568490"/>
                </a:lnTo>
                <a:lnTo>
                  <a:pt x="92636" y="1610505"/>
                </a:lnTo>
                <a:lnTo>
                  <a:pt x="111325" y="1651693"/>
                </a:lnTo>
                <a:lnTo>
                  <a:pt x="131576" y="1692016"/>
                </a:lnTo>
                <a:lnTo>
                  <a:pt x="153351" y="1731436"/>
                </a:lnTo>
                <a:lnTo>
                  <a:pt x="176613" y="1769917"/>
                </a:lnTo>
                <a:lnTo>
                  <a:pt x="201322" y="1807422"/>
                </a:lnTo>
                <a:lnTo>
                  <a:pt x="227442" y="1843912"/>
                </a:lnTo>
                <a:lnTo>
                  <a:pt x="254934" y="1879351"/>
                </a:lnTo>
                <a:lnTo>
                  <a:pt x="283760" y="1913702"/>
                </a:lnTo>
                <a:lnTo>
                  <a:pt x="313883" y="1946927"/>
                </a:lnTo>
                <a:lnTo>
                  <a:pt x="345265" y="1978988"/>
                </a:lnTo>
                <a:lnTo>
                  <a:pt x="377867" y="2009849"/>
                </a:lnTo>
                <a:lnTo>
                  <a:pt x="411652" y="2039472"/>
                </a:lnTo>
                <a:lnTo>
                  <a:pt x="446582" y="2067821"/>
                </a:lnTo>
                <a:lnTo>
                  <a:pt x="482619" y="2094857"/>
                </a:lnTo>
                <a:lnTo>
                  <a:pt x="519725" y="2120543"/>
                </a:lnTo>
                <a:lnTo>
                  <a:pt x="557862" y="2144842"/>
                </a:lnTo>
                <a:lnTo>
                  <a:pt x="596991" y="2167718"/>
                </a:lnTo>
                <a:lnTo>
                  <a:pt x="637077" y="2189131"/>
                </a:lnTo>
                <a:lnTo>
                  <a:pt x="678079" y="2209046"/>
                </a:lnTo>
                <a:lnTo>
                  <a:pt x="719961" y="2227425"/>
                </a:lnTo>
                <a:lnTo>
                  <a:pt x="762684" y="2244230"/>
                </a:lnTo>
                <a:lnTo>
                  <a:pt x="806211" y="2259425"/>
                </a:lnTo>
                <a:lnTo>
                  <a:pt x="850503" y="2272972"/>
                </a:lnTo>
                <a:lnTo>
                  <a:pt x="895523" y="2284833"/>
                </a:lnTo>
                <a:lnTo>
                  <a:pt x="941233" y="2294972"/>
                </a:lnTo>
                <a:lnTo>
                  <a:pt x="987595" y="2303352"/>
                </a:lnTo>
                <a:lnTo>
                  <a:pt x="1034570" y="2309934"/>
                </a:lnTo>
                <a:lnTo>
                  <a:pt x="1082122" y="2314681"/>
                </a:lnTo>
                <a:lnTo>
                  <a:pt x="1130211" y="2317557"/>
                </a:lnTo>
                <a:lnTo>
                  <a:pt x="1178801" y="2318524"/>
                </a:lnTo>
                <a:lnTo>
                  <a:pt x="1227390" y="2317557"/>
                </a:lnTo>
                <a:lnTo>
                  <a:pt x="1275480" y="2314681"/>
                </a:lnTo>
                <a:lnTo>
                  <a:pt x="1323031" y="2309934"/>
                </a:lnTo>
                <a:lnTo>
                  <a:pt x="1370007" y="2303352"/>
                </a:lnTo>
                <a:lnTo>
                  <a:pt x="1416368" y="2294972"/>
                </a:lnTo>
                <a:lnTo>
                  <a:pt x="1462077" y="2284833"/>
                </a:lnTo>
                <a:lnTo>
                  <a:pt x="1507097" y="2272972"/>
                </a:lnTo>
                <a:lnTo>
                  <a:pt x="1551389" y="2259425"/>
                </a:lnTo>
                <a:lnTo>
                  <a:pt x="1594916" y="2244230"/>
                </a:lnTo>
                <a:lnTo>
                  <a:pt x="1637639" y="2227425"/>
                </a:lnTo>
                <a:lnTo>
                  <a:pt x="1679520" y="2209046"/>
                </a:lnTo>
                <a:lnTo>
                  <a:pt x="1720522" y="2189131"/>
                </a:lnTo>
                <a:lnTo>
                  <a:pt x="1760607" y="2167718"/>
                </a:lnTo>
                <a:lnTo>
                  <a:pt x="1799737" y="2144842"/>
                </a:lnTo>
                <a:lnTo>
                  <a:pt x="1837873" y="2120543"/>
                </a:lnTo>
                <a:lnTo>
                  <a:pt x="1874978" y="2094857"/>
                </a:lnTo>
                <a:lnTo>
                  <a:pt x="1911015" y="2067821"/>
                </a:lnTo>
                <a:lnTo>
                  <a:pt x="1945944" y="2039472"/>
                </a:lnTo>
                <a:lnTo>
                  <a:pt x="1979729" y="2009849"/>
                </a:lnTo>
                <a:lnTo>
                  <a:pt x="2012330" y="1978988"/>
                </a:lnTo>
                <a:lnTo>
                  <a:pt x="2043712" y="1946927"/>
                </a:lnTo>
                <a:lnTo>
                  <a:pt x="2073834" y="1913702"/>
                </a:lnTo>
                <a:lnTo>
                  <a:pt x="2102660" y="1879351"/>
                </a:lnTo>
                <a:lnTo>
                  <a:pt x="2130152" y="1843912"/>
                </a:lnTo>
                <a:lnTo>
                  <a:pt x="2156271" y="1807422"/>
                </a:lnTo>
                <a:lnTo>
                  <a:pt x="2180980" y="1769917"/>
                </a:lnTo>
                <a:lnTo>
                  <a:pt x="2204241" y="1731436"/>
                </a:lnTo>
                <a:lnTo>
                  <a:pt x="2226015" y="1692016"/>
                </a:lnTo>
                <a:lnTo>
                  <a:pt x="2246266" y="1651693"/>
                </a:lnTo>
                <a:lnTo>
                  <a:pt x="2264954" y="1610505"/>
                </a:lnTo>
                <a:lnTo>
                  <a:pt x="2282043" y="1568490"/>
                </a:lnTo>
                <a:lnTo>
                  <a:pt x="2297494" y="1525685"/>
                </a:lnTo>
                <a:lnTo>
                  <a:pt x="2311269" y="1482127"/>
                </a:lnTo>
                <a:lnTo>
                  <a:pt x="2323331" y="1437853"/>
                </a:lnTo>
                <a:lnTo>
                  <a:pt x="2333641" y="1392900"/>
                </a:lnTo>
                <a:lnTo>
                  <a:pt x="2342161" y="1347307"/>
                </a:lnTo>
                <a:lnTo>
                  <a:pt x="2348854" y="1301110"/>
                </a:lnTo>
                <a:lnTo>
                  <a:pt x="2353682" y="1254346"/>
                </a:lnTo>
                <a:lnTo>
                  <a:pt x="2356606" y="1207053"/>
                </a:lnTo>
                <a:lnTo>
                  <a:pt x="2357589" y="1159268"/>
                </a:lnTo>
                <a:lnTo>
                  <a:pt x="2356606" y="1111483"/>
                </a:lnTo>
                <a:lnTo>
                  <a:pt x="2353682" y="1064190"/>
                </a:lnTo>
                <a:lnTo>
                  <a:pt x="2348854" y="1017426"/>
                </a:lnTo>
                <a:lnTo>
                  <a:pt x="2342161" y="971229"/>
                </a:lnTo>
                <a:lnTo>
                  <a:pt x="2333641" y="925636"/>
                </a:lnTo>
                <a:lnTo>
                  <a:pt x="2323331" y="880683"/>
                </a:lnTo>
                <a:lnTo>
                  <a:pt x="2311269" y="836409"/>
                </a:lnTo>
                <a:lnTo>
                  <a:pt x="2297494" y="792850"/>
                </a:lnTo>
                <a:lnTo>
                  <a:pt x="2282043" y="750044"/>
                </a:lnTo>
                <a:lnTo>
                  <a:pt x="2264954" y="708029"/>
                </a:lnTo>
                <a:lnTo>
                  <a:pt x="2246266" y="666841"/>
                </a:lnTo>
                <a:lnTo>
                  <a:pt x="2226015" y="626518"/>
                </a:lnTo>
                <a:lnTo>
                  <a:pt x="2204241" y="587097"/>
                </a:lnTo>
                <a:lnTo>
                  <a:pt x="2180980" y="548616"/>
                </a:lnTo>
                <a:lnTo>
                  <a:pt x="2156271" y="511111"/>
                </a:lnTo>
                <a:lnTo>
                  <a:pt x="2130152" y="474620"/>
                </a:lnTo>
                <a:lnTo>
                  <a:pt x="2102660" y="439180"/>
                </a:lnTo>
                <a:lnTo>
                  <a:pt x="2073834" y="404829"/>
                </a:lnTo>
                <a:lnTo>
                  <a:pt x="2043712" y="371604"/>
                </a:lnTo>
                <a:lnTo>
                  <a:pt x="2012330" y="339542"/>
                </a:lnTo>
                <a:lnTo>
                  <a:pt x="1979729" y="308680"/>
                </a:lnTo>
                <a:lnTo>
                  <a:pt x="1945944" y="279057"/>
                </a:lnTo>
                <a:lnTo>
                  <a:pt x="1911015" y="250708"/>
                </a:lnTo>
                <a:lnTo>
                  <a:pt x="1874978" y="223671"/>
                </a:lnTo>
                <a:lnTo>
                  <a:pt x="1837873" y="197985"/>
                </a:lnTo>
                <a:lnTo>
                  <a:pt x="1799737" y="173685"/>
                </a:lnTo>
                <a:lnTo>
                  <a:pt x="1760607" y="150809"/>
                </a:lnTo>
                <a:lnTo>
                  <a:pt x="1720522" y="129395"/>
                </a:lnTo>
                <a:lnTo>
                  <a:pt x="1679520" y="109480"/>
                </a:lnTo>
                <a:lnTo>
                  <a:pt x="1637639" y="91101"/>
                </a:lnTo>
                <a:lnTo>
                  <a:pt x="1594916" y="74295"/>
                </a:lnTo>
                <a:lnTo>
                  <a:pt x="1551389" y="59100"/>
                </a:lnTo>
                <a:lnTo>
                  <a:pt x="1507097" y="45553"/>
                </a:lnTo>
                <a:lnTo>
                  <a:pt x="1462077" y="33691"/>
                </a:lnTo>
                <a:lnTo>
                  <a:pt x="1416368" y="23552"/>
                </a:lnTo>
                <a:lnTo>
                  <a:pt x="1370007" y="15172"/>
                </a:lnTo>
                <a:lnTo>
                  <a:pt x="1323031" y="8590"/>
                </a:lnTo>
                <a:lnTo>
                  <a:pt x="1275480" y="3842"/>
                </a:lnTo>
                <a:lnTo>
                  <a:pt x="1227390" y="966"/>
                </a:lnTo>
                <a:lnTo>
                  <a:pt x="1178801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2"/>
          <p:cNvSpPr/>
          <p:nvPr/>
        </p:nvSpPr>
        <p:spPr>
          <a:xfrm>
            <a:off x="7359480" y="2084760"/>
            <a:ext cx="1397160" cy="137448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3"/>
          <p:cNvSpPr/>
          <p:nvPr/>
        </p:nvSpPr>
        <p:spPr>
          <a:xfrm>
            <a:off x="8928000" y="3312000"/>
            <a:ext cx="4903560" cy="4824000"/>
          </a:xfrm>
          <a:custGeom>
            <a:avLst/>
            <a:gdLst/>
            <a:ahLst/>
            <a:cxnLst/>
            <a:rect l="l" t="t" r="r" b="b"/>
            <a:pathLst>
              <a:path w="1397634" h="1374775">
                <a:moveTo>
                  <a:pt x="698652" y="0"/>
                </a:moveTo>
                <a:lnTo>
                  <a:pt x="650818" y="1585"/>
                </a:lnTo>
                <a:lnTo>
                  <a:pt x="603850" y="6272"/>
                </a:lnTo>
                <a:lnTo>
                  <a:pt x="557850" y="13959"/>
                </a:lnTo>
                <a:lnTo>
                  <a:pt x="512924" y="24543"/>
                </a:lnTo>
                <a:lnTo>
                  <a:pt x="469174" y="37922"/>
                </a:lnTo>
                <a:lnTo>
                  <a:pt x="426706" y="53994"/>
                </a:lnTo>
                <a:lnTo>
                  <a:pt x="385624" y="72656"/>
                </a:lnTo>
                <a:lnTo>
                  <a:pt x="346030" y="93807"/>
                </a:lnTo>
                <a:lnTo>
                  <a:pt x="308030" y="117343"/>
                </a:lnTo>
                <a:lnTo>
                  <a:pt x="271728" y="143162"/>
                </a:lnTo>
                <a:lnTo>
                  <a:pt x="237227" y="171163"/>
                </a:lnTo>
                <a:lnTo>
                  <a:pt x="204631" y="201242"/>
                </a:lnTo>
                <a:lnTo>
                  <a:pt x="174046" y="233298"/>
                </a:lnTo>
                <a:lnTo>
                  <a:pt x="145574" y="267227"/>
                </a:lnTo>
                <a:lnTo>
                  <a:pt x="119319" y="302929"/>
                </a:lnTo>
                <a:lnTo>
                  <a:pt x="95387" y="340299"/>
                </a:lnTo>
                <a:lnTo>
                  <a:pt x="73880" y="379237"/>
                </a:lnTo>
                <a:lnTo>
                  <a:pt x="54904" y="419639"/>
                </a:lnTo>
                <a:lnTo>
                  <a:pt x="38561" y="461404"/>
                </a:lnTo>
                <a:lnTo>
                  <a:pt x="24956" y="504429"/>
                </a:lnTo>
                <a:lnTo>
                  <a:pt x="14194" y="548612"/>
                </a:lnTo>
                <a:lnTo>
                  <a:pt x="6377" y="593850"/>
                </a:lnTo>
                <a:lnTo>
                  <a:pt x="1611" y="640041"/>
                </a:lnTo>
                <a:lnTo>
                  <a:pt x="0" y="687082"/>
                </a:lnTo>
                <a:lnTo>
                  <a:pt x="1611" y="734124"/>
                </a:lnTo>
                <a:lnTo>
                  <a:pt x="6377" y="780315"/>
                </a:lnTo>
                <a:lnTo>
                  <a:pt x="14194" y="825553"/>
                </a:lnTo>
                <a:lnTo>
                  <a:pt x="24956" y="869735"/>
                </a:lnTo>
                <a:lnTo>
                  <a:pt x="38561" y="912760"/>
                </a:lnTo>
                <a:lnTo>
                  <a:pt x="54904" y="954525"/>
                </a:lnTo>
                <a:lnTo>
                  <a:pt x="73880" y="994927"/>
                </a:lnTo>
                <a:lnTo>
                  <a:pt x="95387" y="1033865"/>
                </a:lnTo>
                <a:lnTo>
                  <a:pt x="119319" y="1071236"/>
                </a:lnTo>
                <a:lnTo>
                  <a:pt x="145574" y="1106937"/>
                </a:lnTo>
                <a:lnTo>
                  <a:pt x="174046" y="1140867"/>
                </a:lnTo>
                <a:lnTo>
                  <a:pt x="204631" y="1172922"/>
                </a:lnTo>
                <a:lnTo>
                  <a:pt x="237227" y="1203001"/>
                </a:lnTo>
                <a:lnTo>
                  <a:pt x="271728" y="1231002"/>
                </a:lnTo>
                <a:lnTo>
                  <a:pt x="308030" y="1256821"/>
                </a:lnTo>
                <a:lnTo>
                  <a:pt x="346030" y="1280358"/>
                </a:lnTo>
                <a:lnTo>
                  <a:pt x="385624" y="1301508"/>
                </a:lnTo>
                <a:lnTo>
                  <a:pt x="426706" y="1320170"/>
                </a:lnTo>
                <a:lnTo>
                  <a:pt x="469174" y="1336242"/>
                </a:lnTo>
                <a:lnTo>
                  <a:pt x="512924" y="1349622"/>
                </a:lnTo>
                <a:lnTo>
                  <a:pt x="557850" y="1360206"/>
                </a:lnTo>
                <a:lnTo>
                  <a:pt x="603850" y="1367893"/>
                </a:lnTo>
                <a:lnTo>
                  <a:pt x="650818" y="1372580"/>
                </a:lnTo>
                <a:lnTo>
                  <a:pt x="698652" y="1374165"/>
                </a:lnTo>
                <a:lnTo>
                  <a:pt x="746486" y="1372580"/>
                </a:lnTo>
                <a:lnTo>
                  <a:pt x="793454" y="1367893"/>
                </a:lnTo>
                <a:lnTo>
                  <a:pt x="839454" y="1360206"/>
                </a:lnTo>
                <a:lnTo>
                  <a:pt x="884380" y="1349622"/>
                </a:lnTo>
                <a:lnTo>
                  <a:pt x="928129" y="1336242"/>
                </a:lnTo>
                <a:lnTo>
                  <a:pt x="970597" y="1320170"/>
                </a:lnTo>
                <a:lnTo>
                  <a:pt x="1011680" y="1301508"/>
                </a:lnTo>
                <a:lnTo>
                  <a:pt x="1051274" y="1280358"/>
                </a:lnTo>
                <a:lnTo>
                  <a:pt x="1089273" y="1256821"/>
                </a:lnTo>
                <a:lnTo>
                  <a:pt x="1125576" y="1231002"/>
                </a:lnTo>
                <a:lnTo>
                  <a:pt x="1160077" y="1203001"/>
                </a:lnTo>
                <a:lnTo>
                  <a:pt x="1192672" y="1172922"/>
                </a:lnTo>
                <a:lnTo>
                  <a:pt x="1223258" y="1140867"/>
                </a:lnTo>
                <a:lnTo>
                  <a:pt x="1251730" y="1106937"/>
                </a:lnTo>
                <a:lnTo>
                  <a:pt x="1277984" y="1071236"/>
                </a:lnTo>
                <a:lnTo>
                  <a:pt x="1301917" y="1033865"/>
                </a:lnTo>
                <a:lnTo>
                  <a:pt x="1323424" y="994927"/>
                </a:lnTo>
                <a:lnTo>
                  <a:pt x="1342400" y="954525"/>
                </a:lnTo>
                <a:lnTo>
                  <a:pt x="1358743" y="912760"/>
                </a:lnTo>
                <a:lnTo>
                  <a:pt x="1372348" y="869735"/>
                </a:lnTo>
                <a:lnTo>
                  <a:pt x="1383110" y="825553"/>
                </a:lnTo>
                <a:lnTo>
                  <a:pt x="1390926" y="780315"/>
                </a:lnTo>
                <a:lnTo>
                  <a:pt x="1395692" y="734124"/>
                </a:lnTo>
                <a:lnTo>
                  <a:pt x="1397304" y="687082"/>
                </a:lnTo>
                <a:lnTo>
                  <a:pt x="1395692" y="640041"/>
                </a:lnTo>
                <a:lnTo>
                  <a:pt x="1390926" y="593850"/>
                </a:lnTo>
                <a:lnTo>
                  <a:pt x="1383110" y="548612"/>
                </a:lnTo>
                <a:lnTo>
                  <a:pt x="1372348" y="504429"/>
                </a:lnTo>
                <a:lnTo>
                  <a:pt x="1358743" y="461404"/>
                </a:lnTo>
                <a:lnTo>
                  <a:pt x="1342400" y="419639"/>
                </a:lnTo>
                <a:lnTo>
                  <a:pt x="1323424" y="379237"/>
                </a:lnTo>
                <a:lnTo>
                  <a:pt x="1301917" y="340299"/>
                </a:lnTo>
                <a:lnTo>
                  <a:pt x="1277984" y="302929"/>
                </a:lnTo>
                <a:lnTo>
                  <a:pt x="1251730" y="267227"/>
                </a:lnTo>
                <a:lnTo>
                  <a:pt x="1223258" y="233298"/>
                </a:lnTo>
                <a:lnTo>
                  <a:pt x="1192672" y="201242"/>
                </a:lnTo>
                <a:lnTo>
                  <a:pt x="1160077" y="171163"/>
                </a:lnTo>
                <a:lnTo>
                  <a:pt x="1125576" y="143162"/>
                </a:lnTo>
                <a:lnTo>
                  <a:pt x="1089273" y="117343"/>
                </a:lnTo>
                <a:lnTo>
                  <a:pt x="1051274" y="93807"/>
                </a:lnTo>
                <a:lnTo>
                  <a:pt x="1011680" y="72656"/>
                </a:lnTo>
                <a:lnTo>
                  <a:pt x="970597" y="53994"/>
                </a:lnTo>
                <a:lnTo>
                  <a:pt x="928129" y="37922"/>
                </a:lnTo>
                <a:lnTo>
                  <a:pt x="884380" y="24543"/>
                </a:lnTo>
                <a:lnTo>
                  <a:pt x="839454" y="13959"/>
                </a:lnTo>
                <a:lnTo>
                  <a:pt x="793454" y="6272"/>
                </a:lnTo>
                <a:lnTo>
                  <a:pt x="746486" y="1585"/>
                </a:lnTo>
                <a:lnTo>
                  <a:pt x="69865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3"/>
          <p:cNvSpPr/>
          <p:nvPr/>
        </p:nvSpPr>
        <p:spPr>
          <a:xfrm>
            <a:off x="332640" y="3673507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2"/>
          <p:cNvSpPr/>
          <p:nvPr/>
        </p:nvSpPr>
        <p:spPr>
          <a:xfrm>
            <a:off x="0" y="0"/>
            <a:ext cx="5164560" cy="5613120"/>
          </a:xfrm>
          <a:custGeom>
            <a:avLst/>
            <a:gdLst/>
            <a:ahLst/>
            <a:cxnLst/>
            <a:rect l="l" t="t" r="r" b="b"/>
            <a:pathLst>
              <a:path w="5165090" h="5613400">
                <a:moveTo>
                  <a:pt x="4168682" y="0"/>
                </a:moveTo>
                <a:lnTo>
                  <a:pt x="0" y="0"/>
                </a:lnTo>
                <a:lnTo>
                  <a:pt x="0" y="5073188"/>
                </a:lnTo>
                <a:lnTo>
                  <a:pt x="60791" y="5111818"/>
                </a:lnTo>
                <a:lnTo>
                  <a:pt x="99467" y="5135399"/>
                </a:lnTo>
                <a:lnTo>
                  <a:pt x="138493" y="5158472"/>
                </a:lnTo>
                <a:lnTo>
                  <a:pt x="177863" y="5181034"/>
                </a:lnTo>
                <a:lnTo>
                  <a:pt x="217573" y="5203080"/>
                </a:lnTo>
                <a:lnTo>
                  <a:pt x="257617" y="5224604"/>
                </a:lnTo>
                <a:lnTo>
                  <a:pt x="297992" y="5245603"/>
                </a:lnTo>
                <a:lnTo>
                  <a:pt x="338692" y="5266072"/>
                </a:lnTo>
                <a:lnTo>
                  <a:pt x="379712" y="5286005"/>
                </a:lnTo>
                <a:lnTo>
                  <a:pt x="421049" y="5305399"/>
                </a:lnTo>
                <a:lnTo>
                  <a:pt x="462696" y="5324249"/>
                </a:lnTo>
                <a:lnTo>
                  <a:pt x="504650" y="5342549"/>
                </a:lnTo>
                <a:lnTo>
                  <a:pt x="546906" y="5360296"/>
                </a:lnTo>
                <a:lnTo>
                  <a:pt x="589458" y="5377484"/>
                </a:lnTo>
                <a:lnTo>
                  <a:pt x="632302" y="5394109"/>
                </a:lnTo>
                <a:lnTo>
                  <a:pt x="675434" y="5410166"/>
                </a:lnTo>
                <a:lnTo>
                  <a:pt x="718848" y="5425651"/>
                </a:lnTo>
                <a:lnTo>
                  <a:pt x="762540" y="5440559"/>
                </a:lnTo>
                <a:lnTo>
                  <a:pt x="806506" y="5454885"/>
                </a:lnTo>
                <a:lnTo>
                  <a:pt x="850739" y="5468625"/>
                </a:lnTo>
                <a:lnTo>
                  <a:pt x="895236" y="5481773"/>
                </a:lnTo>
                <a:lnTo>
                  <a:pt x="939992" y="5494326"/>
                </a:lnTo>
                <a:lnTo>
                  <a:pt x="985002" y="5506278"/>
                </a:lnTo>
                <a:lnTo>
                  <a:pt x="1030261" y="5517625"/>
                </a:lnTo>
                <a:lnTo>
                  <a:pt x="1075764" y="5528362"/>
                </a:lnTo>
                <a:lnTo>
                  <a:pt x="1121508" y="5538485"/>
                </a:lnTo>
                <a:lnTo>
                  <a:pt x="1167486" y="5547988"/>
                </a:lnTo>
                <a:lnTo>
                  <a:pt x="1213695" y="5556868"/>
                </a:lnTo>
                <a:lnTo>
                  <a:pt x="1260129" y="5565119"/>
                </a:lnTo>
                <a:lnTo>
                  <a:pt x="1306784" y="5572737"/>
                </a:lnTo>
                <a:lnTo>
                  <a:pt x="1353655" y="5579717"/>
                </a:lnTo>
                <a:lnTo>
                  <a:pt x="1400738" y="5586054"/>
                </a:lnTo>
                <a:lnTo>
                  <a:pt x="1448026" y="5591744"/>
                </a:lnTo>
                <a:lnTo>
                  <a:pt x="1495517" y="5596782"/>
                </a:lnTo>
                <a:lnTo>
                  <a:pt x="1543204" y="5601164"/>
                </a:lnTo>
                <a:lnTo>
                  <a:pt x="1591084" y="5604884"/>
                </a:lnTo>
                <a:lnTo>
                  <a:pt x="1639151" y="5607939"/>
                </a:lnTo>
                <a:lnTo>
                  <a:pt x="1687401" y="5610322"/>
                </a:lnTo>
                <a:lnTo>
                  <a:pt x="1735829" y="5612031"/>
                </a:lnTo>
                <a:lnTo>
                  <a:pt x="1784431" y="5613059"/>
                </a:lnTo>
                <a:lnTo>
                  <a:pt x="1833200" y="5613403"/>
                </a:lnTo>
                <a:lnTo>
                  <a:pt x="1881970" y="5613059"/>
                </a:lnTo>
                <a:lnTo>
                  <a:pt x="1930571" y="5612031"/>
                </a:lnTo>
                <a:lnTo>
                  <a:pt x="1978999" y="5610322"/>
                </a:lnTo>
                <a:lnTo>
                  <a:pt x="2027249" y="5607939"/>
                </a:lnTo>
                <a:lnTo>
                  <a:pt x="2075316" y="5604884"/>
                </a:lnTo>
                <a:lnTo>
                  <a:pt x="2123196" y="5601164"/>
                </a:lnTo>
                <a:lnTo>
                  <a:pt x="2170884" y="5596782"/>
                </a:lnTo>
                <a:lnTo>
                  <a:pt x="2218374" y="5591744"/>
                </a:lnTo>
                <a:lnTo>
                  <a:pt x="2265663" y="5586054"/>
                </a:lnTo>
                <a:lnTo>
                  <a:pt x="2312745" y="5579717"/>
                </a:lnTo>
                <a:lnTo>
                  <a:pt x="2359616" y="5572737"/>
                </a:lnTo>
                <a:lnTo>
                  <a:pt x="2406271" y="5565119"/>
                </a:lnTo>
                <a:lnTo>
                  <a:pt x="2452706" y="5556868"/>
                </a:lnTo>
                <a:lnTo>
                  <a:pt x="2498915" y="5547988"/>
                </a:lnTo>
                <a:lnTo>
                  <a:pt x="2544893" y="5538485"/>
                </a:lnTo>
                <a:lnTo>
                  <a:pt x="2590637" y="5528362"/>
                </a:lnTo>
                <a:lnTo>
                  <a:pt x="2636140" y="5517625"/>
                </a:lnTo>
                <a:lnTo>
                  <a:pt x="2681400" y="5506278"/>
                </a:lnTo>
                <a:lnTo>
                  <a:pt x="2726410" y="5494326"/>
                </a:lnTo>
                <a:lnTo>
                  <a:pt x="2771165" y="5481773"/>
                </a:lnTo>
                <a:lnTo>
                  <a:pt x="2815662" y="5468625"/>
                </a:lnTo>
                <a:lnTo>
                  <a:pt x="2859896" y="5454885"/>
                </a:lnTo>
                <a:lnTo>
                  <a:pt x="2903861" y="5440559"/>
                </a:lnTo>
                <a:lnTo>
                  <a:pt x="2947553" y="5425651"/>
                </a:lnTo>
                <a:lnTo>
                  <a:pt x="2990968" y="5410166"/>
                </a:lnTo>
                <a:lnTo>
                  <a:pt x="3034100" y="5394109"/>
                </a:lnTo>
                <a:lnTo>
                  <a:pt x="3076944" y="5377484"/>
                </a:lnTo>
                <a:lnTo>
                  <a:pt x="3119497" y="5360296"/>
                </a:lnTo>
                <a:lnTo>
                  <a:pt x="3161752" y="5342549"/>
                </a:lnTo>
                <a:lnTo>
                  <a:pt x="3203706" y="5324249"/>
                </a:lnTo>
                <a:lnTo>
                  <a:pt x="3245354" y="5305399"/>
                </a:lnTo>
                <a:lnTo>
                  <a:pt x="3286690" y="5286005"/>
                </a:lnTo>
                <a:lnTo>
                  <a:pt x="3327711" y="5266072"/>
                </a:lnTo>
                <a:lnTo>
                  <a:pt x="3368411" y="5245603"/>
                </a:lnTo>
                <a:lnTo>
                  <a:pt x="3408786" y="5224604"/>
                </a:lnTo>
                <a:lnTo>
                  <a:pt x="3448831" y="5203080"/>
                </a:lnTo>
                <a:lnTo>
                  <a:pt x="3488541" y="5181034"/>
                </a:lnTo>
                <a:lnTo>
                  <a:pt x="3527911" y="5158472"/>
                </a:lnTo>
                <a:lnTo>
                  <a:pt x="3566937" y="5135399"/>
                </a:lnTo>
                <a:lnTo>
                  <a:pt x="3605614" y="5111818"/>
                </a:lnTo>
                <a:lnTo>
                  <a:pt x="3643936" y="5087735"/>
                </a:lnTo>
                <a:lnTo>
                  <a:pt x="3681901" y="5063155"/>
                </a:lnTo>
                <a:lnTo>
                  <a:pt x="3719501" y="5038082"/>
                </a:lnTo>
                <a:lnTo>
                  <a:pt x="3756734" y="5012520"/>
                </a:lnTo>
                <a:lnTo>
                  <a:pt x="3793594" y="4986475"/>
                </a:lnTo>
                <a:lnTo>
                  <a:pt x="3830076" y="4959950"/>
                </a:lnTo>
                <a:lnTo>
                  <a:pt x="3866176" y="4932952"/>
                </a:lnTo>
                <a:lnTo>
                  <a:pt x="3901888" y="4905484"/>
                </a:lnTo>
                <a:lnTo>
                  <a:pt x="3937209" y="4877551"/>
                </a:lnTo>
                <a:lnTo>
                  <a:pt x="3972133" y="4849158"/>
                </a:lnTo>
                <a:lnTo>
                  <a:pt x="4006656" y="4820309"/>
                </a:lnTo>
                <a:lnTo>
                  <a:pt x="4040772" y="4791010"/>
                </a:lnTo>
                <a:lnTo>
                  <a:pt x="4074478" y="4761264"/>
                </a:lnTo>
                <a:lnTo>
                  <a:pt x="4107768" y="4731076"/>
                </a:lnTo>
                <a:lnTo>
                  <a:pt x="4140637" y="4700452"/>
                </a:lnTo>
                <a:lnTo>
                  <a:pt x="4173081" y="4669396"/>
                </a:lnTo>
                <a:lnTo>
                  <a:pt x="4205095" y="4637912"/>
                </a:lnTo>
                <a:lnTo>
                  <a:pt x="4236675" y="4606006"/>
                </a:lnTo>
                <a:lnTo>
                  <a:pt x="4267815" y="4573681"/>
                </a:lnTo>
                <a:lnTo>
                  <a:pt x="4298511" y="4540943"/>
                </a:lnTo>
                <a:lnTo>
                  <a:pt x="4328758" y="4507796"/>
                </a:lnTo>
                <a:lnTo>
                  <a:pt x="4358551" y="4474244"/>
                </a:lnTo>
                <a:lnTo>
                  <a:pt x="4387886" y="4440294"/>
                </a:lnTo>
                <a:lnTo>
                  <a:pt x="4416757" y="4405948"/>
                </a:lnTo>
                <a:lnTo>
                  <a:pt x="4445161" y="4371213"/>
                </a:lnTo>
                <a:lnTo>
                  <a:pt x="4473092" y="4336092"/>
                </a:lnTo>
                <a:lnTo>
                  <a:pt x="4500545" y="4300591"/>
                </a:lnTo>
                <a:lnTo>
                  <a:pt x="4527516" y="4264713"/>
                </a:lnTo>
                <a:lnTo>
                  <a:pt x="4554000" y="4228464"/>
                </a:lnTo>
                <a:lnTo>
                  <a:pt x="4579993" y="4191848"/>
                </a:lnTo>
                <a:lnTo>
                  <a:pt x="4605488" y="4154870"/>
                </a:lnTo>
                <a:lnTo>
                  <a:pt x="4630483" y="4117535"/>
                </a:lnTo>
                <a:lnTo>
                  <a:pt x="4654972" y="4079847"/>
                </a:lnTo>
                <a:lnTo>
                  <a:pt x="4678949" y="4041811"/>
                </a:lnTo>
                <a:lnTo>
                  <a:pt x="4702412" y="4003432"/>
                </a:lnTo>
                <a:lnTo>
                  <a:pt x="4725354" y="3964714"/>
                </a:lnTo>
                <a:lnTo>
                  <a:pt x="4747771" y="3925662"/>
                </a:lnTo>
                <a:lnTo>
                  <a:pt x="4769658" y="3886281"/>
                </a:lnTo>
                <a:lnTo>
                  <a:pt x="4791011" y="3846575"/>
                </a:lnTo>
                <a:lnTo>
                  <a:pt x="4811824" y="3806550"/>
                </a:lnTo>
                <a:lnTo>
                  <a:pt x="4832093" y="3766209"/>
                </a:lnTo>
                <a:lnTo>
                  <a:pt x="4851814" y="3725557"/>
                </a:lnTo>
                <a:lnTo>
                  <a:pt x="4870981" y="3684599"/>
                </a:lnTo>
                <a:lnTo>
                  <a:pt x="4889590" y="3643340"/>
                </a:lnTo>
                <a:lnTo>
                  <a:pt x="4907635" y="3601785"/>
                </a:lnTo>
                <a:lnTo>
                  <a:pt x="4925113" y="3559938"/>
                </a:lnTo>
                <a:lnTo>
                  <a:pt x="4942018" y="3517803"/>
                </a:lnTo>
                <a:lnTo>
                  <a:pt x="4958346" y="3475386"/>
                </a:lnTo>
                <a:lnTo>
                  <a:pt x="4974092" y="3432691"/>
                </a:lnTo>
                <a:lnTo>
                  <a:pt x="4989251" y="3389723"/>
                </a:lnTo>
                <a:lnTo>
                  <a:pt x="5003818" y="3346486"/>
                </a:lnTo>
                <a:lnTo>
                  <a:pt x="5017789" y="3302986"/>
                </a:lnTo>
                <a:lnTo>
                  <a:pt x="5031159" y="3259226"/>
                </a:lnTo>
                <a:lnTo>
                  <a:pt x="5043923" y="3215212"/>
                </a:lnTo>
                <a:lnTo>
                  <a:pt x="5056077" y="3170947"/>
                </a:lnTo>
                <a:lnTo>
                  <a:pt x="5067615" y="3126438"/>
                </a:lnTo>
                <a:lnTo>
                  <a:pt x="5078533" y="3081688"/>
                </a:lnTo>
                <a:lnTo>
                  <a:pt x="5088826" y="3036703"/>
                </a:lnTo>
                <a:lnTo>
                  <a:pt x="5098490" y="2991486"/>
                </a:lnTo>
                <a:lnTo>
                  <a:pt x="5107519" y="2946043"/>
                </a:lnTo>
                <a:lnTo>
                  <a:pt x="5115909" y="2900378"/>
                </a:lnTo>
                <a:lnTo>
                  <a:pt x="5123655" y="2854496"/>
                </a:lnTo>
                <a:lnTo>
                  <a:pt x="5130753" y="2808402"/>
                </a:lnTo>
                <a:lnTo>
                  <a:pt x="5137197" y="2762100"/>
                </a:lnTo>
                <a:lnTo>
                  <a:pt x="5142983" y="2715595"/>
                </a:lnTo>
                <a:lnTo>
                  <a:pt x="5148106" y="2668891"/>
                </a:lnTo>
                <a:lnTo>
                  <a:pt x="5152561" y="2621994"/>
                </a:lnTo>
                <a:lnTo>
                  <a:pt x="5156344" y="2574907"/>
                </a:lnTo>
                <a:lnTo>
                  <a:pt x="5159450" y="2527637"/>
                </a:lnTo>
                <a:lnTo>
                  <a:pt x="5161874" y="2480186"/>
                </a:lnTo>
                <a:lnTo>
                  <a:pt x="5163612" y="2432561"/>
                </a:lnTo>
                <a:lnTo>
                  <a:pt x="5164657" y="2384765"/>
                </a:lnTo>
                <a:lnTo>
                  <a:pt x="5165007" y="2336803"/>
                </a:lnTo>
                <a:lnTo>
                  <a:pt x="5164657" y="2288842"/>
                </a:lnTo>
                <a:lnTo>
                  <a:pt x="5163612" y="2241046"/>
                </a:lnTo>
                <a:lnTo>
                  <a:pt x="5161874" y="2193421"/>
                </a:lnTo>
                <a:lnTo>
                  <a:pt x="5159450" y="2145970"/>
                </a:lnTo>
                <a:lnTo>
                  <a:pt x="5156344" y="2098699"/>
                </a:lnTo>
                <a:lnTo>
                  <a:pt x="5152561" y="2051613"/>
                </a:lnTo>
                <a:lnTo>
                  <a:pt x="5148106" y="2004716"/>
                </a:lnTo>
                <a:lnTo>
                  <a:pt x="5142983" y="1958012"/>
                </a:lnTo>
                <a:lnTo>
                  <a:pt x="5137197" y="1911507"/>
                </a:lnTo>
                <a:lnTo>
                  <a:pt x="5130753" y="1865205"/>
                </a:lnTo>
                <a:lnTo>
                  <a:pt x="5123655" y="1819110"/>
                </a:lnTo>
                <a:lnTo>
                  <a:pt x="5115909" y="1773228"/>
                </a:lnTo>
                <a:lnTo>
                  <a:pt x="5107519" y="1727564"/>
                </a:lnTo>
                <a:lnTo>
                  <a:pt x="5098490" y="1682120"/>
                </a:lnTo>
                <a:lnTo>
                  <a:pt x="5088826" y="1636904"/>
                </a:lnTo>
                <a:lnTo>
                  <a:pt x="5078533" y="1591918"/>
                </a:lnTo>
                <a:lnTo>
                  <a:pt x="5067615" y="1547169"/>
                </a:lnTo>
                <a:lnTo>
                  <a:pt x="5056077" y="1502659"/>
                </a:lnTo>
                <a:lnTo>
                  <a:pt x="5043923" y="1458395"/>
                </a:lnTo>
                <a:lnTo>
                  <a:pt x="5031159" y="1414381"/>
                </a:lnTo>
                <a:lnTo>
                  <a:pt x="5017789" y="1370621"/>
                </a:lnTo>
                <a:lnTo>
                  <a:pt x="5003818" y="1327121"/>
                </a:lnTo>
                <a:lnTo>
                  <a:pt x="4989251" y="1283884"/>
                </a:lnTo>
                <a:lnTo>
                  <a:pt x="4974092" y="1240916"/>
                </a:lnTo>
                <a:lnTo>
                  <a:pt x="4958346" y="1198221"/>
                </a:lnTo>
                <a:lnTo>
                  <a:pt x="4942018" y="1155804"/>
                </a:lnTo>
                <a:lnTo>
                  <a:pt x="4925113" y="1113669"/>
                </a:lnTo>
                <a:lnTo>
                  <a:pt x="4907635" y="1071822"/>
                </a:lnTo>
                <a:lnTo>
                  <a:pt x="4889590" y="1030266"/>
                </a:lnTo>
                <a:lnTo>
                  <a:pt x="4870981" y="989007"/>
                </a:lnTo>
                <a:lnTo>
                  <a:pt x="4851814" y="948050"/>
                </a:lnTo>
                <a:lnTo>
                  <a:pt x="4832093" y="907398"/>
                </a:lnTo>
                <a:lnTo>
                  <a:pt x="4811824" y="867057"/>
                </a:lnTo>
                <a:lnTo>
                  <a:pt x="4791011" y="827031"/>
                </a:lnTo>
                <a:lnTo>
                  <a:pt x="4769658" y="787326"/>
                </a:lnTo>
                <a:lnTo>
                  <a:pt x="4747771" y="747944"/>
                </a:lnTo>
                <a:lnTo>
                  <a:pt x="4725354" y="708893"/>
                </a:lnTo>
                <a:lnTo>
                  <a:pt x="4702412" y="670175"/>
                </a:lnTo>
                <a:lnTo>
                  <a:pt x="4678949" y="631795"/>
                </a:lnTo>
                <a:lnTo>
                  <a:pt x="4654972" y="593760"/>
                </a:lnTo>
                <a:lnTo>
                  <a:pt x="4630483" y="556072"/>
                </a:lnTo>
                <a:lnTo>
                  <a:pt x="4605488" y="518737"/>
                </a:lnTo>
                <a:lnTo>
                  <a:pt x="4579993" y="481759"/>
                </a:lnTo>
                <a:lnTo>
                  <a:pt x="4554000" y="445143"/>
                </a:lnTo>
                <a:lnTo>
                  <a:pt x="4527516" y="408894"/>
                </a:lnTo>
                <a:lnTo>
                  <a:pt x="4500545" y="373016"/>
                </a:lnTo>
                <a:lnTo>
                  <a:pt x="4473092" y="337515"/>
                </a:lnTo>
                <a:lnTo>
                  <a:pt x="4445161" y="302394"/>
                </a:lnTo>
                <a:lnTo>
                  <a:pt x="4416757" y="267658"/>
                </a:lnTo>
                <a:lnTo>
                  <a:pt x="4387886" y="233313"/>
                </a:lnTo>
                <a:lnTo>
                  <a:pt x="4358551" y="199362"/>
                </a:lnTo>
                <a:lnTo>
                  <a:pt x="4328758" y="165811"/>
                </a:lnTo>
                <a:lnTo>
                  <a:pt x="4298511" y="132664"/>
                </a:lnTo>
                <a:lnTo>
                  <a:pt x="4267815" y="99926"/>
                </a:lnTo>
                <a:lnTo>
                  <a:pt x="4236675" y="67601"/>
                </a:lnTo>
                <a:lnTo>
                  <a:pt x="4205095" y="35695"/>
                </a:lnTo>
                <a:lnTo>
                  <a:pt x="4173081" y="4211"/>
                </a:lnTo>
                <a:lnTo>
                  <a:pt x="416868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3"/>
          <p:cNvSpPr/>
          <p:nvPr/>
        </p:nvSpPr>
        <p:spPr>
          <a:xfrm>
            <a:off x="6502320" y="377748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TextShape 4"/>
          <p:cNvSpPr txBox="1"/>
          <p:nvPr/>
        </p:nvSpPr>
        <p:spPr>
          <a:xfrm>
            <a:off x="6786360" y="2341440"/>
            <a:ext cx="5237640" cy="2590560"/>
          </a:xfrm>
          <a:prstGeom prst="rect">
            <a:avLst/>
          </a:prstGeom>
          <a:noFill/>
          <a:ln>
            <a:noFill/>
          </a:ln>
        </p:spPr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  <a:ea typeface="Microsoft YaHei"/>
              </a:rPr>
              <a:t>Никотин,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  <a:ea typeface="Microsoft YaHei"/>
              </a:rPr>
              <a:t>алкоголь,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  <a:ea typeface="Microsoft YaHei"/>
              </a:rPr>
              <a:t>сладкая</a:t>
            </a:r>
            <a:r>
              <a:rPr lang="ru-RU" sz="1600" b="0" strike="noStrike" spc="-52" dirty="0">
                <a:solidFill>
                  <a:srgbClr val="FFFFFF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52" dirty="0" smtClean="0">
                <a:solidFill>
                  <a:srgbClr val="FFFFFF"/>
                </a:solidFill>
                <a:latin typeface="Helvetica Neue World"/>
                <a:ea typeface="Microsoft YaHei"/>
              </a:rPr>
              <a:t>газировка.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Термическая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обработка,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хранение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под прямым 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солнечным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светом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49" dirty="0">
                <a:solidFill>
                  <a:srgbClr val="FFFFFF"/>
                </a:solidFill>
                <a:latin typeface="Helvetica Neue World"/>
              </a:rPr>
              <a:t>транспортировка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ягод,</a:t>
            </a:r>
            <a:r>
              <a:rPr lang="ru-RU" sz="1600" b="0" strike="noStrike" spc="-9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овощей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FFFFFF"/>
                </a:solidFill>
                <a:latin typeface="Helvetica Neue World"/>
              </a:rPr>
              <a:t>фруктов.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49" dirty="0">
                <a:solidFill>
                  <a:srgbClr val="FFFFFF"/>
                </a:solidFill>
                <a:latin typeface="Helvetica Neue World"/>
              </a:rPr>
              <a:t>Процесс </a:t>
            </a:r>
            <a:r>
              <a:rPr lang="ru-RU" sz="1600" b="0" strike="noStrike" spc="24" dirty="0" smtClean="0">
                <a:solidFill>
                  <a:srgbClr val="FFFFFF"/>
                </a:solidFill>
                <a:latin typeface="Helvetica Neue World"/>
              </a:rPr>
              <a:t>пищеварения.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Стресс,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физические</a:t>
            </a:r>
            <a:r>
              <a:rPr lang="ru-RU" sz="1600" b="0" strike="noStrike" spc="-7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58" dirty="0" smtClean="0">
                <a:solidFill>
                  <a:srgbClr val="FFFFFF"/>
                </a:solidFill>
                <a:latin typeface="Helvetica Neue World"/>
              </a:rPr>
              <a:t>нагрузки.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Болезни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прием лекарственных</a:t>
            </a:r>
            <a:r>
              <a:rPr lang="ru-RU" sz="1600" b="0" strike="noStrike" spc="-86" dirty="0" smtClean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препаратов.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35" name="CustomShape 5"/>
          <p:cNvSpPr/>
          <p:nvPr/>
        </p:nvSpPr>
        <p:spPr>
          <a:xfrm>
            <a:off x="6502320" y="237636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6"/>
          <p:cNvSpPr/>
          <p:nvPr/>
        </p:nvSpPr>
        <p:spPr>
          <a:xfrm>
            <a:off x="6502320" y="28663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7"/>
          <p:cNvSpPr/>
          <p:nvPr/>
        </p:nvSpPr>
        <p:spPr>
          <a:xfrm>
            <a:off x="6502320" y="4231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8"/>
          <p:cNvSpPr/>
          <p:nvPr/>
        </p:nvSpPr>
        <p:spPr>
          <a:xfrm>
            <a:off x="6502320" y="468576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9"/>
          <p:cNvSpPr/>
          <p:nvPr/>
        </p:nvSpPr>
        <p:spPr>
          <a:xfrm>
            <a:off x="588960" y="2565720"/>
            <a:ext cx="4019040" cy="101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920" rIns="0" bIns="0"/>
          <a:lstStyle/>
          <a:p>
            <a:pPr marL="25200" indent="-108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ЧТО</a:t>
            </a:r>
            <a:r>
              <a:rPr lang="ru-RU" sz="3700" b="1" strike="noStrike" spc="-8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РАЗРУШАЕТ ВИТАМИН</a:t>
            </a:r>
            <a:r>
              <a:rPr lang="ru-RU" sz="3700" b="1" strike="noStrike" spc="-26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С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0" y="0"/>
            <a:ext cx="6501960" cy="7314840"/>
          </a:xfrm>
          <a:custGeom>
            <a:avLst/>
            <a:gdLst/>
            <a:ahLst/>
            <a:cxnLst/>
            <a:rect l="l" t="t" r="r" b="b"/>
            <a:pathLst>
              <a:path w="6502400" h="7315200">
                <a:moveTo>
                  <a:pt x="0" y="7315200"/>
                </a:moveTo>
                <a:lnTo>
                  <a:pt x="6502400" y="7315200"/>
                </a:lnTo>
                <a:lnTo>
                  <a:pt x="65024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"/>
          <p:cNvSpPr/>
          <p:nvPr/>
        </p:nvSpPr>
        <p:spPr>
          <a:xfrm>
            <a:off x="6798960" y="30243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TextShape 3"/>
          <p:cNvSpPr txBox="1"/>
          <p:nvPr/>
        </p:nvSpPr>
        <p:spPr>
          <a:xfrm>
            <a:off x="7083000" y="1780920"/>
            <a:ext cx="5733000" cy="2503080"/>
          </a:xfrm>
          <a:prstGeom prst="rect">
            <a:avLst/>
          </a:prstGeom>
          <a:noFill/>
          <a:ln>
            <a:noFill/>
          </a:ln>
        </p:spPr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  <a:ea typeface="Microsoft YaHei"/>
              </a:rPr>
              <a:t>Недостаток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  <a:ea typeface="Microsoft YaHei"/>
              </a:rPr>
              <a:t>его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потребления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  <a:ea typeface="Microsoft YaHei"/>
              </a:rPr>
              <a:t>с</a:t>
            </a:r>
            <a:r>
              <a:rPr lang="ru-RU" sz="1600" b="0" strike="noStrike" spc="-157" dirty="0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пищей.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Заболевания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ЖКТ,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при которых</a:t>
            </a:r>
            <a:r>
              <a:rPr lang="ru-RU" sz="1600" b="0" strike="noStrike" spc="-11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нарушается 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его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всасываемость.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Стрессовые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ситуации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(болезнь,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интенсивная 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физическая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нагрузка,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пребывание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72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чрезвычайно  </a:t>
            </a:r>
            <a:r>
              <a:rPr lang="ru-RU" sz="1600" b="0" strike="noStrike" spc="77" dirty="0">
                <a:solidFill>
                  <a:srgbClr val="565655"/>
                </a:solidFill>
                <a:latin typeface="Helvetica Neue World"/>
              </a:rPr>
              <a:t>жарком </a:t>
            </a:r>
            <a:endParaRPr lang="ru-RU" sz="1600" b="0" strike="noStrike" spc="77" dirty="0" smtClean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или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холодном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климате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).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Прием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оральных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Helvetica Neue World"/>
              </a:rPr>
              <a:t>контрацептивов.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43" name="CustomShape 4"/>
          <p:cNvSpPr/>
          <p:nvPr/>
        </p:nvSpPr>
        <p:spPr>
          <a:xfrm>
            <a:off x="6798960" y="18154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5"/>
          <p:cNvSpPr/>
          <p:nvPr/>
        </p:nvSpPr>
        <p:spPr>
          <a:xfrm>
            <a:off x="6798960" y="23418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6"/>
          <p:cNvSpPr/>
          <p:nvPr/>
        </p:nvSpPr>
        <p:spPr>
          <a:xfrm>
            <a:off x="6798960" y="394164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7"/>
          <p:cNvSpPr/>
          <p:nvPr/>
        </p:nvSpPr>
        <p:spPr>
          <a:xfrm>
            <a:off x="2376000" y="5757840"/>
            <a:ext cx="12428280" cy="722160"/>
          </a:xfrm>
          <a:custGeom>
            <a:avLst/>
            <a:gdLst/>
            <a:ahLst/>
            <a:cxnLst/>
            <a:rect l="l" t="t" r="r" b="b"/>
            <a:pathLst>
              <a:path w="6205855" h="1038225">
                <a:moveTo>
                  <a:pt x="0" y="1037844"/>
                </a:moveTo>
                <a:lnTo>
                  <a:pt x="6205740" y="1037844"/>
                </a:lnTo>
                <a:lnTo>
                  <a:pt x="6205740" y="0"/>
                </a:lnTo>
                <a:lnTo>
                  <a:pt x="0" y="0"/>
                </a:lnTo>
                <a:lnTo>
                  <a:pt x="0" y="1037844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8"/>
          <p:cNvSpPr/>
          <p:nvPr/>
        </p:nvSpPr>
        <p:spPr>
          <a:xfrm>
            <a:off x="2729880" y="5940000"/>
            <a:ext cx="9288000" cy="34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3320">
              <a:lnSpc>
                <a:spcPct val="100000"/>
              </a:lnSpc>
              <a:spcBef>
                <a:spcPts val="99"/>
              </a:spcBef>
            </a:pP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РЕКОМЕНДОВАННАЯ </a:t>
            </a:r>
            <a:r>
              <a:rPr lang="ru-RU" sz="1100" b="0" strike="noStrike" spc="-52">
                <a:solidFill>
                  <a:srgbClr val="FFFFFF"/>
                </a:solidFill>
                <a:latin typeface="Verdana"/>
              </a:rPr>
              <a:t>СУТОЧНАЯ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ПОТРЕБНОСТЬ </a:t>
            </a: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ДЛЯ</a:t>
            </a:r>
            <a:r>
              <a:rPr lang="ru-RU" sz="1100" b="0" strike="noStrike" spc="-287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26">
                <a:solidFill>
                  <a:srgbClr val="FFFFFF"/>
                </a:solidFill>
                <a:latin typeface="Verdana"/>
              </a:rPr>
              <a:t>ВЗРОСЛОГО  </a:t>
            </a:r>
            <a:r>
              <a:rPr lang="ru-RU" sz="1100" b="0" strike="noStrike" spc="-66">
                <a:solidFill>
                  <a:srgbClr val="FFFFFF"/>
                </a:solidFill>
                <a:latin typeface="Verdana"/>
              </a:rPr>
              <a:t>ЧЕЛОВЕКА </a:t>
            </a:r>
            <a:r>
              <a:rPr lang="ru-RU" sz="1100" b="0" strike="noStrike" spc="-270">
                <a:solidFill>
                  <a:srgbClr val="FFFFFF"/>
                </a:solidFill>
                <a:latin typeface="Verdana"/>
              </a:rPr>
              <a:t>— </a:t>
            </a:r>
            <a:r>
              <a:rPr lang="ru-RU" sz="1100" b="0" strike="noStrike" spc="-60">
                <a:solidFill>
                  <a:srgbClr val="FFFFFF"/>
                </a:solidFill>
                <a:latin typeface="Verdana"/>
              </a:rPr>
              <a:t>60</a:t>
            </a:r>
            <a:r>
              <a:rPr lang="ru-RU" sz="1100" b="0" strike="noStrike" spc="-242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131">
                <a:solidFill>
                  <a:srgbClr val="FFFFFF"/>
                </a:solidFill>
                <a:latin typeface="Verdana"/>
              </a:rPr>
              <a:t>МГ. </a:t>
            </a:r>
            <a:r>
              <a:rPr lang="ru-RU" sz="1100" b="0" strike="noStrike" spc="-80">
                <a:solidFill>
                  <a:srgbClr val="FFFFFF"/>
                </a:solidFill>
                <a:latin typeface="Verdana"/>
              </a:rPr>
              <a:t>ВЕРХНИЙ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ДОПУСТИМЫЙ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УРОВЕНЬ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75">
                <a:solidFill>
                  <a:srgbClr val="FFFFFF"/>
                </a:solidFill>
                <a:latin typeface="Verdana"/>
              </a:rPr>
              <a:t>ПОТРЕБЛЕНИЯ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80">
                <a:solidFill>
                  <a:srgbClr val="FFFFFF"/>
                </a:solidFill>
                <a:latin typeface="Verdana"/>
              </a:rPr>
              <a:t>В</a:t>
            </a:r>
            <a:r>
              <a:rPr lang="ru-RU" sz="1100" b="0" strike="noStrike" spc="-106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55">
                <a:solidFill>
                  <a:srgbClr val="FFFFFF"/>
                </a:solidFill>
                <a:latin typeface="Verdana"/>
              </a:rPr>
              <a:t>СТРАНАХ</a:t>
            </a:r>
            <a:r>
              <a:rPr lang="ru-RU" sz="1100" b="0" strike="noStrike" spc="-100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41">
                <a:solidFill>
                  <a:srgbClr val="FFFFFF"/>
                </a:solidFill>
                <a:latin typeface="Verdana"/>
              </a:rPr>
              <a:t>ТС</a:t>
            </a:r>
            <a:r>
              <a:rPr lang="ru-RU" sz="1100" b="0" strike="noStrike" spc="-111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270">
                <a:solidFill>
                  <a:srgbClr val="FFFFFF"/>
                </a:solidFill>
                <a:latin typeface="Verdana"/>
              </a:rPr>
              <a:t>—  </a:t>
            </a:r>
            <a:r>
              <a:rPr lang="ru-RU" sz="1100" b="0" strike="noStrike" spc="-41">
                <a:solidFill>
                  <a:srgbClr val="FFFFFF"/>
                </a:solidFill>
                <a:latin typeface="Verdana"/>
              </a:rPr>
              <a:t>900</a:t>
            </a:r>
            <a:r>
              <a:rPr lang="ru-RU" sz="1100" b="0" strike="noStrike" spc="-114">
                <a:solidFill>
                  <a:srgbClr val="FFFFFF"/>
                </a:solidFill>
                <a:latin typeface="Verdana"/>
              </a:rPr>
              <a:t> </a:t>
            </a:r>
            <a:r>
              <a:rPr lang="ru-RU" sz="1100" b="0" strike="noStrike" spc="-35">
                <a:solidFill>
                  <a:srgbClr val="FFFFFF"/>
                </a:solidFill>
                <a:latin typeface="Verdana"/>
              </a:rPr>
              <a:t>МГ/СУТКИ</a:t>
            </a:r>
            <a:endParaRPr lang="ru-RU" sz="1100" b="0" strike="noStrike" spc="-1">
              <a:latin typeface="Gilroy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579240" y="2205720"/>
            <a:ext cx="5612760" cy="195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2080" rIns="0" bIns="0"/>
          <a:lstStyle/>
          <a:p>
            <a:pPr marL="14400" indent="10800">
              <a:lnSpc>
                <a:spcPts val="3685"/>
              </a:lnSpc>
              <a:spcBef>
                <a:spcPts val="652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КОГДА НУЖНО  ДОПОЛНИТЕЛЬНО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ПРИНИМАТЬ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ВИТАМИН</a:t>
            </a:r>
            <a:r>
              <a:rPr lang="ru-RU" sz="3700" b="1" strike="noStrike" spc="-72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С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76180" y="3736890"/>
            <a:ext cx="6465240" cy="14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234360">
              <a:lnSpc>
                <a:spcPts val="1860"/>
              </a:lnSpc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7172640" y="1476000"/>
            <a:ext cx="2750400" cy="270396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CustomShape 3"/>
          <p:cNvSpPr/>
          <p:nvPr/>
        </p:nvSpPr>
        <p:spPr>
          <a:xfrm>
            <a:off x="588960" y="5925600"/>
            <a:ext cx="7083720" cy="43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1" strike="noStrike" spc="-1" dirty="0">
                <a:solidFill>
                  <a:srgbClr val="00B3E3"/>
                </a:solidFill>
                <a:latin typeface="Social Gothic"/>
              </a:rPr>
              <a:t>ЛИПОСОМА </a:t>
            </a:r>
            <a:r>
              <a:rPr lang="ru-RU" sz="1400" b="1" strike="noStrike" spc="-1" dirty="0">
                <a:solidFill>
                  <a:srgbClr val="565655"/>
                </a:solidFill>
                <a:latin typeface="Social Gothic"/>
              </a:rPr>
              <a:t>— НАДЕЖНЫЙ </a:t>
            </a:r>
            <a:r>
              <a:rPr lang="ru-RU" sz="1400" b="1" strike="noStrike" spc="-1" dirty="0" smtClean="0">
                <a:solidFill>
                  <a:srgbClr val="565655"/>
                </a:solidFill>
                <a:latin typeface="Social Gothic"/>
              </a:rPr>
              <a:t>КУРЬЕР,</a:t>
            </a:r>
            <a:r>
              <a:rPr lang="ru-RU" sz="1400" b="1" strike="noStrike" spc="-86" dirty="0" smtClean="0">
                <a:solidFill>
                  <a:srgbClr val="565655"/>
                </a:solidFill>
                <a:latin typeface="Social Gothic"/>
              </a:rPr>
              <a:t>  </a:t>
            </a:r>
            <a:r>
              <a:rPr lang="ru-RU" sz="1400" b="1" strike="noStrike" spc="-15" dirty="0" smtClean="0">
                <a:solidFill>
                  <a:srgbClr val="565655"/>
                </a:solidFill>
                <a:latin typeface="Social Gothic"/>
              </a:rPr>
              <a:t>ДОСТАВЛЯЮЩИЙ </a:t>
            </a:r>
            <a:r>
              <a:rPr lang="ru-RU" sz="1400" b="1" strike="noStrike" spc="-1" dirty="0" smtClean="0">
                <a:solidFill>
                  <a:srgbClr val="565655"/>
                </a:solidFill>
                <a:latin typeface="Social Gothic"/>
              </a:rPr>
              <a:t>АКТИВНЫЕ </a:t>
            </a:r>
            <a:r>
              <a:rPr lang="ru-RU" sz="1400" b="1" strike="noStrike" spc="-7" dirty="0">
                <a:solidFill>
                  <a:srgbClr val="565655"/>
                </a:solidFill>
                <a:latin typeface="Social Gothic"/>
              </a:rPr>
              <a:t>ВЕЩЕСТВА </a:t>
            </a:r>
            <a:r>
              <a:rPr lang="ru-RU" sz="1400" b="1" strike="noStrike" spc="-1" dirty="0">
                <a:solidFill>
                  <a:srgbClr val="565655"/>
                </a:solidFill>
                <a:latin typeface="Social Gothic"/>
              </a:rPr>
              <a:t>НАПРЯМУЮ В</a:t>
            </a:r>
            <a:r>
              <a:rPr lang="ru-RU" sz="1400" b="1" strike="noStrike" spc="9" dirty="0">
                <a:solidFill>
                  <a:srgbClr val="565655"/>
                </a:solidFill>
                <a:latin typeface="Social Gothic"/>
              </a:rPr>
              <a:t> </a:t>
            </a:r>
            <a:r>
              <a:rPr lang="ru-RU" sz="1400" b="1" strike="noStrike" spc="-32" dirty="0">
                <a:solidFill>
                  <a:srgbClr val="565655"/>
                </a:solidFill>
                <a:latin typeface="Social Gothic"/>
              </a:rPr>
              <a:t>КЛЕТКУ</a:t>
            </a:r>
            <a:r>
              <a:rPr lang="ru-RU" sz="1400" b="1" strike="noStrike" spc="-32" dirty="0" smtClean="0">
                <a:solidFill>
                  <a:srgbClr val="565655"/>
                </a:solidFill>
                <a:latin typeface="Social Gothic"/>
              </a:rPr>
              <a:t>. </a:t>
            </a:r>
            <a:endParaRPr lang="ru-RU" sz="1400" b="0" strike="noStrike" spc="-1" dirty="0">
              <a:latin typeface="Social Gothic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203688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5"/>
          <p:cNvSpPr/>
          <p:nvPr/>
        </p:nvSpPr>
        <p:spPr>
          <a:xfrm>
            <a:off x="113868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6"/>
          <p:cNvSpPr/>
          <p:nvPr/>
        </p:nvSpPr>
        <p:spPr>
          <a:xfrm>
            <a:off x="601920" y="543852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89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TextShape 7"/>
          <p:cNvSpPr txBox="1"/>
          <p:nvPr/>
        </p:nvSpPr>
        <p:spPr>
          <a:xfrm>
            <a:off x="588960" y="849960"/>
            <a:ext cx="9766440" cy="10249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969"/>
              </a:lnSpc>
              <a:spcBef>
                <a:spcPts val="142"/>
              </a:spcBef>
            </a:pPr>
            <a:r>
              <a:rPr lang="ru-RU" sz="4600" b="1" strike="noStrike" spc="12" dirty="0">
                <a:solidFill>
                  <a:srgbClr val="00B3E3"/>
                </a:solidFill>
                <a:latin typeface="Gilroy"/>
              </a:rPr>
              <a:t>ЛИПОСОМАЛЬНАЯ </a:t>
            </a:r>
            <a:r>
              <a:rPr dirty="0"/>
              <a:t/>
            </a:r>
            <a:br>
              <a:rPr dirty="0"/>
            </a:br>
            <a:r>
              <a:rPr lang="ru-RU" sz="4600" b="1" strike="noStrike" spc="12" dirty="0">
                <a:solidFill>
                  <a:srgbClr val="00B3E3"/>
                </a:solidFill>
                <a:latin typeface="Gilroy"/>
              </a:rPr>
              <a:t>ТЕХНОЛОГИЯ</a:t>
            </a:r>
            <a:r>
              <a:rPr lang="ru-RU" sz="4600" b="1" strike="noStrike" spc="-12" dirty="0">
                <a:solidFill>
                  <a:srgbClr val="00B3E3"/>
                </a:solidFill>
                <a:latin typeface="Gilroy"/>
              </a:rPr>
              <a:t> </a:t>
            </a:r>
            <a:r>
              <a:rPr lang="ru-RU" sz="4600" b="1" strike="noStrike" spc="18" dirty="0">
                <a:solidFill>
                  <a:srgbClr val="00B3E3"/>
                </a:solidFill>
                <a:latin typeface="Gilroy"/>
              </a:rPr>
              <a:t>—</a:t>
            </a:r>
            <a:endParaRPr lang="ru-RU" sz="4600" b="1" strike="noStrike" spc="-1" dirty="0">
              <a:latin typeface="Gilroy"/>
            </a:endParaRPr>
          </a:p>
        </p:txBody>
      </p:sp>
      <p:sp>
        <p:nvSpPr>
          <p:cNvPr id="191" name="TextShape 8"/>
          <p:cNvSpPr txBox="1"/>
          <p:nvPr/>
        </p:nvSpPr>
        <p:spPr>
          <a:xfrm>
            <a:off x="544319" y="3228030"/>
            <a:ext cx="1746935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600" b="0" strike="noStrike" spc="-1" dirty="0">
              <a:latin typeface="Gilroy"/>
            </a:endParaRPr>
          </a:p>
        </p:txBody>
      </p:sp>
      <p:sp>
        <p:nvSpPr>
          <p:cNvPr id="192" name="CustomShape 9"/>
          <p:cNvSpPr/>
          <p:nvPr/>
        </p:nvSpPr>
        <p:spPr>
          <a:xfrm>
            <a:off x="588960" y="2062980"/>
            <a:ext cx="7772040" cy="32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r>
              <a:rPr lang="ru-RU" sz="2000" b="1" strike="noStrike" spc="-1" dirty="0">
                <a:solidFill>
                  <a:srgbClr val="565655"/>
                </a:solidFill>
                <a:latin typeface="Social Gothic"/>
                <a:ea typeface="Gilroy"/>
              </a:rPr>
              <a:t>НАДЕЖНАЯ ДОСТАВКА САМЫХ ЦЕННЫХ ГРУЗОВ</a:t>
            </a:r>
            <a:endParaRPr lang="ru-RU" sz="2000" b="1" strike="noStrike" spc="-1" dirty="0">
              <a:latin typeface="Social Gothic"/>
            </a:endParaRPr>
          </a:p>
        </p:txBody>
      </p:sp>
      <p:pic>
        <p:nvPicPr>
          <p:cNvPr id="193" name="Picture 192"/>
          <p:cNvPicPr/>
          <p:nvPr/>
        </p:nvPicPr>
        <p:blipFill>
          <a:blip r:embed="rId3"/>
          <a:stretch/>
        </p:blipFill>
        <p:spPr>
          <a:xfrm>
            <a:off x="7435080" y="2154960"/>
            <a:ext cx="5145120" cy="4906800"/>
          </a:xfrm>
          <a:prstGeom prst="rect">
            <a:avLst/>
          </a:prstGeom>
          <a:ln>
            <a:noFill/>
          </a:ln>
        </p:spPr>
      </p:pic>
      <p:sp>
        <p:nvSpPr>
          <p:cNvPr id="194" name="CustomShape 10"/>
          <p:cNvSpPr/>
          <p:nvPr/>
        </p:nvSpPr>
        <p:spPr>
          <a:xfrm>
            <a:off x="11160000" y="576000"/>
            <a:ext cx="1468800" cy="1444320"/>
          </a:xfrm>
          <a:custGeom>
            <a:avLst/>
            <a:gdLst/>
            <a:ahLst/>
            <a:cxnLst/>
            <a:rect l="l" t="t" r="r" b="b"/>
            <a:pathLst>
              <a:path w="2531745" h="2489200">
                <a:moveTo>
                  <a:pt x="1265567" y="0"/>
                </a:moveTo>
                <a:lnTo>
                  <a:pt x="1217023" y="898"/>
                </a:lnTo>
                <a:lnTo>
                  <a:pt x="1168941" y="3573"/>
                </a:lnTo>
                <a:lnTo>
                  <a:pt x="1121354" y="7991"/>
                </a:lnTo>
                <a:lnTo>
                  <a:pt x="1074295" y="14121"/>
                </a:lnTo>
                <a:lnTo>
                  <a:pt x="1027796" y="21930"/>
                </a:lnTo>
                <a:lnTo>
                  <a:pt x="981891" y="31387"/>
                </a:lnTo>
                <a:lnTo>
                  <a:pt x="936611" y="42458"/>
                </a:lnTo>
                <a:lnTo>
                  <a:pt x="891991" y="55111"/>
                </a:lnTo>
                <a:lnTo>
                  <a:pt x="848062" y="69316"/>
                </a:lnTo>
                <a:lnTo>
                  <a:pt x="804858" y="85038"/>
                </a:lnTo>
                <a:lnTo>
                  <a:pt x="762411" y="102246"/>
                </a:lnTo>
                <a:lnTo>
                  <a:pt x="720753" y="120907"/>
                </a:lnTo>
                <a:lnTo>
                  <a:pt x="679919" y="140991"/>
                </a:lnTo>
                <a:lnTo>
                  <a:pt x="639940" y="162463"/>
                </a:lnTo>
                <a:lnTo>
                  <a:pt x="600849" y="185292"/>
                </a:lnTo>
                <a:lnTo>
                  <a:pt x="562680" y="209447"/>
                </a:lnTo>
                <a:lnTo>
                  <a:pt x="525464" y="234893"/>
                </a:lnTo>
                <a:lnTo>
                  <a:pt x="489234" y="261600"/>
                </a:lnTo>
                <a:lnTo>
                  <a:pt x="454024" y="289535"/>
                </a:lnTo>
                <a:lnTo>
                  <a:pt x="419867" y="318666"/>
                </a:lnTo>
                <a:lnTo>
                  <a:pt x="386794" y="348960"/>
                </a:lnTo>
                <a:lnTo>
                  <a:pt x="354839" y="380386"/>
                </a:lnTo>
                <a:lnTo>
                  <a:pt x="324034" y="412911"/>
                </a:lnTo>
                <a:lnTo>
                  <a:pt x="294412" y="446503"/>
                </a:lnTo>
                <a:lnTo>
                  <a:pt x="266007" y="481130"/>
                </a:lnTo>
                <a:lnTo>
                  <a:pt x="238850" y="516759"/>
                </a:lnTo>
                <a:lnTo>
                  <a:pt x="212974" y="553358"/>
                </a:lnTo>
                <a:lnTo>
                  <a:pt x="188413" y="590895"/>
                </a:lnTo>
                <a:lnTo>
                  <a:pt x="165200" y="629339"/>
                </a:lnTo>
                <a:lnTo>
                  <a:pt x="143365" y="668655"/>
                </a:lnTo>
                <a:lnTo>
                  <a:pt x="122944" y="708813"/>
                </a:lnTo>
                <a:lnTo>
                  <a:pt x="103968" y="749780"/>
                </a:lnTo>
                <a:lnTo>
                  <a:pt x="86470" y="791524"/>
                </a:lnTo>
                <a:lnTo>
                  <a:pt x="70483" y="834012"/>
                </a:lnTo>
                <a:lnTo>
                  <a:pt x="56040" y="877213"/>
                </a:lnTo>
                <a:lnTo>
                  <a:pt x="43173" y="921094"/>
                </a:lnTo>
                <a:lnTo>
                  <a:pt x="31915" y="965623"/>
                </a:lnTo>
                <a:lnTo>
                  <a:pt x="22300" y="1010768"/>
                </a:lnTo>
                <a:lnTo>
                  <a:pt x="14359" y="1056496"/>
                </a:lnTo>
                <a:lnTo>
                  <a:pt x="8126" y="1102776"/>
                </a:lnTo>
                <a:lnTo>
                  <a:pt x="3633" y="1149574"/>
                </a:lnTo>
                <a:lnTo>
                  <a:pt x="913" y="1196860"/>
                </a:lnTo>
                <a:lnTo>
                  <a:pt x="0" y="1244600"/>
                </a:lnTo>
                <a:lnTo>
                  <a:pt x="913" y="1292339"/>
                </a:lnTo>
                <a:lnTo>
                  <a:pt x="3633" y="1339625"/>
                </a:lnTo>
                <a:lnTo>
                  <a:pt x="8126" y="1386423"/>
                </a:lnTo>
                <a:lnTo>
                  <a:pt x="14359" y="1432703"/>
                </a:lnTo>
                <a:lnTo>
                  <a:pt x="22300" y="1478431"/>
                </a:lnTo>
                <a:lnTo>
                  <a:pt x="31915" y="1523576"/>
                </a:lnTo>
                <a:lnTo>
                  <a:pt x="43173" y="1568105"/>
                </a:lnTo>
                <a:lnTo>
                  <a:pt x="56040" y="1611986"/>
                </a:lnTo>
                <a:lnTo>
                  <a:pt x="70483" y="1655187"/>
                </a:lnTo>
                <a:lnTo>
                  <a:pt x="86470" y="1697675"/>
                </a:lnTo>
                <a:lnTo>
                  <a:pt x="103968" y="1739419"/>
                </a:lnTo>
                <a:lnTo>
                  <a:pt x="122944" y="1780386"/>
                </a:lnTo>
                <a:lnTo>
                  <a:pt x="143365" y="1820544"/>
                </a:lnTo>
                <a:lnTo>
                  <a:pt x="165200" y="1859860"/>
                </a:lnTo>
                <a:lnTo>
                  <a:pt x="188413" y="1898304"/>
                </a:lnTo>
                <a:lnTo>
                  <a:pt x="212974" y="1935841"/>
                </a:lnTo>
                <a:lnTo>
                  <a:pt x="238850" y="1972440"/>
                </a:lnTo>
                <a:lnTo>
                  <a:pt x="266007" y="2008069"/>
                </a:lnTo>
                <a:lnTo>
                  <a:pt x="294412" y="2042696"/>
                </a:lnTo>
                <a:lnTo>
                  <a:pt x="324034" y="2076288"/>
                </a:lnTo>
                <a:lnTo>
                  <a:pt x="354839" y="2108813"/>
                </a:lnTo>
                <a:lnTo>
                  <a:pt x="386794" y="2140239"/>
                </a:lnTo>
                <a:lnTo>
                  <a:pt x="419867" y="2170533"/>
                </a:lnTo>
                <a:lnTo>
                  <a:pt x="454024" y="2199664"/>
                </a:lnTo>
                <a:lnTo>
                  <a:pt x="489234" y="2227599"/>
                </a:lnTo>
                <a:lnTo>
                  <a:pt x="525464" y="2254306"/>
                </a:lnTo>
                <a:lnTo>
                  <a:pt x="562680" y="2279752"/>
                </a:lnTo>
                <a:lnTo>
                  <a:pt x="600849" y="2303907"/>
                </a:lnTo>
                <a:lnTo>
                  <a:pt x="639940" y="2326736"/>
                </a:lnTo>
                <a:lnTo>
                  <a:pt x="679919" y="2348208"/>
                </a:lnTo>
                <a:lnTo>
                  <a:pt x="720753" y="2368292"/>
                </a:lnTo>
                <a:lnTo>
                  <a:pt x="762411" y="2386953"/>
                </a:lnTo>
                <a:lnTo>
                  <a:pt x="804858" y="2404161"/>
                </a:lnTo>
                <a:lnTo>
                  <a:pt x="848062" y="2419883"/>
                </a:lnTo>
                <a:lnTo>
                  <a:pt x="891991" y="2434088"/>
                </a:lnTo>
                <a:lnTo>
                  <a:pt x="936611" y="2446741"/>
                </a:lnTo>
                <a:lnTo>
                  <a:pt x="981891" y="2457812"/>
                </a:lnTo>
                <a:lnTo>
                  <a:pt x="1027796" y="2467269"/>
                </a:lnTo>
                <a:lnTo>
                  <a:pt x="1074295" y="2475078"/>
                </a:lnTo>
                <a:lnTo>
                  <a:pt x="1121354" y="2481208"/>
                </a:lnTo>
                <a:lnTo>
                  <a:pt x="1168941" y="2485626"/>
                </a:lnTo>
                <a:lnTo>
                  <a:pt x="1217023" y="2488301"/>
                </a:lnTo>
                <a:lnTo>
                  <a:pt x="1265567" y="2489200"/>
                </a:lnTo>
                <a:lnTo>
                  <a:pt x="1314111" y="2488301"/>
                </a:lnTo>
                <a:lnTo>
                  <a:pt x="1362193" y="2485626"/>
                </a:lnTo>
                <a:lnTo>
                  <a:pt x="1409781" y="2481208"/>
                </a:lnTo>
                <a:lnTo>
                  <a:pt x="1456840" y="2475078"/>
                </a:lnTo>
                <a:lnTo>
                  <a:pt x="1503338" y="2467269"/>
                </a:lnTo>
                <a:lnTo>
                  <a:pt x="1549244" y="2457812"/>
                </a:lnTo>
                <a:lnTo>
                  <a:pt x="1594523" y="2446741"/>
                </a:lnTo>
                <a:lnTo>
                  <a:pt x="1639143" y="2434088"/>
                </a:lnTo>
                <a:lnTo>
                  <a:pt x="1683072" y="2419883"/>
                </a:lnTo>
                <a:lnTo>
                  <a:pt x="1726277" y="2404161"/>
                </a:lnTo>
                <a:lnTo>
                  <a:pt x="1768724" y="2386953"/>
                </a:lnTo>
                <a:lnTo>
                  <a:pt x="1810381" y="2368292"/>
                </a:lnTo>
                <a:lnTo>
                  <a:pt x="1851215" y="2348208"/>
                </a:lnTo>
                <a:lnTo>
                  <a:pt x="1891194" y="2326736"/>
                </a:lnTo>
                <a:lnTo>
                  <a:pt x="1930285" y="2303907"/>
                </a:lnTo>
                <a:lnTo>
                  <a:pt x="1968455" y="2279752"/>
                </a:lnTo>
                <a:lnTo>
                  <a:pt x="2005671" y="2254306"/>
                </a:lnTo>
                <a:lnTo>
                  <a:pt x="2041900" y="2227599"/>
                </a:lnTo>
                <a:lnTo>
                  <a:pt x="2077110" y="2199664"/>
                </a:lnTo>
                <a:lnTo>
                  <a:pt x="2111268" y="2170533"/>
                </a:lnTo>
                <a:lnTo>
                  <a:pt x="2144341" y="2140239"/>
                </a:lnTo>
                <a:lnTo>
                  <a:pt x="2176296" y="2108813"/>
                </a:lnTo>
                <a:lnTo>
                  <a:pt x="2207101" y="2076288"/>
                </a:lnTo>
                <a:lnTo>
                  <a:pt x="2236722" y="2042696"/>
                </a:lnTo>
                <a:lnTo>
                  <a:pt x="2265128" y="2008069"/>
                </a:lnTo>
                <a:lnTo>
                  <a:pt x="2292285" y="1972440"/>
                </a:lnTo>
                <a:lnTo>
                  <a:pt x="2318160" y="1935841"/>
                </a:lnTo>
                <a:lnTo>
                  <a:pt x="2342721" y="1898304"/>
                </a:lnTo>
                <a:lnTo>
                  <a:pt x="2365935" y="1859860"/>
                </a:lnTo>
                <a:lnTo>
                  <a:pt x="2387769" y="1820544"/>
                </a:lnTo>
                <a:lnTo>
                  <a:pt x="2408190" y="1780386"/>
                </a:lnTo>
                <a:lnTo>
                  <a:pt x="2427166" y="1739419"/>
                </a:lnTo>
                <a:lnTo>
                  <a:pt x="2444664" y="1697675"/>
                </a:lnTo>
                <a:lnTo>
                  <a:pt x="2460651" y="1655187"/>
                </a:lnTo>
                <a:lnTo>
                  <a:pt x="2475095" y="1611986"/>
                </a:lnTo>
                <a:lnTo>
                  <a:pt x="2487961" y="1568105"/>
                </a:lnTo>
                <a:lnTo>
                  <a:pt x="2499219" y="1523576"/>
                </a:lnTo>
                <a:lnTo>
                  <a:pt x="2508835" y="1478431"/>
                </a:lnTo>
                <a:lnTo>
                  <a:pt x="2516775" y="1432703"/>
                </a:lnTo>
                <a:lnTo>
                  <a:pt x="2523008" y="1386423"/>
                </a:lnTo>
                <a:lnTo>
                  <a:pt x="2527501" y="1339625"/>
                </a:lnTo>
                <a:lnTo>
                  <a:pt x="2530221" y="1292339"/>
                </a:lnTo>
                <a:lnTo>
                  <a:pt x="2531135" y="1244600"/>
                </a:lnTo>
                <a:lnTo>
                  <a:pt x="2530221" y="1196860"/>
                </a:lnTo>
                <a:lnTo>
                  <a:pt x="2527501" y="1149574"/>
                </a:lnTo>
                <a:lnTo>
                  <a:pt x="2523008" y="1102776"/>
                </a:lnTo>
                <a:lnTo>
                  <a:pt x="2516775" y="1056496"/>
                </a:lnTo>
                <a:lnTo>
                  <a:pt x="2508835" y="1010768"/>
                </a:lnTo>
                <a:lnTo>
                  <a:pt x="2499219" y="965623"/>
                </a:lnTo>
                <a:lnTo>
                  <a:pt x="2487961" y="921094"/>
                </a:lnTo>
                <a:lnTo>
                  <a:pt x="2475095" y="877213"/>
                </a:lnTo>
                <a:lnTo>
                  <a:pt x="2460651" y="834012"/>
                </a:lnTo>
                <a:lnTo>
                  <a:pt x="2444664" y="791524"/>
                </a:lnTo>
                <a:lnTo>
                  <a:pt x="2427166" y="749780"/>
                </a:lnTo>
                <a:lnTo>
                  <a:pt x="2408190" y="708813"/>
                </a:lnTo>
                <a:lnTo>
                  <a:pt x="2387769" y="668655"/>
                </a:lnTo>
                <a:lnTo>
                  <a:pt x="2365935" y="629339"/>
                </a:lnTo>
                <a:lnTo>
                  <a:pt x="2342721" y="590895"/>
                </a:lnTo>
                <a:lnTo>
                  <a:pt x="2318160" y="553358"/>
                </a:lnTo>
                <a:lnTo>
                  <a:pt x="2292285" y="516759"/>
                </a:lnTo>
                <a:lnTo>
                  <a:pt x="2265128" y="481130"/>
                </a:lnTo>
                <a:lnTo>
                  <a:pt x="2236722" y="446503"/>
                </a:lnTo>
                <a:lnTo>
                  <a:pt x="2207101" y="412911"/>
                </a:lnTo>
                <a:lnTo>
                  <a:pt x="2176296" y="380386"/>
                </a:lnTo>
                <a:lnTo>
                  <a:pt x="2144341" y="348960"/>
                </a:lnTo>
                <a:lnTo>
                  <a:pt x="2111268" y="318666"/>
                </a:lnTo>
                <a:lnTo>
                  <a:pt x="2077110" y="289535"/>
                </a:lnTo>
                <a:lnTo>
                  <a:pt x="2041900" y="261600"/>
                </a:lnTo>
                <a:lnTo>
                  <a:pt x="2005671" y="234893"/>
                </a:lnTo>
                <a:lnTo>
                  <a:pt x="1968455" y="209447"/>
                </a:lnTo>
                <a:lnTo>
                  <a:pt x="1930285" y="185292"/>
                </a:lnTo>
                <a:lnTo>
                  <a:pt x="1891194" y="162463"/>
                </a:lnTo>
                <a:lnTo>
                  <a:pt x="1851215" y="140991"/>
                </a:lnTo>
                <a:lnTo>
                  <a:pt x="1810381" y="120907"/>
                </a:lnTo>
                <a:lnTo>
                  <a:pt x="1768724" y="102246"/>
                </a:lnTo>
                <a:lnTo>
                  <a:pt x="1726277" y="85038"/>
                </a:lnTo>
                <a:lnTo>
                  <a:pt x="1683072" y="69316"/>
                </a:lnTo>
                <a:lnTo>
                  <a:pt x="1639143" y="55111"/>
                </a:lnTo>
                <a:lnTo>
                  <a:pt x="1594523" y="42458"/>
                </a:lnTo>
                <a:lnTo>
                  <a:pt x="1549244" y="31387"/>
                </a:lnTo>
                <a:lnTo>
                  <a:pt x="1503338" y="21930"/>
                </a:lnTo>
                <a:lnTo>
                  <a:pt x="1456840" y="14121"/>
                </a:lnTo>
                <a:lnTo>
                  <a:pt x="1409781" y="7991"/>
                </a:lnTo>
                <a:lnTo>
                  <a:pt x="1362193" y="3573"/>
                </a:lnTo>
                <a:lnTo>
                  <a:pt x="1314111" y="898"/>
                </a:lnTo>
                <a:lnTo>
                  <a:pt x="1265567" y="0"/>
                </a:lnTo>
                <a:close/>
              </a:path>
            </a:pathLst>
          </a:custGeom>
          <a:solidFill>
            <a:srgbClr val="EB5F4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"/>
          <p:cNvSpPr/>
          <p:nvPr/>
        </p:nvSpPr>
        <p:spPr>
          <a:xfrm>
            <a:off x="588960" y="3288960"/>
            <a:ext cx="6465240" cy="14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0" strike="noStrike" spc="-1" dirty="0">
                <a:solidFill>
                  <a:srgbClr val="565655"/>
                </a:solidFill>
                <a:latin typeface="Gylroy"/>
                <a:ea typeface="Helvetica Neue World"/>
              </a:rPr>
              <a:t>это современная форма доставки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активного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вещества, </a:t>
            </a:r>
            <a:r>
              <a:rPr lang="ru-RU" sz="1600" b="0" strike="noStrike" spc="-12" dirty="0">
                <a:solidFill>
                  <a:srgbClr val="565655"/>
                </a:solidFill>
                <a:latin typeface="Gylroy"/>
              </a:rPr>
              <a:t>которая  увеличивает </a:t>
            </a:r>
            <a:r>
              <a:rPr lang="ru-RU" sz="1600" b="0" strike="noStrike" spc="-15" dirty="0">
                <a:solidFill>
                  <a:srgbClr val="565655"/>
                </a:solidFill>
                <a:latin typeface="Gylroy"/>
              </a:rPr>
              <a:t>его </a:t>
            </a:r>
            <a:r>
              <a:rPr lang="ru-RU" sz="1600" b="0" strike="noStrike" spc="-7" dirty="0" err="1">
                <a:solidFill>
                  <a:srgbClr val="565655"/>
                </a:solidFill>
                <a:latin typeface="Gylroy"/>
              </a:rPr>
              <a:t>биодоступность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. </a:t>
            </a:r>
            <a:r>
              <a:rPr lang="ru-RU" sz="1600" b="0" strike="noStrike" spc="-7" dirty="0" err="1">
                <a:solidFill>
                  <a:srgbClr val="565655"/>
                </a:solidFill>
                <a:latin typeface="Gylroy"/>
              </a:rPr>
              <a:t>Биодоступность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 процентном 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соотношении 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показывает</a:t>
            </a:r>
            <a:r>
              <a:rPr lang="ru-RU" sz="1600" spc="-7" dirty="0">
                <a:solidFill>
                  <a:srgbClr val="565655"/>
                </a:solidFill>
                <a:latin typeface="Gylroy"/>
              </a:rPr>
              <a:t>,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сколько активного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вещества </a:t>
            </a:r>
            <a:r>
              <a:rPr lang="ru-RU" sz="1600" b="0" strike="noStrike" spc="-15" dirty="0">
                <a:solidFill>
                  <a:srgbClr val="565655"/>
                </a:solidFill>
                <a:latin typeface="Gylroy"/>
              </a:rPr>
              <a:t>достигло  </a:t>
            </a:r>
            <a:r>
              <a:rPr lang="ru-RU" sz="1600" b="0" strike="noStrike" spc="-12" dirty="0">
                <a:solidFill>
                  <a:srgbClr val="565655"/>
                </a:solidFill>
                <a:latin typeface="Gylroy"/>
              </a:rPr>
              <a:t>цели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—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усвоилось </a:t>
            </a:r>
            <a:r>
              <a:rPr lang="ru-RU" sz="1600" b="0" strike="noStrike" spc="-7" dirty="0" smtClean="0">
                <a:solidFill>
                  <a:srgbClr val="565655"/>
                </a:solidFill>
                <a:latin typeface="Gylroy"/>
              </a:rPr>
              <a:t>клеткой, </a:t>
            </a:r>
            <a:r>
              <a:rPr lang="ru-RU" sz="1600" b="0" strike="noStrike" spc="-1" dirty="0" smtClean="0">
                <a:solidFill>
                  <a:srgbClr val="565655"/>
                </a:solidFill>
                <a:latin typeface="Gylroy"/>
              </a:rPr>
              <a:t>а </a:t>
            </a:r>
            <a:r>
              <a:rPr lang="ru-RU" sz="1600" b="0" strike="noStrike" spc="-7" dirty="0">
                <a:solidFill>
                  <a:srgbClr val="565655"/>
                </a:solidFill>
                <a:latin typeface="Gylroy"/>
              </a:rPr>
              <a:t>сколько </a:t>
            </a:r>
            <a:r>
              <a:rPr lang="ru-RU" sz="1600" spc="-1" dirty="0">
                <a:solidFill>
                  <a:srgbClr val="565655"/>
                </a:solidFill>
                <a:latin typeface="Gylroy"/>
              </a:rPr>
              <a:t>— разрушилось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в</a:t>
            </a:r>
            <a:r>
              <a:rPr lang="ru-RU" sz="1600" b="0" strike="noStrike" spc="-26" dirty="0">
                <a:solidFill>
                  <a:srgbClr val="565655"/>
                </a:solidFill>
                <a:latin typeface="Gylroy"/>
              </a:rPr>
              <a:t> </a:t>
            </a:r>
            <a:r>
              <a:rPr lang="ru-RU" sz="1600" b="0" strike="noStrike" spc="-1" dirty="0">
                <a:solidFill>
                  <a:srgbClr val="565655"/>
                </a:solidFill>
                <a:latin typeface="Gylroy"/>
              </a:rPr>
              <a:t>процессе  пищеварения.</a:t>
            </a:r>
            <a:endParaRPr lang="ru-RU" sz="1600" b="0" strike="noStrike" spc="-1" dirty="0">
              <a:latin typeface="Gylroy"/>
            </a:endParaRPr>
          </a:p>
          <a:p>
            <a:pPr marL="234360">
              <a:lnSpc>
                <a:spcPts val="1860"/>
              </a:lnSpc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14" name="TextShape 8"/>
          <p:cNvSpPr txBox="1"/>
          <p:nvPr/>
        </p:nvSpPr>
        <p:spPr>
          <a:xfrm>
            <a:off x="540000" y="2736000"/>
            <a:ext cx="154152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>
                <a:solidFill>
                  <a:srgbClr val="00B3E4"/>
                </a:solidFill>
                <a:latin typeface="Gilroy"/>
                <a:ea typeface="Gilroy"/>
              </a:rPr>
              <a:t>Липосома —</a:t>
            </a:r>
            <a:endParaRPr lang="ru-RU" sz="1600" b="0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59648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12" dirty="0">
                <a:solidFill>
                  <a:srgbClr val="00B6E5"/>
                </a:solidFill>
                <a:latin typeface="Gilroy"/>
              </a:rPr>
              <a:t>ЛИПОСОМАЛЬНЫЙ ВИТАМИН </a:t>
            </a:r>
            <a:r>
              <a:rPr lang="ru-RU" sz="3700" b="1" strike="noStrike" spc="9" dirty="0" smtClean="0">
                <a:solidFill>
                  <a:srgbClr val="00B6E5"/>
                </a:solidFill>
                <a:latin typeface="Gilroy"/>
              </a:rPr>
              <a:t>С:  </a:t>
            </a:r>
            <a:r>
              <a:rPr lang="ru-RU" sz="3700" b="1" strike="noStrike" spc="12" dirty="0" smtClean="0">
                <a:solidFill>
                  <a:srgbClr val="565655"/>
                </a:solidFill>
                <a:latin typeface="Gilroy"/>
              </a:rPr>
              <a:t>МАКСИМАЛЬНАЯ  БИОДОСТУПНОСТЬ БЕЗ ПОБОЧНЫХ ДЕЙСТВИЙ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3834928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1" dirty="0"/>
              <a:t>Без побочных действий:</a:t>
            </a:r>
            <a:endParaRPr lang="ru-RU" sz="1600" dirty="0"/>
          </a:p>
          <a:p>
            <a:r>
              <a:rPr lang="ru-RU" sz="1600" dirty="0"/>
              <a:t>не разрушается желудочным соком </a:t>
            </a:r>
            <a:endParaRPr lang="ru-RU" sz="1600" dirty="0" smtClean="0"/>
          </a:p>
          <a:p>
            <a:r>
              <a:rPr lang="ru-RU" sz="1600" dirty="0" smtClean="0"/>
              <a:t>и </a:t>
            </a:r>
            <a:r>
              <a:rPr lang="ru-RU" sz="1600" dirty="0"/>
              <a:t>не раздражает ЖКТ 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39477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096848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ru-RU" sz="1600" b="0" strike="noStrike" spc="43" dirty="0" smtClean="0">
                <a:solidFill>
                  <a:srgbClr val="565655"/>
                </a:solidFill>
                <a:latin typeface="Helvetica Neue World"/>
              </a:rPr>
              <a:t>Доступная форма приема: </a:t>
            </a:r>
            <a:r>
              <a:rPr lang="ru-RU" sz="1600" dirty="0" err="1"/>
              <a:t>липосомальный</a:t>
            </a:r>
            <a:r>
              <a:rPr lang="ru-RU" sz="1600" dirty="0"/>
              <a:t> витамин С принимают </a:t>
            </a:r>
            <a:r>
              <a:rPr lang="ru-RU" sz="1600" dirty="0" smtClean="0"/>
              <a:t>перорально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2096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022170"/>
            <a:ext cx="4725000" cy="548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ru-RU" sz="1600" b="1" dirty="0"/>
              <a:t>Целевое действие:</a:t>
            </a:r>
            <a:endParaRPr lang="ru-RU" sz="1600" dirty="0"/>
          </a:p>
          <a:p>
            <a:r>
              <a:rPr lang="ru-RU" sz="1600" dirty="0"/>
              <a:t>попадает непосредственно в клетки 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095132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7083000" y="4990528"/>
            <a:ext cx="56101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Helvetica Neue World"/>
              </a:rPr>
              <a:t>Дополнительная защита клеток:</a:t>
            </a:r>
            <a:endParaRPr lang="ru-RU" sz="1600" dirty="0">
              <a:latin typeface="Helvetica Neue World"/>
            </a:endParaRPr>
          </a:p>
          <a:p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содержит фосфолипиды —</a:t>
            </a:r>
            <a:endParaRPr lang="ru-RU" sz="1600" dirty="0">
              <a:latin typeface="Helvetica Neue World"/>
            </a:endParaRPr>
          </a:p>
          <a:p>
            <a:r>
              <a:rPr lang="ru-RU" sz="1600" dirty="0">
                <a:solidFill>
                  <a:srgbClr val="000000"/>
                </a:solidFill>
                <a:latin typeface="Helvetica Neue World"/>
              </a:rPr>
              <a:t>строительный материал для клеточных мембран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" name="CustomShape 3"/>
          <p:cNvSpPr/>
          <p:nvPr/>
        </p:nvSpPr>
        <p:spPr>
          <a:xfrm>
            <a:off x="6797706" y="5107058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841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4956120" y="3338640"/>
            <a:ext cx="309528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18">
                <a:solidFill>
                  <a:srgbClr val="FFD04E"/>
                </a:solidFill>
                <a:latin typeface="Gilroy"/>
              </a:rPr>
              <a:t>ВИТАМИН</a:t>
            </a:r>
            <a:r>
              <a:rPr lang="ru-RU" sz="3900" b="1" strike="noStrike" spc="-46">
                <a:solidFill>
                  <a:srgbClr val="FFD04E"/>
                </a:solidFill>
                <a:latin typeface="Gilroy"/>
              </a:rPr>
              <a:t> </a:t>
            </a:r>
            <a:r>
              <a:rPr lang="ru-RU" sz="3900" b="1" strike="noStrike" spc="-15">
                <a:solidFill>
                  <a:srgbClr val="FFD04E"/>
                </a:solidFill>
                <a:latin typeface="Gilroy"/>
              </a:rPr>
              <a:t>D3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5"/>
          <p:cNvSpPr/>
          <p:nvPr/>
        </p:nvSpPr>
        <p:spPr>
          <a:xfrm>
            <a:off x="579960" y="1065960"/>
            <a:ext cx="4973040" cy="48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60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/2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0,5 мл </a:t>
            </a:r>
            <a:r>
              <a:rPr lang="ru-RU" sz="1600" b="0" strike="noStrike" spc="-32">
                <a:solidFill>
                  <a:srgbClr val="565655"/>
                </a:solidFill>
                <a:latin typeface="Helvetica Neue World"/>
              </a:rPr>
              <a:t>(10 </a:t>
            </a: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мкг/400 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IU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витамина 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D3,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что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составляет 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200%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рекомендованной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суточной</a:t>
            </a:r>
            <a:r>
              <a:rPr lang="ru-RU" sz="1600" b="0" strike="noStrike" spc="-12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потребности)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D3 </a:t>
            </a:r>
            <a:r>
              <a:rPr lang="ru-RU" sz="1600" b="0" strike="noStrike" spc="4">
                <a:solidFill>
                  <a:srgbClr val="565655"/>
                </a:solidFill>
                <a:latin typeface="Helvetica Neue World"/>
              </a:rPr>
              <a:t>(холекальциферол),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ксилит,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лецитин 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из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подсолнечника,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глицерин,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вода,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калия</a:t>
            </a:r>
            <a:r>
              <a:rPr lang="ru-RU" sz="1600" b="0" strike="noStrike" spc="-75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сорбат,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натуральный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ароматизатор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абрикосовый, 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Е </a:t>
            </a:r>
            <a:r>
              <a:rPr lang="ru-RU" sz="1600" b="0" strike="noStrike" spc="-92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D-альфа-токоферол)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4"/>
              </a:spcBef>
            </a:pP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Код: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 2167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355" name="CustomShape 6"/>
          <p:cNvSpPr/>
          <p:nvPr/>
        </p:nvSpPr>
        <p:spPr>
          <a:xfrm>
            <a:off x="7469280" y="540000"/>
            <a:ext cx="5166720" cy="6617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D3</a:t>
            </a:r>
          </a:p>
        </p:txBody>
      </p:sp>
      <p:sp>
        <p:nvSpPr>
          <p:cNvPr id="357" name="TextShape 8"/>
          <p:cNvSpPr txBox="1"/>
          <p:nvPr/>
        </p:nvSpPr>
        <p:spPr>
          <a:xfrm>
            <a:off x="573480" y="71136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ВИТАМИН D3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579960" y="2570040"/>
            <a:ext cx="482256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Регулирует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усвоение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кальция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фосфора.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54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Укрепляет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иммунитет.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26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Необходим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формирования </a:t>
            </a:r>
            <a:r>
              <a:rPr lang="ru-RU" sz="1600" b="0" strike="noStrike" spc="58" dirty="0">
                <a:solidFill>
                  <a:srgbClr val="565655"/>
                </a:solidFill>
                <a:latin typeface="Helvetica Neue World"/>
              </a:rPr>
              <a:t>костного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скелета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зубов.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Снижает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риск</a:t>
            </a:r>
            <a:r>
              <a:rPr lang="ru-RU" sz="1600" b="0" strike="noStrike" spc="-9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переломов.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40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Применяется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комплексе при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лечении</a:t>
            </a:r>
            <a:r>
              <a:rPr lang="ru-RU" sz="1600" b="0" strike="noStrike" spc="-14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астмы,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рассеянном </a:t>
            </a:r>
            <a:r>
              <a:rPr lang="ru-RU" sz="1600" b="0" strike="noStrike" spc="49" dirty="0">
                <a:solidFill>
                  <a:srgbClr val="565655"/>
                </a:solidFill>
                <a:latin typeface="Helvetica Neue World"/>
              </a:rPr>
              <a:t>склерозе,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ожирении.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8637120" y="343440"/>
            <a:ext cx="2948400" cy="69714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TextShape 5"/>
          <p:cNvSpPr txBox="1"/>
          <p:nvPr/>
        </p:nvSpPr>
        <p:spPr>
          <a:xfrm>
            <a:off x="609480" y="77940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4200" b="1" strike="noStrike" spc="12">
                <a:solidFill>
                  <a:srgbClr val="565655"/>
                </a:solidFill>
                <a:latin typeface="Gilroy"/>
              </a:rPr>
              <a:t>ВИТАМИН D3</a:t>
            </a:r>
            <a:endParaRPr lang="ru-RU" sz="4200" b="1" strike="noStrike" spc="-1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63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ЭНЕРГИЯ, ДВИЖЕНИЕ, ИММУНИТЕТ</a:t>
            </a:r>
          </a:p>
        </p:txBody>
      </p:sp>
      <p:sp>
        <p:nvSpPr>
          <p:cNvPr id="364" name="CustomShape 7"/>
          <p:cNvSpPr/>
          <p:nvPr/>
        </p:nvSpPr>
        <p:spPr>
          <a:xfrm>
            <a:off x="335880" y="26748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8"/>
          <p:cNvSpPr/>
          <p:nvPr/>
        </p:nvSpPr>
        <p:spPr>
          <a:xfrm>
            <a:off x="335880" y="339372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9"/>
          <p:cNvSpPr/>
          <p:nvPr/>
        </p:nvSpPr>
        <p:spPr>
          <a:xfrm>
            <a:off x="335880" y="385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10"/>
          <p:cNvSpPr/>
          <p:nvPr/>
        </p:nvSpPr>
        <p:spPr>
          <a:xfrm>
            <a:off x="335880" y="457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TextShape 2"/>
          <p:cNvSpPr txBox="1"/>
          <p:nvPr/>
        </p:nvSpPr>
        <p:spPr>
          <a:xfrm>
            <a:off x="6796800" y="1886040"/>
            <a:ext cx="1029600" cy="1233720"/>
          </a:xfrm>
          <a:prstGeom prst="rect">
            <a:avLst/>
          </a:prstGeom>
          <a:noFill/>
          <a:ln>
            <a:noFill/>
          </a:ln>
        </p:spPr>
        <p:txBody>
          <a:bodyPr lIns="0" tIns="12240" rIns="0" bIns="0"/>
          <a:lstStyle/>
          <a:p>
            <a:pPr marL="12600">
              <a:lnSpc>
                <a:spcPct val="100000"/>
              </a:lnSpc>
              <a:spcBef>
                <a:spcPts val="96"/>
              </a:spcBef>
            </a:pPr>
            <a:r>
              <a:rPr lang="ru-RU" sz="1950" b="1" strike="noStrike" spc="-26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950" b="1" strike="noStrike" spc="-66">
                <a:solidFill>
                  <a:srgbClr val="FFFFFF"/>
                </a:solidFill>
                <a:latin typeface="Gilroy"/>
              </a:rPr>
              <a:t>О</a:t>
            </a:r>
            <a:r>
              <a:rPr lang="ru-RU" sz="1950" b="1" strike="noStrike" spc="9">
                <a:solidFill>
                  <a:srgbClr val="FFFFFF"/>
                </a:solidFill>
                <a:latin typeface="Gilroy"/>
              </a:rPr>
              <a:t>ЛНЦЕ</a:t>
            </a:r>
            <a:endParaRPr lang="ru-RU" sz="1950" b="0" strike="noStrike" spc="-1">
              <a:latin typeface="Calibri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6786360" y="2223360"/>
            <a:ext cx="5741640" cy="317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</a:pP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Витамин 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D3 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синтезируется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под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действием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UVB-лучей,</a:t>
            </a:r>
            <a:r>
              <a:rPr lang="ru-RU" sz="1600" b="0" strike="noStrike" spc="-8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но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солнцезащитный </a:t>
            </a:r>
            <a:r>
              <a:rPr lang="ru-RU" sz="1600" b="0" strike="noStrike" spc="63" dirty="0">
                <a:solidFill>
                  <a:srgbClr val="FFFFFF"/>
                </a:solidFill>
                <a:latin typeface="Helvetica Neue World"/>
              </a:rPr>
              <a:t>крем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препятствует</a:t>
            </a:r>
            <a:r>
              <a:rPr lang="ru-RU" sz="1600" b="0" strike="noStrike" spc="-16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его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выработке.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ПИТАНИЕ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пище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человека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мало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источников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витамина</a:t>
            </a:r>
            <a:r>
              <a:rPr lang="ru-RU" sz="1600" b="0" strike="noStrike" spc="-14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-7" dirty="0" smtClean="0">
                <a:solidFill>
                  <a:srgbClr val="FFFFFF"/>
                </a:solidFill>
                <a:latin typeface="Helvetica Neue World"/>
              </a:rPr>
              <a:t>D3.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6"/>
              </a:spcBef>
            </a:pP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БАД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К </a:t>
            </a:r>
            <a:r>
              <a:rPr lang="ru-RU" sz="1950" b="1" strike="noStrike" spc="9" dirty="0">
                <a:solidFill>
                  <a:srgbClr val="FFFFFF"/>
                </a:solidFill>
                <a:latin typeface="Gilroy"/>
              </a:rPr>
              <a:t>ПИЩЕ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И </a:t>
            </a:r>
            <a:r>
              <a:rPr lang="ru-RU" sz="1950" b="1" strike="noStrike" spc="9" dirty="0">
                <a:solidFill>
                  <a:srgbClr val="FFFFFF"/>
                </a:solidFill>
                <a:latin typeface="Gilroy"/>
              </a:rPr>
              <a:t>ЛЕКАРСТВЕННЫЕ </a:t>
            </a:r>
            <a:r>
              <a:rPr lang="ru-RU" sz="1950" b="1" strike="noStrike" spc="-15" dirty="0" smtClean="0">
                <a:solidFill>
                  <a:srgbClr val="FFFFFF"/>
                </a:solidFill>
                <a:latin typeface="Gilroy"/>
              </a:rPr>
              <a:t>ПРЕПАРАТЫ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09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Норма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витамина 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D3 </a:t>
            </a:r>
            <a:r>
              <a:rPr lang="ru-RU" sz="1600" b="0" strike="noStrike" spc="38" dirty="0">
                <a:solidFill>
                  <a:srgbClr val="FFFFFF"/>
                </a:solidFill>
                <a:latin typeface="Helvetica Neue World"/>
              </a:rPr>
              <a:t>зависит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от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здоровья,</a:t>
            </a:r>
            <a:r>
              <a:rPr lang="ru-RU" sz="1600" b="0" strike="noStrike" spc="-182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особенностей  организма, </a:t>
            </a:r>
            <a:r>
              <a:rPr lang="ru-RU" sz="1600" b="0" strike="noStrike" spc="4" dirty="0">
                <a:solidFill>
                  <a:srgbClr val="FFFFFF"/>
                </a:solidFill>
                <a:latin typeface="Helvetica Neue World"/>
              </a:rPr>
              <a:t>цвета </a:t>
            </a: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пигментации </a:t>
            </a: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кожи,</a:t>
            </a:r>
            <a:r>
              <a:rPr lang="ru-RU" sz="1600" b="0" strike="noStrike" spc="-8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возраста.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71" name="CustomShape 4"/>
          <p:cNvSpPr/>
          <p:nvPr/>
        </p:nvSpPr>
        <p:spPr>
          <a:xfrm>
            <a:off x="588960" y="2988360"/>
            <a:ext cx="3049560" cy="148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КАК</a:t>
            </a:r>
            <a:r>
              <a:rPr lang="ru-RU" sz="3700" b="1" strike="noStrike" spc="-8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ПОЛУЧИТЬ ВИТАМИН</a:t>
            </a:r>
            <a:r>
              <a:rPr lang="ru-RU" sz="3700" b="1" strike="noStrike" spc="-1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D3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0"/>
            <a:ext cx="13004640" cy="7315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TextShape 2"/>
          <p:cNvSpPr txBox="1"/>
          <p:nvPr/>
        </p:nvSpPr>
        <p:spPr>
          <a:xfrm>
            <a:off x="588960" y="516960"/>
            <a:ext cx="6899040" cy="1067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ПОТРЕБЛЕНИЕ ВИТАМИНА</a:t>
            </a:r>
            <a:r>
              <a:rPr lang="ru-RU" sz="3700" b="1" strike="noStrike" spc="-72">
                <a:solidFill>
                  <a:srgbClr val="00B3E4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3E4"/>
                </a:solidFill>
                <a:latin typeface="Gilroy"/>
              </a:rPr>
              <a:t>D3</a:t>
            </a:r>
            <a:r>
              <a:t/>
            </a:r>
            <a:br/>
            <a:r>
              <a:rPr lang="ru-RU" sz="3700" b="1" strike="noStrike" spc="9">
                <a:solidFill>
                  <a:srgbClr val="565655"/>
                </a:solidFill>
                <a:latin typeface="Gilroy"/>
              </a:rPr>
              <a:t>В</a:t>
            </a:r>
            <a:r>
              <a:rPr lang="ru-RU" sz="3700" b="1" strike="noStrike" spc="-7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565655"/>
                </a:solidFill>
                <a:latin typeface="Gilroy"/>
              </a:rPr>
              <a:t>ЕВРОПЕ</a:t>
            </a:r>
            <a:endParaRPr lang="ru-RU" sz="3700" b="1" strike="noStrike" spc="-1">
              <a:latin typeface="Gilroy"/>
            </a:endParaRPr>
          </a:p>
        </p:txBody>
      </p:sp>
      <p:graphicFrame>
        <p:nvGraphicFramePr>
          <p:cNvPr id="374" name="Chart 373"/>
          <p:cNvGraphicFramePr/>
          <p:nvPr/>
        </p:nvGraphicFramePr>
        <p:xfrm>
          <a:off x="435240" y="1872000"/>
          <a:ext cx="10796760" cy="42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5" name="CustomShape 3"/>
          <p:cNvSpPr/>
          <p:nvPr/>
        </p:nvSpPr>
        <p:spPr>
          <a:xfrm>
            <a:off x="792000" y="6228000"/>
            <a:ext cx="11592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Процент взрослого населения с дефицитом (ниже 25 нмоль/л) или недостаточностью</a:t>
            </a:r>
            <a:r>
              <a:t/>
            </a:r>
            <a:br/>
            <a:r>
              <a:rPr lang="ru-RU" sz="1600" b="0" strike="noStrike" spc="-1">
                <a:solidFill>
                  <a:srgbClr val="565655"/>
                </a:solidFill>
                <a:latin typeface="Helvetica Neue World"/>
              </a:rPr>
              <a:t>(менее 50 нмоль/л) витамина D3</a:t>
            </a:r>
            <a:endParaRPr lang="ru-RU" sz="1600" b="0" strike="noStrike" spc="-1">
              <a:latin typeface="Helvetica Neue Wor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459648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ЛИПОСОМАЛЬНЫЙ ВИТАМИН </a:t>
            </a:r>
            <a:r>
              <a:rPr lang="ru-RU" sz="3700" b="1" strike="noStrike" spc="9">
                <a:solidFill>
                  <a:srgbClr val="00B6E5"/>
                </a:solidFill>
                <a:latin typeface="Gilroy"/>
              </a:rPr>
              <a:t>D3: 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МАКСИМАЛЬНО  БЕЗОПАСНАЯ</a:t>
            </a:r>
            <a:endParaRPr lang="ru-RU" sz="3700" b="1" strike="noStrike" spc="-1">
              <a:latin typeface="Gilroy"/>
            </a:endParaRPr>
          </a:p>
          <a:p>
            <a:pPr>
              <a:lnSpc>
                <a:spcPts val="3685"/>
              </a:lnSpc>
              <a:spcBef>
                <a:spcPts val="6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И</a:t>
            </a:r>
            <a:r>
              <a:rPr lang="ru-RU" sz="3700" b="1" strike="noStrike" spc="-75">
                <a:solidFill>
                  <a:srgbClr val="56565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БИОДОСТУПНАЯ ФОРМА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4268880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доставляют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витамин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D3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непосредственно в</a:t>
            </a:r>
            <a:r>
              <a:rPr lang="ru-RU" sz="1600" b="0" strike="noStrike" spc="-4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4375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530800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формируют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защитный</a:t>
            </a:r>
            <a:r>
              <a:rPr lang="ru-RU" sz="1600" b="0" strike="noStrike" spc="-8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барьер 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защищают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стенки </a:t>
            </a:r>
            <a:r>
              <a:rPr lang="ru-RU" sz="1600" b="0" strike="noStrike" spc="97" dirty="0">
                <a:solidFill>
                  <a:srgbClr val="565655"/>
                </a:solidFill>
                <a:latin typeface="Helvetica Neue World"/>
              </a:rPr>
              <a:t>ЖК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от</a:t>
            </a:r>
            <a:r>
              <a:rPr lang="ru-RU" sz="1600" b="0" strike="noStrike" spc="-19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контакта 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с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активным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 dirty="0" smtClean="0">
                <a:solidFill>
                  <a:srgbClr val="565655"/>
                </a:solidFill>
                <a:latin typeface="Helvetica Neue World"/>
              </a:rPr>
              <a:t>веществом.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637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514320"/>
            <a:ext cx="472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Активное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вещество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усваивается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клеткой          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 максимально </a:t>
            </a:r>
            <a:r>
              <a:rPr lang="ru-RU" sz="1600" b="0" strike="noStrike" spc="58" dirty="0">
                <a:solidFill>
                  <a:srgbClr val="565655"/>
                </a:solidFill>
                <a:latin typeface="Helvetica Neue World"/>
              </a:rPr>
              <a:t>возможной</a:t>
            </a:r>
            <a:r>
              <a:rPr lang="ru-RU" sz="1600" b="0" strike="noStrike" spc="-9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концентрации.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584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1"/>
          <p:cNvSpPr txBox="1"/>
          <p:nvPr/>
        </p:nvSpPr>
        <p:spPr>
          <a:xfrm>
            <a:off x="5182560" y="3338640"/>
            <a:ext cx="264312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29">
                <a:solidFill>
                  <a:srgbClr val="FFD04E"/>
                </a:solidFill>
                <a:latin typeface="Gilroy"/>
              </a:rPr>
              <a:t>КУРКУМИН</a:t>
            </a:r>
            <a:endParaRPr lang="ru-RU" sz="3900" b="0" strike="noStrike" spc="-1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2"/>
          <p:cNvSpPr/>
          <p:nvPr/>
        </p:nvSpPr>
        <p:spPr>
          <a:xfrm>
            <a:off x="579960" y="5462280"/>
            <a:ext cx="96912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52">
                <a:solidFill>
                  <a:srgbClr val="565655"/>
                </a:solidFill>
                <a:latin typeface="Helvetica Neue World"/>
              </a:rPr>
              <a:t>Код: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2165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386" name="CustomShape 3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4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5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6"/>
          <p:cNvSpPr/>
          <p:nvPr/>
        </p:nvSpPr>
        <p:spPr>
          <a:xfrm>
            <a:off x="7289640" y="231840"/>
            <a:ext cx="5105160" cy="6766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7"/>
          <p:cNvSpPr/>
          <p:nvPr/>
        </p:nvSpPr>
        <p:spPr>
          <a:xfrm>
            <a:off x="579960" y="1065960"/>
            <a:ext cx="5278320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ru-RU" sz="1950" b="1" strike="noStrike" spc="-1">
                <a:solidFill>
                  <a:srgbClr val="565655"/>
                </a:solidFill>
                <a:latin typeface="Gilroy"/>
              </a:rPr>
              <a:t>ОБЪЕМ: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100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/3.38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>
                <a:solidFill>
                  <a:srgbClr val="565655"/>
                </a:solidFill>
                <a:latin typeface="Gilroy"/>
              </a:rPr>
              <a:t>ДОЗИРОВКА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7">
                <a:solidFill>
                  <a:srgbClr val="565655"/>
                </a:solidFill>
                <a:latin typeface="Helvetica Neue World"/>
              </a:rPr>
              <a:t>5 мл </a:t>
            </a:r>
            <a:r>
              <a:rPr lang="ru-RU" sz="1600" b="0" strike="noStrike" spc="-32">
                <a:solidFill>
                  <a:srgbClr val="565655"/>
                </a:solidFill>
                <a:latin typeface="Helvetica Neue World"/>
              </a:rPr>
              <a:t>(50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мг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куркумина)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21">
                <a:solidFill>
                  <a:srgbClr val="565655"/>
                </a:solidFill>
                <a:latin typeface="Gilroy"/>
              </a:rPr>
              <a:t>СОСТАВ:</a:t>
            </a:r>
            <a:endParaRPr lang="ru-RU" sz="1950" b="0" strike="noStrike" spc="-1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18">
                <a:solidFill>
                  <a:srgbClr val="565655"/>
                </a:solidFill>
                <a:latin typeface="Helvetica Neue World"/>
              </a:rPr>
              <a:t>вода,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ксилит,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лецитин,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глицерин,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Cureit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9">
                <a:solidFill>
                  <a:srgbClr val="565655"/>
                </a:solidFill>
                <a:latin typeface="Helvetica Neue World"/>
              </a:rPr>
              <a:t>(экстракт </a:t>
            </a:r>
            <a:r>
              <a:rPr lang="ru-RU" sz="1600" b="0" strike="noStrike" spc="43">
                <a:solidFill>
                  <a:srgbClr val="565655"/>
                </a:solidFill>
                <a:latin typeface="Helvetica Neue World"/>
              </a:rPr>
              <a:t>куркумы),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калия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сорбат,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</a:rPr>
              <a:t>стевиолгликозиды,</a:t>
            </a:r>
            <a:endParaRPr lang="ru-RU" sz="1600" b="0" strike="noStrike" spc="-1">
              <a:latin typeface="Gilroy"/>
            </a:endParaRPr>
          </a:p>
          <a:p>
            <a:pPr marL="12600">
              <a:lnSpc>
                <a:spcPts val="1760"/>
              </a:lnSpc>
            </a:pPr>
            <a:r>
              <a:rPr lang="ru-RU" sz="1600" b="0" strike="noStrike" spc="12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ru-RU" sz="1600" b="0" strike="noStrike" spc="-60">
                <a:solidFill>
                  <a:srgbClr val="565655"/>
                </a:solidFill>
                <a:latin typeface="Helvetica Neue World"/>
              </a:rPr>
              <a:t>E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(D-альфа-токоферол),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ксантановая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</a:rPr>
              <a:t>камедь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391" name="TextShape 8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CURCUMIN</a:t>
            </a:r>
          </a:p>
        </p:txBody>
      </p:sp>
      <p:sp>
        <p:nvSpPr>
          <p:cNvPr id="392" name="TextShape 9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ЛИПОСОМАЛЬНЫЙ </a:t>
            </a:r>
            <a:r>
              <a:t/>
            </a:r>
            <a:br/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КУРКУМИН</a:t>
            </a:r>
            <a:endParaRPr lang="ru-RU" sz="3700" b="1" strike="noStrike" spc="-1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"/>
          <p:cNvSpPr/>
          <p:nvPr/>
        </p:nvSpPr>
        <p:spPr>
          <a:xfrm>
            <a:off x="552960" y="2247120"/>
            <a:ext cx="2507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КУРКУМА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567000" y="4736880"/>
            <a:ext cx="501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Часто используется </a:t>
            </a:r>
            <a:r>
              <a:rPr lang="ru-RU" sz="1600" b="0" strike="noStrike" spc="97" dirty="0">
                <a:solidFill>
                  <a:srgbClr val="FFFFFF"/>
                </a:solidFill>
                <a:latin typeface="Helvetica Neue World"/>
              </a:rPr>
              <a:t>как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специя,</a:t>
            </a:r>
            <a:r>
              <a:rPr lang="ru-RU" sz="1600" b="0" strike="noStrike" spc="-100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улучшающая </a:t>
            </a:r>
            <a:r>
              <a:rPr lang="ru-RU" sz="1600" b="0" strike="noStrike" spc="18" dirty="0" smtClean="0">
                <a:solidFill>
                  <a:srgbClr val="FFFFFF"/>
                </a:solidFill>
                <a:latin typeface="Helvetica Neue World"/>
              </a:rPr>
              <a:t>пищеварение.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282960" y="4807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TextShape 5"/>
          <p:cNvSpPr txBox="1"/>
          <p:nvPr/>
        </p:nvSpPr>
        <p:spPr>
          <a:xfrm>
            <a:off x="567000" y="2998800"/>
            <a:ext cx="5301000" cy="125460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/>
          <a:lstStyle/>
          <a:p>
            <a:pPr marL="14400">
              <a:lnSpc>
                <a:spcPts val="1814"/>
              </a:lnSpc>
              <a:spcBef>
                <a:spcPts val="255"/>
              </a:spcBef>
            </a:pP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Куркума </a:t>
            </a:r>
            <a:r>
              <a:rPr lang="ru-RU" sz="1600" b="0" strike="noStrike" spc="-1" dirty="0">
                <a:solidFill>
                  <a:srgbClr val="FFFFFF"/>
                </a:solidFill>
                <a:latin typeface="Helvetica Neue World"/>
              </a:rPr>
              <a:t>— </a:t>
            </a:r>
            <a:r>
              <a:rPr lang="ru-RU" sz="1600" b="0" strike="noStrike" spc="69" dirty="0">
                <a:solidFill>
                  <a:srgbClr val="FFFFFF"/>
                </a:solidFill>
                <a:latin typeface="Helvetica Neue World"/>
              </a:rPr>
              <a:t>порошок </a:t>
            </a:r>
            <a:r>
              <a:rPr lang="ru-RU" sz="1600" b="0" strike="noStrike" spc="58" dirty="0">
                <a:solidFill>
                  <a:srgbClr val="FFFFFF"/>
                </a:solidFill>
                <a:latin typeface="Helvetica Neue World"/>
              </a:rPr>
              <a:t>из </a:t>
            </a:r>
            <a:r>
              <a:rPr lang="ru-RU" sz="1600" b="0" strike="noStrike" spc="52" dirty="0">
                <a:solidFill>
                  <a:srgbClr val="FFFFFF"/>
                </a:solidFill>
                <a:latin typeface="Helvetica Neue World"/>
              </a:rPr>
              <a:t>корней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растения </a:t>
            </a:r>
            <a:r>
              <a:rPr lang="ru-RU" sz="1600" b="0" strike="noStrike" spc="29" dirty="0" err="1">
                <a:solidFill>
                  <a:srgbClr val="FFFFFF"/>
                </a:solidFill>
                <a:latin typeface="Helvetica Neue World"/>
              </a:rPr>
              <a:t>Curcuma</a:t>
            </a:r>
            <a:r>
              <a:rPr lang="ru-RU" sz="1600" b="0" strike="noStrike" spc="29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4" dirty="0" err="1">
                <a:solidFill>
                  <a:srgbClr val="FFFFFF"/>
                </a:solidFill>
                <a:latin typeface="Helvetica Neue World"/>
              </a:rPr>
              <a:t>longa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. </a:t>
            </a:r>
            <a:r>
              <a:rPr lang="ru-RU" sz="1600" b="0" strike="noStrike" spc="9" dirty="0">
                <a:solidFill>
                  <a:srgbClr val="FFFFFF"/>
                </a:solidFill>
                <a:latin typeface="Helvetica Neue World"/>
              </a:rPr>
              <a:t>Растительный 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компонент </a:t>
            </a:r>
            <a:r>
              <a:rPr lang="ru-RU" sz="1600" b="0" strike="noStrike" spc="83" dirty="0">
                <a:solidFill>
                  <a:srgbClr val="FFFFFF"/>
                </a:solidFill>
                <a:latin typeface="Helvetica Neue World"/>
              </a:rPr>
              <a:t>с </a:t>
            </a:r>
            <a:r>
              <a:rPr lang="ru-RU" sz="1600" b="0" strike="noStrike" spc="52" dirty="0">
                <a:solidFill>
                  <a:srgbClr val="FFFFFF"/>
                </a:solidFill>
                <a:latin typeface="Helvetica Neue World"/>
              </a:rPr>
              <a:t>широким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диапазоном</a:t>
            </a:r>
            <a:r>
              <a:rPr lang="ru-RU" sz="1600" b="0" strike="noStrike" spc="-165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2" dirty="0" err="1" smtClean="0">
                <a:solidFill>
                  <a:srgbClr val="FFFFFF"/>
                </a:solidFill>
                <a:latin typeface="Helvetica Neue World"/>
              </a:rPr>
              <a:t>полезныхсвойств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8" name="CustomShape 6"/>
          <p:cNvSpPr/>
          <p:nvPr/>
        </p:nvSpPr>
        <p:spPr>
          <a:xfrm>
            <a:off x="282960" y="3069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7"/>
          <p:cNvSpPr/>
          <p:nvPr/>
        </p:nvSpPr>
        <p:spPr>
          <a:xfrm>
            <a:off x="567000" y="4018320"/>
            <a:ext cx="508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FFFFFF"/>
                </a:solidFill>
                <a:latin typeface="Helvetica Neue World"/>
              </a:rPr>
              <a:t>Применяется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0" strike="noStrike" spc="43" dirty="0" err="1">
                <a:solidFill>
                  <a:srgbClr val="FFFFFF"/>
                </a:solidFill>
                <a:latin typeface="Helvetica Neue World"/>
              </a:rPr>
              <a:t>аюрведической</a:t>
            </a:r>
            <a:r>
              <a:rPr lang="ru-RU" sz="1600" b="0" strike="noStrike" spc="43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FFFFFF"/>
                </a:solidFill>
                <a:latin typeface="Helvetica Neue World"/>
              </a:rPr>
              <a:t>медицине</a:t>
            </a:r>
            <a:r>
              <a:rPr lang="ru-RU" sz="1600" b="0" strike="noStrike" spc="-126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97" dirty="0">
                <a:solidFill>
                  <a:srgbClr val="FFFFFF"/>
                </a:solidFill>
                <a:latin typeface="Helvetica Neue World"/>
              </a:rPr>
              <a:t>как </a:t>
            </a:r>
            <a:r>
              <a:rPr lang="ru-RU" sz="1600" b="0" strike="noStrike" spc="24" dirty="0">
                <a:solidFill>
                  <a:srgbClr val="FFFFFF"/>
                </a:solidFill>
                <a:latin typeface="Helvetica Neue World"/>
              </a:rPr>
              <a:t>противовоспалительное</a:t>
            </a:r>
            <a:r>
              <a:rPr lang="ru-RU" sz="1600" b="0" strike="noStrike" spc="-7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FFFFFF"/>
                </a:solidFill>
                <a:latin typeface="Helvetica Neue World"/>
              </a:rPr>
              <a:t>средство.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0" name="CustomShape 8"/>
          <p:cNvSpPr/>
          <p:nvPr/>
        </p:nvSpPr>
        <p:spPr>
          <a:xfrm>
            <a:off x="282960" y="4088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1" name="Picture 400"/>
          <p:cNvPicPr/>
          <p:nvPr/>
        </p:nvPicPr>
        <p:blipFill>
          <a:blip r:embed="rId5"/>
          <a:stretch/>
        </p:blipFill>
        <p:spPr>
          <a:xfrm>
            <a:off x="7092000" y="1224000"/>
            <a:ext cx="5289840" cy="5289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116320" y="0"/>
            <a:ext cx="83563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10872360" y="-36000"/>
            <a:ext cx="2663640" cy="1692000"/>
          </a:xfrm>
          <a:custGeom>
            <a:avLst/>
            <a:gdLst/>
            <a:ahLst/>
            <a:cxnLst/>
            <a:rect l="l" t="t" r="r" b="b"/>
            <a:pathLst>
              <a:path w="2528569" h="1603375">
                <a:moveTo>
                  <a:pt x="2528276" y="1603297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7165440" y="355680"/>
            <a:ext cx="4313160" cy="6959160"/>
          </a:xfrm>
          <a:custGeom>
            <a:avLst/>
            <a:gdLst/>
            <a:ahLst/>
            <a:cxnLst/>
            <a:rect l="l" t="t" r="r" b="b"/>
            <a:pathLst>
              <a:path w="4313555" h="6959600">
                <a:moveTo>
                  <a:pt x="0" y="6959600"/>
                </a:moveTo>
                <a:lnTo>
                  <a:pt x="4312991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5050440" y="2761560"/>
            <a:ext cx="3555720" cy="2196720"/>
          </a:xfrm>
          <a:custGeom>
            <a:avLst/>
            <a:gdLst/>
            <a:ahLst/>
            <a:cxnLst/>
            <a:rect l="l" t="t" r="r" b="b"/>
            <a:pathLst>
              <a:path w="3556000" h="2197100">
                <a:moveTo>
                  <a:pt x="0" y="0"/>
                </a:moveTo>
                <a:lnTo>
                  <a:pt x="3556000" y="2196947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/>
          <p:cNvSpPr/>
          <p:nvPr/>
        </p:nvSpPr>
        <p:spPr>
          <a:xfrm>
            <a:off x="0" y="0"/>
            <a:ext cx="511200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1079640" y="2859840"/>
            <a:ext cx="2736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безопасной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адресной доставки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активного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точно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1079640" y="4550760"/>
            <a:ext cx="2232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Для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сохранности  активного</a:t>
            </a:r>
            <a:r>
              <a:rPr lang="ru-RU" sz="1600" b="0" strike="noStrike" spc="-5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на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пути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клетку.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617760" y="283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530640" y="4546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1" name="TextShape 10"/>
          <p:cNvSpPr txBox="1"/>
          <p:nvPr/>
        </p:nvSpPr>
        <p:spPr>
          <a:xfrm>
            <a:off x="588960" y="525960"/>
            <a:ext cx="4379040" cy="168588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ДЛЯ ЧЕГО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НУЖНЫ ЛИПОСОМЫ?</a:t>
            </a:r>
            <a:endParaRPr lang="ru-RU" sz="3700" b="1" strike="noStrike" spc="-1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516960" y="516960"/>
            <a:ext cx="4451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СОСТАВ</a:t>
            </a:r>
            <a:r>
              <a:rPr lang="ru-RU" sz="3700" b="1" strike="noStrike" spc="-60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КУРКУМЫ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516960" y="3350874"/>
            <a:ext cx="5396040" cy="74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основное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действующее вещество 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обладает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антиоксидантными, 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противовоспалительными</a:t>
            </a:r>
            <a:r>
              <a:rPr lang="ru-RU" sz="1600" b="0" strike="noStrike" spc="-2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свойствами.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4" name="CustomShape 3"/>
          <p:cNvSpPr/>
          <p:nvPr/>
        </p:nvSpPr>
        <p:spPr>
          <a:xfrm>
            <a:off x="7083000" y="3413520"/>
            <a:ext cx="836634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spc="12" dirty="0">
                <a:solidFill>
                  <a:srgbClr val="565655"/>
                </a:solidFill>
                <a:latin typeface="Helvetica Neue World"/>
              </a:rPr>
              <a:t>б</a:t>
            </a:r>
            <a:r>
              <a:rPr lang="ru-RU" sz="1600" b="0" strike="noStrike" spc="-15" dirty="0" smtClean="0">
                <a:solidFill>
                  <a:srgbClr val="565655"/>
                </a:solidFill>
                <a:latin typeface="Helvetica Neue World"/>
              </a:rPr>
              <a:t>е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лки,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5" name="CustomShape 4"/>
          <p:cNvSpPr/>
          <p:nvPr/>
        </p:nvSpPr>
        <p:spPr>
          <a:xfrm>
            <a:off x="6798960" y="34844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5"/>
          <p:cNvSpPr/>
          <p:nvPr/>
        </p:nvSpPr>
        <p:spPr>
          <a:xfrm>
            <a:off x="7083000" y="2361240"/>
            <a:ext cx="1989000" cy="25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52" dirty="0" err="1" smtClean="0">
                <a:solidFill>
                  <a:srgbClr val="565655"/>
                </a:solidFill>
                <a:latin typeface="Arial"/>
              </a:rPr>
              <a:t>куркуминоиды</a:t>
            </a:r>
            <a:r>
              <a:rPr lang="ru-RU" sz="1600" b="0" strike="noStrike" spc="52" dirty="0" smtClean="0">
                <a:solidFill>
                  <a:srgbClr val="565655"/>
                </a:solidFill>
                <a:latin typeface="Arial"/>
              </a:rPr>
              <a:t>,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407" name="CustomShape 6"/>
          <p:cNvSpPr/>
          <p:nvPr/>
        </p:nvSpPr>
        <p:spPr>
          <a:xfrm>
            <a:off x="6798960" y="24321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7"/>
          <p:cNvSpPr/>
          <p:nvPr/>
        </p:nvSpPr>
        <p:spPr>
          <a:xfrm>
            <a:off x="7083000" y="2887560"/>
            <a:ext cx="1989000" cy="2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49" dirty="0" err="1" smtClean="0">
                <a:solidFill>
                  <a:srgbClr val="565655"/>
                </a:solidFill>
                <a:latin typeface="Helvetica Neue World"/>
              </a:rPr>
              <a:t>некуркуминоиды</a:t>
            </a:r>
            <a:r>
              <a:rPr lang="ru-RU" sz="1600" b="0" strike="noStrike" spc="49" dirty="0" smtClean="0">
                <a:solidFill>
                  <a:srgbClr val="565655"/>
                </a:solidFill>
                <a:latin typeface="Helvetica Neue World"/>
              </a:rPr>
              <a:t>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9" name="CustomShape 8"/>
          <p:cNvSpPr/>
          <p:nvPr/>
        </p:nvSpPr>
        <p:spPr>
          <a:xfrm>
            <a:off x="6798960" y="295812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9"/>
          <p:cNvSpPr/>
          <p:nvPr/>
        </p:nvSpPr>
        <p:spPr>
          <a:xfrm>
            <a:off x="7082999" y="3939480"/>
            <a:ext cx="1503061" cy="19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spc="29" dirty="0">
                <a:solidFill>
                  <a:srgbClr val="565655"/>
                </a:solidFill>
                <a:latin typeface="Helvetica Neue World"/>
              </a:rPr>
              <a:t>к</a:t>
            </a:r>
            <a:r>
              <a:rPr lang="ru-RU" sz="1600" b="0" strike="noStrike" spc="29" dirty="0" smtClean="0">
                <a:solidFill>
                  <a:srgbClr val="565655"/>
                </a:solidFill>
                <a:latin typeface="Helvetica Neue World"/>
              </a:rPr>
              <a:t>летчатка,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11" name="CustomShape 10"/>
          <p:cNvSpPr/>
          <p:nvPr/>
        </p:nvSpPr>
        <p:spPr>
          <a:xfrm>
            <a:off x="6798960" y="401040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11"/>
          <p:cNvSpPr/>
          <p:nvPr/>
        </p:nvSpPr>
        <p:spPr>
          <a:xfrm>
            <a:off x="6798960" y="5960880"/>
            <a:ext cx="6205320" cy="519120"/>
          </a:xfrm>
          <a:custGeom>
            <a:avLst/>
            <a:gdLst/>
            <a:ahLst/>
            <a:cxnLst/>
            <a:rect l="l" t="t" r="r" b="b"/>
            <a:pathLst>
              <a:path w="6205855" h="519429">
                <a:moveTo>
                  <a:pt x="0" y="518921"/>
                </a:moveTo>
                <a:lnTo>
                  <a:pt x="6205740" y="518921"/>
                </a:lnTo>
                <a:lnTo>
                  <a:pt x="6205740" y="0"/>
                </a:lnTo>
                <a:lnTo>
                  <a:pt x="0" y="0"/>
                </a:lnTo>
                <a:lnTo>
                  <a:pt x="0" y="518921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12"/>
          <p:cNvSpPr/>
          <p:nvPr/>
        </p:nvSpPr>
        <p:spPr>
          <a:xfrm>
            <a:off x="7135200" y="6129720"/>
            <a:ext cx="2997000" cy="18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100" b="0" strike="noStrike" spc="-1">
                <a:solidFill>
                  <a:srgbClr val="FFFFFF"/>
                </a:solidFill>
                <a:latin typeface="Gilroy"/>
              </a:rPr>
              <a:t>УСИЛИВАЮТ ЭФФЕКТИВНОСТЬ КУРКУМИНА</a:t>
            </a:r>
            <a:endParaRPr lang="ru-RU" sz="1100" b="0" strike="noStrike" spc="-1">
              <a:latin typeface="Gilroy"/>
            </a:endParaRPr>
          </a:p>
        </p:txBody>
      </p:sp>
      <p:sp>
        <p:nvSpPr>
          <p:cNvPr id="414" name="TextShape 13"/>
          <p:cNvSpPr txBox="1"/>
          <p:nvPr/>
        </p:nvSpPr>
        <p:spPr>
          <a:xfrm>
            <a:off x="504000" y="2916000"/>
            <a:ext cx="1441080" cy="29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600" b="1" strike="noStrike" cap="all" spc="-1">
                <a:solidFill>
                  <a:srgbClr val="EB5F40"/>
                </a:solidFill>
                <a:latin typeface="Gilroy"/>
                <a:ea typeface="Gilroy"/>
              </a:rPr>
              <a:t>Куркумин —</a:t>
            </a:r>
            <a:endParaRPr lang="ru-RU" sz="1600" b="0" strike="noStrike" spc="-1">
              <a:solidFill>
                <a:srgbClr val="EB5F40"/>
              </a:solidFill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TextShape 2"/>
          <p:cNvSpPr txBox="1"/>
          <p:nvPr/>
        </p:nvSpPr>
        <p:spPr>
          <a:xfrm>
            <a:off x="300960" y="516960"/>
            <a:ext cx="81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ИССЛЕДОВАНИЯ ПОСЛЕДНИХ</a:t>
            </a:r>
            <a:r>
              <a:rPr lang="ru-RU" sz="3700" b="1" strike="noStrike" spc="-52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26849"/>
                </a:solidFill>
                <a:latin typeface="Gilroy"/>
              </a:rPr>
              <a:t>ЛЕТ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88000" y="4799520"/>
            <a:ext cx="5256000" cy="21844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4"/>
          <p:cNvSpPr/>
          <p:nvPr/>
        </p:nvSpPr>
        <p:spPr>
          <a:xfrm>
            <a:off x="325800" y="1812600"/>
            <a:ext cx="4642200" cy="23194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5"/>
          <p:cNvSpPr/>
          <p:nvPr/>
        </p:nvSpPr>
        <p:spPr>
          <a:xfrm>
            <a:off x="5536080" y="1603800"/>
            <a:ext cx="7279920" cy="36522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TextShape 2"/>
          <p:cNvSpPr txBox="1"/>
          <p:nvPr/>
        </p:nvSpPr>
        <p:spPr>
          <a:xfrm>
            <a:off x="300960" y="516960"/>
            <a:ext cx="81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ИССЛЕДОВАНИЯ ПОСЛЕДНИХ</a:t>
            </a:r>
            <a:r>
              <a:rPr lang="ru-RU" sz="3700" b="1" strike="noStrike" spc="-52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>
                <a:solidFill>
                  <a:srgbClr val="F26849"/>
                </a:solidFill>
                <a:latin typeface="Gilroy"/>
              </a:rPr>
              <a:t>ЛЕТ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297000" y="4536000"/>
            <a:ext cx="5895000" cy="2592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"/>
          <p:cNvSpPr/>
          <p:nvPr/>
        </p:nvSpPr>
        <p:spPr>
          <a:xfrm>
            <a:off x="216000" y="1680480"/>
            <a:ext cx="7178040" cy="2495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5"/>
          <p:cNvSpPr/>
          <p:nvPr/>
        </p:nvSpPr>
        <p:spPr>
          <a:xfrm>
            <a:off x="8079480" y="1755000"/>
            <a:ext cx="4664520" cy="2664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0" y="0"/>
            <a:ext cx="82800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2"/>
          <p:cNvSpPr/>
          <p:nvPr/>
        </p:nvSpPr>
        <p:spPr>
          <a:xfrm>
            <a:off x="7469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3"/>
          <p:cNvSpPr/>
          <p:nvPr/>
        </p:nvSpPr>
        <p:spPr>
          <a:xfrm>
            <a:off x="8853120" y="1047600"/>
            <a:ext cx="2948400" cy="5219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"/>
          <p:cNvSpPr/>
          <p:nvPr/>
        </p:nvSpPr>
        <p:spPr>
          <a:xfrm>
            <a:off x="579960" y="1922040"/>
            <a:ext cx="5922360" cy="37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Способствует снижению уровня холестерина и нормальной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работе печени и желчного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пузыря.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  <a:ea typeface="Microsoft YaHei"/>
              </a:rPr>
              <a:t>Укрепляет иммунитет, в том числе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  <a:ea typeface="Microsoft YaHei"/>
              </a:rPr>
              <a:t>противоопухолевый.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Способствует уменьшению боли в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суставах.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Помогает снизить симптомы подавленного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настроения.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Способствует снижению веса, очищению крови и сосудов 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от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токсинов.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Есть данные о пользе </a:t>
            </a:r>
            <a:r>
              <a:rPr lang="ru-RU" sz="1600" b="0" strike="noStrike" spc="4" dirty="0" err="1">
                <a:solidFill>
                  <a:srgbClr val="565655"/>
                </a:solidFill>
                <a:latin typeface="Helvetica Neue World"/>
              </a:rPr>
              <a:t>куркумина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 для улучшения когнитивных (познавательных) </a:t>
            </a:r>
            <a:r>
              <a:rPr lang="ru-RU" sz="1600" b="0" strike="noStrike" spc="4" dirty="0" smtClean="0">
                <a:solidFill>
                  <a:srgbClr val="565655"/>
                </a:solidFill>
                <a:latin typeface="Helvetica Neue World"/>
              </a:rPr>
              <a:t>функций.</a:t>
            </a:r>
            <a:endParaRPr lang="ru-RU" sz="1600" b="0" strike="noStrike" spc="-1" dirty="0">
              <a:latin typeface="Helvetica Neue World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29" name="TextShape 5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ПИЩЕВАРЕНИЕ, ДВИЖЕНИЕ,  РЕГЕНЕРАЦИЯ</a:t>
            </a:r>
          </a:p>
        </p:txBody>
      </p:sp>
      <p:sp>
        <p:nvSpPr>
          <p:cNvPr id="430" name="CustomShape 6"/>
          <p:cNvSpPr/>
          <p:nvPr/>
        </p:nvSpPr>
        <p:spPr>
          <a:xfrm>
            <a:off x="342000" y="3672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7"/>
          <p:cNvSpPr/>
          <p:nvPr/>
        </p:nvSpPr>
        <p:spPr>
          <a:xfrm>
            <a:off x="342000" y="3204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8"/>
          <p:cNvSpPr/>
          <p:nvPr/>
        </p:nvSpPr>
        <p:spPr>
          <a:xfrm>
            <a:off x="342000" y="2736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9"/>
          <p:cNvSpPr/>
          <p:nvPr/>
        </p:nvSpPr>
        <p:spPr>
          <a:xfrm>
            <a:off x="342000" y="2016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10"/>
          <p:cNvSpPr/>
          <p:nvPr/>
        </p:nvSpPr>
        <p:spPr>
          <a:xfrm>
            <a:off x="342000" y="4212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11"/>
          <p:cNvSpPr/>
          <p:nvPr/>
        </p:nvSpPr>
        <p:spPr>
          <a:xfrm>
            <a:off x="342000" y="49680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TextShape 12"/>
          <p:cNvSpPr txBox="1"/>
          <p:nvPr/>
        </p:nvSpPr>
        <p:spPr>
          <a:xfrm>
            <a:off x="576000" y="1051560"/>
            <a:ext cx="4680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6600" b="1" strike="noStrike" spc="-1">
                <a:solidFill>
                  <a:srgbClr val="565655"/>
                </a:solidFill>
                <a:latin typeface="Gilroy"/>
              </a:rPr>
              <a:t>КУРКУМИН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0" y="0"/>
            <a:ext cx="464796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2"/>
          <p:cNvSpPr/>
          <p:nvPr/>
        </p:nvSpPr>
        <p:spPr>
          <a:xfrm>
            <a:off x="1079640" y="3111840"/>
            <a:ext cx="12358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8">
                <a:solidFill>
                  <a:srgbClr val="FFFFFF"/>
                </a:solidFill>
                <a:latin typeface="Helvetica Neue World"/>
              </a:rPr>
              <a:t>Плохо  </a:t>
            </a:r>
            <a:r>
              <a:rPr lang="ru-RU" sz="1600" b="0" strike="noStrike" spc="9">
                <a:solidFill>
                  <a:srgbClr val="FFFFFF"/>
                </a:solidFill>
                <a:latin typeface="Helvetica Neue World"/>
              </a:rPr>
              <a:t>у</a:t>
            </a:r>
            <a:r>
              <a:rPr lang="ru-RU" sz="1600" b="0" strike="noStrike" spc="24">
                <a:solidFill>
                  <a:srgbClr val="FFFFFF"/>
                </a:solidFill>
                <a:latin typeface="Helvetica Neue World"/>
              </a:rPr>
              <a:t>сваива</a:t>
            </a:r>
            <a:r>
              <a:rPr lang="ru-RU" sz="1600" b="0" strike="noStrike" spc="4">
                <a:solidFill>
                  <a:srgbClr val="FFFFFF"/>
                </a:solidFill>
                <a:latin typeface="Helvetica Neue World"/>
              </a:rPr>
              <a:t>е</a:t>
            </a:r>
            <a:r>
              <a:rPr lang="ru-RU" sz="1600" b="0" strike="noStrike" spc="-26">
                <a:solidFill>
                  <a:srgbClr val="FFFFFF"/>
                </a:solidFill>
                <a:latin typeface="Helvetica Neue World"/>
              </a:rPr>
              <a:t>т</a:t>
            </a:r>
            <a:r>
              <a:rPr lang="ru-RU" sz="1600" b="0" strike="noStrike" spc="49">
                <a:solidFill>
                  <a:srgbClr val="FFFFFF"/>
                </a:solidFill>
                <a:latin typeface="Helvetica Neue World"/>
              </a:rPr>
              <a:t>ся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39" name="CustomShape 3"/>
          <p:cNvSpPr/>
          <p:nvPr/>
        </p:nvSpPr>
        <p:spPr>
          <a:xfrm>
            <a:off x="1079640" y="4262760"/>
            <a:ext cx="18658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0" strike="noStrike" spc="43">
                <a:solidFill>
                  <a:srgbClr val="FFFFFF"/>
                </a:solidFill>
                <a:latin typeface="Helvetica Neue World"/>
              </a:rPr>
              <a:t>Быстро</a:t>
            </a:r>
            <a:r>
              <a:rPr lang="ru-RU" sz="1600" b="0" strike="noStrike" spc="-32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24">
                <a:solidFill>
                  <a:srgbClr val="FFFFFF"/>
                </a:solidFill>
                <a:latin typeface="Helvetica Neue World"/>
              </a:rPr>
              <a:t>выводится </a:t>
            </a:r>
            <a:r>
              <a:rPr lang="ru-RU" sz="1600" b="0" strike="noStrike" spc="58">
                <a:solidFill>
                  <a:srgbClr val="FFFFFF"/>
                </a:solidFill>
                <a:latin typeface="Helvetica Neue World"/>
              </a:rPr>
              <a:t>из</a:t>
            </a:r>
            <a:r>
              <a:rPr lang="ru-RU" sz="1600" b="0" strike="noStrike" spc="-12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0" strike="noStrike" spc="38">
                <a:solidFill>
                  <a:srgbClr val="FFFFFF"/>
                </a:solidFill>
                <a:latin typeface="Helvetica Neue World"/>
              </a:rPr>
              <a:t>организма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40" name="TextShape 4"/>
          <p:cNvSpPr txBox="1"/>
          <p:nvPr/>
        </p:nvSpPr>
        <p:spPr>
          <a:xfrm>
            <a:off x="588960" y="525960"/>
            <a:ext cx="27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3700" b="1" strike="noStrike" spc="12">
                <a:solidFill>
                  <a:srgbClr val="FFD04E"/>
                </a:solidFill>
                <a:latin typeface="Gilroy"/>
              </a:rPr>
              <a:t>КУРКУМИН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41" name="CustomShape 5"/>
          <p:cNvSpPr/>
          <p:nvPr/>
        </p:nvSpPr>
        <p:spPr>
          <a:xfrm>
            <a:off x="617760" y="301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D04E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442" name="CustomShape 6"/>
          <p:cNvSpPr/>
          <p:nvPr/>
        </p:nvSpPr>
        <p:spPr>
          <a:xfrm>
            <a:off x="530640" y="4150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D04E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pic>
        <p:nvPicPr>
          <p:cNvPr id="443" name="Picture 442"/>
          <p:cNvPicPr/>
          <p:nvPr/>
        </p:nvPicPr>
        <p:blipFill>
          <a:blip r:embed="rId3"/>
          <a:stretch/>
        </p:blipFill>
        <p:spPr>
          <a:xfrm>
            <a:off x="4617360" y="3240"/>
            <a:ext cx="12266640" cy="7311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6863760" y="1800720"/>
            <a:ext cx="56160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Технология </a:t>
            </a:r>
            <a:r>
              <a:rPr lang="ru-RU" sz="1600" b="1" strike="noStrike" spc="-15" dirty="0">
                <a:solidFill>
                  <a:srgbClr val="565655"/>
                </a:solidFill>
                <a:latin typeface="Helvetica Neue World"/>
              </a:rPr>
              <a:t>PNS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(</a:t>
            </a:r>
            <a:r>
              <a:rPr lang="ru-RU" sz="1600" b="1" strike="noStrike" spc="24" dirty="0" err="1" smtClean="0">
                <a:solidFill>
                  <a:srgbClr val="565655"/>
                </a:solidFill>
                <a:latin typeface="Helvetica Neue World"/>
              </a:rPr>
              <a:t>Polar-Non-polar</a:t>
            </a:r>
            <a:r>
              <a:rPr lang="ru-RU" sz="1600" b="1" spc="2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38" dirty="0" err="1" smtClean="0">
                <a:solidFill>
                  <a:srgbClr val="565655"/>
                </a:solidFill>
                <a:latin typeface="Helvetica Neue World"/>
              </a:rPr>
              <a:t>Sandwiching</a:t>
            </a: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4" dirty="0" err="1">
                <a:solidFill>
                  <a:srgbClr val="565655"/>
                </a:solidFill>
                <a:latin typeface="Helvetica Neue World"/>
              </a:rPr>
              <a:t>Technology</a:t>
            </a: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) 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для</a:t>
            </a:r>
            <a:r>
              <a:rPr lang="ru-RU" sz="1600" b="1" strike="noStrike" spc="-5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повышения 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биологической эффективности 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нутриентов</a:t>
            </a:r>
            <a:endParaRPr lang="ru-RU" sz="1600" b="1" strike="noStrike" spc="-1" dirty="0">
              <a:latin typeface="Helvetica Neue World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6579720" y="28364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4"/>
          <p:cNvSpPr/>
          <p:nvPr/>
        </p:nvSpPr>
        <p:spPr>
          <a:xfrm>
            <a:off x="6863759" y="2765520"/>
            <a:ext cx="6141041" cy="13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улучшает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функциональные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свойства</a:t>
            </a:r>
            <a:r>
              <a:rPr lang="ru-RU" sz="1600" b="0" strike="noStrike" spc="-3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 smtClean="0">
                <a:solidFill>
                  <a:srgbClr val="565655"/>
                </a:solidFill>
                <a:latin typeface="Helvetica Neue World"/>
              </a:rPr>
              <a:t>продукта,</a:t>
            </a:r>
            <a:endParaRPr lang="ru-RU" sz="1600" b="0" strike="noStrike" spc="-1" dirty="0">
              <a:latin typeface="Helvetica Neue World"/>
            </a:endParaRPr>
          </a:p>
          <a:p>
            <a:pPr marL="12600">
              <a:lnSpc>
                <a:spcPct val="215000"/>
              </a:lnSpc>
            </a:pP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улучшает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стабильность</a:t>
            </a:r>
            <a:r>
              <a:rPr lang="ru-RU" sz="1600" b="0" strike="noStrike" spc="-66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продукта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Helvetica Neue World"/>
              </a:rPr>
              <a:t>повышает </a:t>
            </a:r>
            <a:r>
              <a:rPr lang="ru-RU" sz="1600" b="0" strike="noStrike" spc="38" dirty="0" err="1" smtClean="0">
                <a:solidFill>
                  <a:srgbClr val="565655"/>
                </a:solidFill>
                <a:latin typeface="Helvetica Neue World"/>
              </a:rPr>
              <a:t>биоэффективность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6579720" y="33624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"/>
          <p:cNvSpPr/>
          <p:nvPr/>
        </p:nvSpPr>
        <p:spPr>
          <a:xfrm>
            <a:off x="6840000" y="4507560"/>
            <a:ext cx="4752000" cy="14684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7"/>
          <p:cNvSpPr/>
          <p:nvPr/>
        </p:nvSpPr>
        <p:spPr>
          <a:xfrm>
            <a:off x="588239" y="2822400"/>
            <a:ext cx="4727680" cy="142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ctr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 dirty="0" smtClean="0">
                <a:solidFill>
                  <a:srgbClr val="F26849"/>
                </a:solidFill>
                <a:latin typeface="Gilroy"/>
              </a:rPr>
              <a:t>PNS </a:t>
            </a:r>
            <a:r>
              <a:rPr lang="ru-RU" sz="3700" b="1" spc="-12" dirty="0" smtClean="0">
                <a:solidFill>
                  <a:srgbClr val="F26849"/>
                </a:solidFill>
                <a:latin typeface="Gilroy"/>
              </a:rPr>
              <a:t>– </a:t>
            </a:r>
            <a:r>
              <a:rPr lang="ru-RU" sz="3700" b="1" strike="noStrike" spc="12" dirty="0" smtClean="0">
                <a:solidFill>
                  <a:srgbClr val="F26849"/>
                </a:solidFill>
                <a:latin typeface="Gilroy"/>
              </a:rPr>
              <a:t>ТЕХНОЛОГИЯ </a:t>
            </a:r>
            <a:r>
              <a:rPr lang="ru-RU" sz="3700" b="1" strike="noStrike" spc="12" dirty="0">
                <a:solidFill>
                  <a:srgbClr val="F26849"/>
                </a:solidFill>
                <a:latin typeface="Gilroy"/>
              </a:rPr>
              <a:t>И ФОРМУЛА</a:t>
            </a:r>
            <a:r>
              <a:rPr lang="ru-RU" sz="3700" b="1" strike="noStrike" spc="-52" dirty="0">
                <a:solidFill>
                  <a:srgbClr val="F26849"/>
                </a:solidFill>
                <a:latin typeface="Gilroy"/>
              </a:rPr>
              <a:t> </a:t>
            </a:r>
            <a:r>
              <a:rPr lang="ru-RU" sz="3700" b="1" strike="noStrike" spc="9" dirty="0">
                <a:solidFill>
                  <a:srgbClr val="F26849"/>
                </a:solidFill>
                <a:latin typeface="Gilroy"/>
              </a:rPr>
              <a:t>CUREIT</a:t>
            </a:r>
            <a:endParaRPr lang="ru-RU" sz="3700" b="1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2" name="CustomShape 2"/>
          <p:cNvSpPr/>
          <p:nvPr/>
        </p:nvSpPr>
        <p:spPr>
          <a:xfrm>
            <a:off x="1020960" y="3183120"/>
            <a:ext cx="4286880" cy="93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ru-RU" sz="6000" b="1" strike="noStrike" spc="9">
                <a:solidFill>
                  <a:srgbClr val="F26849"/>
                </a:solidFill>
                <a:latin typeface="Gilroy"/>
              </a:rPr>
              <a:t>CUREIT</a:t>
            </a:r>
            <a:r>
              <a:rPr lang="ru-RU" sz="6000" b="1" strike="noStrike" spc="-55" baseline="33000">
                <a:solidFill>
                  <a:srgbClr val="F26849"/>
                </a:solidFill>
                <a:latin typeface="Gilroy"/>
              </a:rPr>
              <a:t> </a:t>
            </a:r>
            <a:r>
              <a:rPr lang="ru-RU" sz="6000" b="1" strike="noStrike" spc="12" baseline="33000">
                <a:solidFill>
                  <a:srgbClr val="F26849"/>
                </a:solidFill>
                <a:latin typeface="Gilroy"/>
              </a:rPr>
              <a:t>ТМ</a:t>
            </a:r>
            <a:endParaRPr lang="ru-RU" sz="6000" b="1" strike="noStrike" spc="-1">
              <a:latin typeface="Gilroy"/>
            </a:endParaRPr>
          </a:p>
        </p:txBody>
      </p:sp>
      <p:sp>
        <p:nvSpPr>
          <p:cNvPr id="453" name="TextShape 3"/>
          <p:cNvSpPr txBox="1"/>
          <p:nvPr/>
        </p:nvSpPr>
        <p:spPr>
          <a:xfrm>
            <a:off x="6687000" y="2710800"/>
            <a:ext cx="5193000" cy="75492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При помощи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технологии </a:t>
            </a:r>
            <a:r>
              <a:rPr lang="ru-RU" sz="1600" b="0" strike="noStrike" spc="-15" dirty="0">
                <a:solidFill>
                  <a:srgbClr val="565655"/>
                </a:solidFill>
                <a:latin typeface="Helvetica Neue World"/>
              </a:rPr>
              <a:t>PNS </a:t>
            </a:r>
            <a:r>
              <a:rPr lang="ru-RU" sz="1600" b="0" strike="noStrike" spc="-1" dirty="0">
                <a:solidFill>
                  <a:srgbClr val="565655"/>
                </a:solidFill>
                <a:latin typeface="Helvetica Neue World"/>
              </a:rPr>
              <a:t>была</a:t>
            </a:r>
            <a:r>
              <a:rPr lang="ru-RU" sz="1600" b="0" strike="noStrike" spc="-9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создана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естественная </a:t>
            </a:r>
            <a:r>
              <a:rPr lang="ru-RU" sz="1600" b="0" strike="noStrike" spc="24" dirty="0">
                <a:solidFill>
                  <a:srgbClr val="565655"/>
                </a:solidFill>
                <a:latin typeface="Helvetica Neue World"/>
              </a:rPr>
              <a:t>матрица </a:t>
            </a:r>
            <a:r>
              <a:rPr lang="ru-RU" sz="1600" b="0" strike="noStrike" spc="69" dirty="0">
                <a:solidFill>
                  <a:srgbClr val="565655"/>
                </a:solidFill>
                <a:latin typeface="Helvetica Neue World"/>
              </a:rPr>
              <a:t>куркумы </a:t>
            </a:r>
            <a:r>
              <a:rPr lang="ru-RU" sz="1600" b="0" strike="noStrike" spc="24" dirty="0" err="1">
                <a:solidFill>
                  <a:srgbClr val="565655"/>
                </a:solidFill>
                <a:latin typeface="Helvetica Neue World"/>
              </a:rPr>
              <a:t>Cureit</a:t>
            </a:r>
            <a:r>
              <a:rPr lang="ru-RU" sz="1600" b="0" strike="noStrike" spc="-15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29" dirty="0" smtClean="0">
                <a:solidFill>
                  <a:srgbClr val="565655"/>
                </a:solidFill>
                <a:latin typeface="Helvetica Neue World"/>
              </a:rPr>
              <a:t>ТМ.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6402960" y="2781720"/>
            <a:ext cx="126000" cy="1260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5"/>
          <p:cNvSpPr/>
          <p:nvPr/>
        </p:nvSpPr>
        <p:spPr>
          <a:xfrm>
            <a:off x="6687000" y="3465720"/>
            <a:ext cx="5409000" cy="120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Основу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  <a:ea typeface="Microsoft YaHei"/>
              </a:rPr>
              <a:t>формулы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  <a:ea typeface="Microsoft YaHei"/>
              </a:rPr>
              <a:t>составляет 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  <a:ea typeface="Microsoft YaHei"/>
              </a:rPr>
              <a:t>восстановленная матрица натуральной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  <a:ea typeface="Microsoft YaHei"/>
              </a:rPr>
              <a:t>куркумы. </a:t>
            </a:r>
            <a:r>
              <a:rPr lang="ru-RU" sz="1600" b="0" strike="noStrike" spc="63">
                <a:solidFill>
                  <a:srgbClr val="565655"/>
                </a:solidFill>
                <a:latin typeface="Helvetica Neue World"/>
                <a:ea typeface="Microsoft YaHei"/>
              </a:rPr>
              <a:t>Кроме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  <a:ea typeface="Microsoft YaHei"/>
              </a:rPr>
              <a:t>куркумина </a:t>
            </a:r>
            <a:endParaRPr lang="ru-RU" sz="1600" b="0" strike="noStrike" spc="-1"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в </a:t>
            </a:r>
            <a:r>
              <a:rPr lang="ru-RU" sz="1600" b="0" strike="noStrike" spc="12">
                <a:solidFill>
                  <a:srgbClr val="565655"/>
                </a:solidFill>
                <a:latin typeface="Helvetica Neue World"/>
                <a:ea typeface="Microsoft YaHei"/>
              </a:rPr>
              <a:t>ней 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присутствуют </a:t>
            </a:r>
            <a:r>
              <a:rPr lang="ru-RU" sz="1600" b="0" strike="noStrike" spc="-7">
                <a:solidFill>
                  <a:srgbClr val="565655"/>
                </a:solidFill>
                <a:latin typeface="Helvetica Neue World"/>
                <a:ea typeface="Microsoft YaHei"/>
              </a:rPr>
              <a:t>ее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  <a:ea typeface="Microsoft YaHei"/>
              </a:rPr>
              <a:t>природные</a:t>
            </a:r>
            <a:r>
              <a:rPr lang="ru-RU" sz="1600" b="0" strike="noStrike" spc="-1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18">
                <a:solidFill>
                  <a:srgbClr val="565655"/>
                </a:solidFill>
                <a:latin typeface="Helvetica Neue World"/>
                <a:ea typeface="Microsoft YaHei"/>
              </a:rPr>
              <a:t>составляющие: </a:t>
            </a:r>
            <a:r>
              <a:rPr lang="ru-RU" sz="1600" b="0" strike="noStrike" spc="24">
                <a:solidFill>
                  <a:srgbClr val="565655"/>
                </a:solidFill>
                <a:latin typeface="Helvetica Neue World"/>
                <a:ea typeface="Microsoft YaHei"/>
              </a:rPr>
              <a:t>белки,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  <a:ea typeface="Microsoft YaHei"/>
              </a:rPr>
              <a:t>углеводы, </a:t>
            </a:r>
            <a:r>
              <a:rPr lang="ru-RU" sz="1600" b="0" strike="noStrike" spc="32">
                <a:solidFill>
                  <a:srgbClr val="565655"/>
                </a:solidFill>
                <a:latin typeface="Helvetica Neue World"/>
                <a:ea typeface="Microsoft YaHei"/>
              </a:rPr>
              <a:t>эфирные</a:t>
            </a:r>
            <a:r>
              <a:rPr lang="ru-RU" sz="1600" b="0" strike="noStrike" spc="-41">
                <a:solidFill>
                  <a:srgbClr val="565655"/>
                </a:solidFill>
                <a:latin typeface="Helvetica Neue World"/>
                <a:ea typeface="Microsoft YaHei"/>
              </a:rPr>
              <a:t> </a:t>
            </a:r>
            <a:r>
              <a:rPr lang="ru-RU" sz="1600" b="0" strike="noStrike" spc="4">
                <a:solidFill>
                  <a:srgbClr val="565655"/>
                </a:solidFill>
                <a:latin typeface="Helvetica Neue World"/>
                <a:ea typeface="Microsoft YaHei"/>
              </a:rPr>
              <a:t>масла.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Эти </a:t>
            </a:r>
            <a:r>
              <a:rPr lang="ru-RU" sz="1600" b="0" strike="noStrike" spc="38">
                <a:solidFill>
                  <a:srgbClr val="565655"/>
                </a:solidFill>
                <a:latin typeface="Helvetica Neue World"/>
              </a:rPr>
              <a:t>компоненты </a:t>
            </a:r>
            <a:r>
              <a:rPr lang="ru-RU" sz="1600" b="0" strike="noStrike" spc="9">
                <a:solidFill>
                  <a:srgbClr val="565655"/>
                </a:solidFill>
                <a:latin typeface="Helvetica Neue World"/>
              </a:rPr>
              <a:t>улучшают </a:t>
            </a:r>
            <a:r>
              <a:rPr lang="ru-RU" sz="1600" b="0" strike="noStrike" spc="29">
                <a:solidFill>
                  <a:srgbClr val="565655"/>
                </a:solidFill>
                <a:latin typeface="Helvetica Neue World"/>
              </a:rPr>
              <a:t>усвоение</a:t>
            </a:r>
            <a:r>
              <a:rPr lang="ru-RU" sz="1600" b="0" strike="noStrike" spc="-8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58">
                <a:solidFill>
                  <a:srgbClr val="565655"/>
                </a:solidFill>
                <a:latin typeface="Helvetica Neue World"/>
              </a:rPr>
              <a:t>куркумина.</a:t>
            </a:r>
            <a:endParaRPr lang="ru-RU" sz="1600" b="0" strike="noStrike" spc="-1">
              <a:latin typeface="Helvetica Neue World"/>
            </a:endParaRPr>
          </a:p>
        </p:txBody>
      </p:sp>
      <p:sp>
        <p:nvSpPr>
          <p:cNvPr id="456" name="CustomShape 6"/>
          <p:cNvSpPr/>
          <p:nvPr/>
        </p:nvSpPr>
        <p:spPr>
          <a:xfrm>
            <a:off x="6402960" y="35362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"/>
          <p:cNvSpPr/>
          <p:nvPr/>
        </p:nvSpPr>
        <p:spPr>
          <a:xfrm>
            <a:off x="3240000" y="4068000"/>
            <a:ext cx="5760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стабильная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биоактивная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формула</a:t>
            </a:r>
            <a:r>
              <a:rPr lang="ru-RU" sz="1600" b="0" strike="noStrike" spc="-23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+ </a:t>
            </a: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увеличенная </a:t>
            </a:r>
            <a:r>
              <a:rPr lang="ru-RU" sz="1600" b="0" strike="noStrike" spc="32" dirty="0" err="1">
                <a:solidFill>
                  <a:srgbClr val="FFFFFF"/>
                </a:solidFill>
                <a:latin typeface="Arial"/>
              </a:rPr>
              <a:t>биодоступность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для 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клеток</a:t>
            </a:r>
            <a:r>
              <a:rPr lang="ru-RU" sz="1600" b="0" strike="noStrike" spc="-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организма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2530080" y="3312000"/>
            <a:ext cx="3229920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4400">
              <a:lnSpc>
                <a:spcPts val="2551"/>
              </a:lnSpc>
              <a:spcBef>
                <a:spcPts val="255"/>
              </a:spcBef>
            </a:pPr>
            <a:r>
              <a:rPr lang="ru-RU" sz="3000" b="1" strike="noStrike" spc="-1">
                <a:solidFill>
                  <a:srgbClr val="FFFFFF"/>
                </a:solidFill>
                <a:latin typeface="HelveticaNeueLT W1G 75 Bd"/>
              </a:rPr>
              <a:t>Липосомальная </a:t>
            </a:r>
            <a:r>
              <a:rPr lang="ru-RU" sz="3000" b="1" strike="noStrike" spc="-12">
                <a:solidFill>
                  <a:srgbClr val="FFFFFF"/>
                </a:solidFill>
                <a:latin typeface="HelveticaNeueLT W1G 75 Bd"/>
              </a:rPr>
              <a:t>технология</a:t>
            </a:r>
            <a:endParaRPr lang="ru-RU" sz="3000" b="0" strike="noStrike" spc="-1">
              <a:latin typeface="Gilroy"/>
            </a:endParaRPr>
          </a:p>
        </p:txBody>
      </p:sp>
      <p:sp>
        <p:nvSpPr>
          <p:cNvPr id="460" name="CustomShape 4"/>
          <p:cNvSpPr/>
          <p:nvPr/>
        </p:nvSpPr>
        <p:spPr>
          <a:xfrm>
            <a:off x="6663240" y="3346200"/>
            <a:ext cx="3344760" cy="46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000" b="1" strike="noStrike" spc="-7">
                <a:solidFill>
                  <a:srgbClr val="FFFFFF"/>
                </a:solidFill>
                <a:latin typeface="HelveticaNeueLT W1G 75 Bd"/>
              </a:rPr>
              <a:t>Формула</a:t>
            </a:r>
            <a:r>
              <a:rPr lang="ru-RU" sz="3000" b="1" strike="noStrike" spc="-66">
                <a:solidFill>
                  <a:srgbClr val="FFFFFF"/>
                </a:solidFill>
                <a:latin typeface="HelveticaNeueLT W1G 75 Bd"/>
              </a:rPr>
              <a:t> </a:t>
            </a:r>
            <a:r>
              <a:rPr lang="ru-RU" sz="3000" b="1" strike="noStrike" spc="-7">
                <a:solidFill>
                  <a:srgbClr val="FFFFFF"/>
                </a:solidFill>
                <a:latin typeface="HelveticaNeueLT W1G 75 Bd"/>
              </a:rPr>
              <a:t>Cureit</a:t>
            </a:r>
            <a:endParaRPr lang="ru-RU" sz="3000" b="0" strike="noStrike" spc="-1">
              <a:latin typeface="Gilroy"/>
            </a:endParaRPr>
          </a:p>
        </p:txBody>
      </p:sp>
      <p:sp>
        <p:nvSpPr>
          <p:cNvPr id="461" name="CustomShape 5"/>
          <p:cNvSpPr/>
          <p:nvPr/>
        </p:nvSpPr>
        <p:spPr>
          <a:xfrm>
            <a:off x="2592000" y="427032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6"/>
          <p:cNvSpPr/>
          <p:nvPr/>
        </p:nvSpPr>
        <p:spPr>
          <a:xfrm>
            <a:off x="2592000" y="439164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TextShape 7"/>
          <p:cNvSpPr txBox="1"/>
          <p:nvPr/>
        </p:nvSpPr>
        <p:spPr>
          <a:xfrm>
            <a:off x="586080" y="516960"/>
            <a:ext cx="4911480" cy="1296360"/>
          </a:xfrm>
          <a:prstGeom prst="rect">
            <a:avLst/>
          </a:prstGeom>
          <a:noFill/>
          <a:ln>
            <a:noFill/>
          </a:ln>
        </p:spPr>
        <p:txBody>
          <a:bodyPr lIns="0" tIns="74880" rIns="0" bIns="0"/>
          <a:lstStyle/>
          <a:p>
            <a:pPr marL="14400" indent="3600">
              <a:lnSpc>
                <a:spcPts val="3685"/>
              </a:lnSpc>
              <a:spcBef>
                <a:spcPts val="595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ПОЛУЧИТЕ ВСЮ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ПОЛЬЗУ  КУРКУМИНА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64" name="CustomShape 8"/>
          <p:cNvSpPr/>
          <p:nvPr/>
        </p:nvSpPr>
        <p:spPr>
          <a:xfrm>
            <a:off x="9753480" y="3547080"/>
            <a:ext cx="3250800" cy="3768480"/>
          </a:xfrm>
          <a:custGeom>
            <a:avLst/>
            <a:gdLst/>
            <a:ahLst/>
            <a:cxnLst/>
            <a:rect l="l" t="t" r="r" b="b"/>
            <a:pathLst>
              <a:path w="3251200" h="3768725">
                <a:moveTo>
                  <a:pt x="2500604" y="0"/>
                </a:moveTo>
                <a:lnTo>
                  <a:pt x="2451971" y="459"/>
                </a:lnTo>
                <a:lnTo>
                  <a:pt x="2403564" y="1830"/>
                </a:lnTo>
                <a:lnTo>
                  <a:pt x="2355390" y="4106"/>
                </a:lnTo>
                <a:lnTo>
                  <a:pt x="2307459" y="7277"/>
                </a:lnTo>
                <a:lnTo>
                  <a:pt x="2259779" y="11336"/>
                </a:lnTo>
                <a:lnTo>
                  <a:pt x="2212357" y="16275"/>
                </a:lnTo>
                <a:lnTo>
                  <a:pt x="2165203" y="22084"/>
                </a:lnTo>
                <a:lnTo>
                  <a:pt x="2118325" y="28756"/>
                </a:lnTo>
                <a:lnTo>
                  <a:pt x="2071731" y="36282"/>
                </a:lnTo>
                <a:lnTo>
                  <a:pt x="2025430" y="44655"/>
                </a:lnTo>
                <a:lnTo>
                  <a:pt x="1979430" y="53865"/>
                </a:lnTo>
                <a:lnTo>
                  <a:pt x="1933739" y="63905"/>
                </a:lnTo>
                <a:lnTo>
                  <a:pt x="1888366" y="74765"/>
                </a:lnTo>
                <a:lnTo>
                  <a:pt x="1843319" y="86439"/>
                </a:lnTo>
                <a:lnTo>
                  <a:pt x="1798606" y="98917"/>
                </a:lnTo>
                <a:lnTo>
                  <a:pt x="1754237" y="112191"/>
                </a:lnTo>
                <a:lnTo>
                  <a:pt x="1710218" y="126254"/>
                </a:lnTo>
                <a:lnTo>
                  <a:pt x="1666560" y="141096"/>
                </a:lnTo>
                <a:lnTo>
                  <a:pt x="1623269" y="156709"/>
                </a:lnTo>
                <a:lnTo>
                  <a:pt x="1580355" y="173085"/>
                </a:lnTo>
                <a:lnTo>
                  <a:pt x="1537826" y="190216"/>
                </a:lnTo>
                <a:lnTo>
                  <a:pt x="1495690" y="208094"/>
                </a:lnTo>
                <a:lnTo>
                  <a:pt x="1453955" y="226709"/>
                </a:lnTo>
                <a:lnTo>
                  <a:pt x="1412631" y="246055"/>
                </a:lnTo>
                <a:lnTo>
                  <a:pt x="1371725" y="266122"/>
                </a:lnTo>
                <a:lnTo>
                  <a:pt x="1331245" y="286902"/>
                </a:lnTo>
                <a:lnTo>
                  <a:pt x="1291201" y="308387"/>
                </a:lnTo>
                <a:lnTo>
                  <a:pt x="1251600" y="330569"/>
                </a:lnTo>
                <a:lnTo>
                  <a:pt x="1212451" y="353439"/>
                </a:lnTo>
                <a:lnTo>
                  <a:pt x="1173762" y="376988"/>
                </a:lnTo>
                <a:lnTo>
                  <a:pt x="1135542" y="401210"/>
                </a:lnTo>
                <a:lnTo>
                  <a:pt x="1097799" y="426095"/>
                </a:lnTo>
                <a:lnTo>
                  <a:pt x="1060542" y="451635"/>
                </a:lnTo>
                <a:lnTo>
                  <a:pt x="1023778" y="477822"/>
                </a:lnTo>
                <a:lnTo>
                  <a:pt x="987517" y="504648"/>
                </a:lnTo>
                <a:lnTo>
                  <a:pt x="951766" y="532103"/>
                </a:lnTo>
                <a:lnTo>
                  <a:pt x="916534" y="560181"/>
                </a:lnTo>
                <a:lnTo>
                  <a:pt x="881829" y="588872"/>
                </a:lnTo>
                <a:lnTo>
                  <a:pt x="847660" y="618168"/>
                </a:lnTo>
                <a:lnTo>
                  <a:pt x="814035" y="648062"/>
                </a:lnTo>
                <a:lnTo>
                  <a:pt x="780963" y="678543"/>
                </a:lnTo>
                <a:lnTo>
                  <a:pt x="748451" y="709606"/>
                </a:lnTo>
                <a:lnTo>
                  <a:pt x="716509" y="741240"/>
                </a:lnTo>
                <a:lnTo>
                  <a:pt x="685144" y="773438"/>
                </a:lnTo>
                <a:lnTo>
                  <a:pt x="654366" y="806192"/>
                </a:lnTo>
                <a:lnTo>
                  <a:pt x="624182" y="839493"/>
                </a:lnTo>
                <a:lnTo>
                  <a:pt x="594600" y="873333"/>
                </a:lnTo>
                <a:lnTo>
                  <a:pt x="565630" y="907703"/>
                </a:lnTo>
                <a:lnTo>
                  <a:pt x="537279" y="942595"/>
                </a:lnTo>
                <a:lnTo>
                  <a:pt x="509557" y="978002"/>
                </a:lnTo>
                <a:lnTo>
                  <a:pt x="482470" y="1013914"/>
                </a:lnTo>
                <a:lnTo>
                  <a:pt x="456029" y="1050323"/>
                </a:lnTo>
                <a:lnTo>
                  <a:pt x="430240" y="1087221"/>
                </a:lnTo>
                <a:lnTo>
                  <a:pt x="405113" y="1124601"/>
                </a:lnTo>
                <a:lnTo>
                  <a:pt x="380655" y="1162452"/>
                </a:lnTo>
                <a:lnTo>
                  <a:pt x="356876" y="1200768"/>
                </a:lnTo>
                <a:lnTo>
                  <a:pt x="333784" y="1239539"/>
                </a:lnTo>
                <a:lnTo>
                  <a:pt x="311387" y="1278759"/>
                </a:lnTo>
                <a:lnTo>
                  <a:pt x="289693" y="1318417"/>
                </a:lnTo>
                <a:lnTo>
                  <a:pt x="268710" y="1358506"/>
                </a:lnTo>
                <a:lnTo>
                  <a:pt x="248448" y="1399018"/>
                </a:lnTo>
                <a:lnTo>
                  <a:pt x="228915" y="1439944"/>
                </a:lnTo>
                <a:lnTo>
                  <a:pt x="210118" y="1481276"/>
                </a:lnTo>
                <a:lnTo>
                  <a:pt x="192066" y="1523006"/>
                </a:lnTo>
                <a:lnTo>
                  <a:pt x="174769" y="1565125"/>
                </a:lnTo>
                <a:lnTo>
                  <a:pt x="158233" y="1607626"/>
                </a:lnTo>
                <a:lnTo>
                  <a:pt x="142468" y="1650499"/>
                </a:lnTo>
                <a:lnTo>
                  <a:pt x="127482" y="1693737"/>
                </a:lnTo>
                <a:lnTo>
                  <a:pt x="113283" y="1737330"/>
                </a:lnTo>
                <a:lnTo>
                  <a:pt x="99879" y="1781272"/>
                </a:lnTo>
                <a:lnTo>
                  <a:pt x="87280" y="1825553"/>
                </a:lnTo>
                <a:lnTo>
                  <a:pt x="75492" y="1870166"/>
                </a:lnTo>
                <a:lnTo>
                  <a:pt x="64526" y="1915102"/>
                </a:lnTo>
                <a:lnTo>
                  <a:pt x="54389" y="1960352"/>
                </a:lnTo>
                <a:lnTo>
                  <a:pt x="45089" y="2005909"/>
                </a:lnTo>
                <a:lnTo>
                  <a:pt x="36635" y="2051763"/>
                </a:lnTo>
                <a:lnTo>
                  <a:pt x="29036" y="2097908"/>
                </a:lnTo>
                <a:lnTo>
                  <a:pt x="22299" y="2144334"/>
                </a:lnTo>
                <a:lnTo>
                  <a:pt x="16433" y="2191033"/>
                </a:lnTo>
                <a:lnTo>
                  <a:pt x="11447" y="2237997"/>
                </a:lnTo>
                <a:lnTo>
                  <a:pt x="7348" y="2285218"/>
                </a:lnTo>
                <a:lnTo>
                  <a:pt x="4146" y="2332686"/>
                </a:lnTo>
                <a:lnTo>
                  <a:pt x="1848" y="2380395"/>
                </a:lnTo>
                <a:lnTo>
                  <a:pt x="463" y="2428336"/>
                </a:lnTo>
                <a:lnTo>
                  <a:pt x="0" y="2476500"/>
                </a:lnTo>
                <a:lnTo>
                  <a:pt x="463" y="2524663"/>
                </a:lnTo>
                <a:lnTo>
                  <a:pt x="1848" y="2572604"/>
                </a:lnTo>
                <a:lnTo>
                  <a:pt x="4146" y="2620313"/>
                </a:lnTo>
                <a:lnTo>
                  <a:pt x="7348" y="2667781"/>
                </a:lnTo>
                <a:lnTo>
                  <a:pt x="11447" y="2715002"/>
                </a:lnTo>
                <a:lnTo>
                  <a:pt x="16433" y="2761966"/>
                </a:lnTo>
                <a:lnTo>
                  <a:pt x="22299" y="2808665"/>
                </a:lnTo>
                <a:lnTo>
                  <a:pt x="29036" y="2855091"/>
                </a:lnTo>
                <a:lnTo>
                  <a:pt x="36635" y="2901236"/>
                </a:lnTo>
                <a:lnTo>
                  <a:pt x="45089" y="2947090"/>
                </a:lnTo>
                <a:lnTo>
                  <a:pt x="54389" y="2992647"/>
                </a:lnTo>
                <a:lnTo>
                  <a:pt x="64526" y="3037897"/>
                </a:lnTo>
                <a:lnTo>
                  <a:pt x="75492" y="3082833"/>
                </a:lnTo>
                <a:lnTo>
                  <a:pt x="87280" y="3127446"/>
                </a:lnTo>
                <a:lnTo>
                  <a:pt x="99879" y="3171727"/>
                </a:lnTo>
                <a:lnTo>
                  <a:pt x="113283" y="3215669"/>
                </a:lnTo>
                <a:lnTo>
                  <a:pt x="127482" y="3259262"/>
                </a:lnTo>
                <a:lnTo>
                  <a:pt x="142468" y="3302500"/>
                </a:lnTo>
                <a:lnTo>
                  <a:pt x="158233" y="3345373"/>
                </a:lnTo>
                <a:lnTo>
                  <a:pt x="174769" y="3387874"/>
                </a:lnTo>
                <a:lnTo>
                  <a:pt x="192066" y="3429993"/>
                </a:lnTo>
                <a:lnTo>
                  <a:pt x="210118" y="3471723"/>
                </a:lnTo>
                <a:lnTo>
                  <a:pt x="228915" y="3513055"/>
                </a:lnTo>
                <a:lnTo>
                  <a:pt x="248448" y="3553981"/>
                </a:lnTo>
                <a:lnTo>
                  <a:pt x="268710" y="3594493"/>
                </a:lnTo>
                <a:lnTo>
                  <a:pt x="289693" y="3634582"/>
                </a:lnTo>
                <a:lnTo>
                  <a:pt x="311387" y="3674240"/>
                </a:lnTo>
                <a:lnTo>
                  <a:pt x="333784" y="3713460"/>
                </a:lnTo>
                <a:lnTo>
                  <a:pt x="356876" y="3752231"/>
                </a:lnTo>
                <a:lnTo>
                  <a:pt x="366804" y="3768228"/>
                </a:lnTo>
                <a:lnTo>
                  <a:pt x="3251205" y="3768228"/>
                </a:lnTo>
                <a:lnTo>
                  <a:pt x="3251205" y="113544"/>
                </a:lnTo>
                <a:lnTo>
                  <a:pt x="3246971" y="112191"/>
                </a:lnTo>
                <a:lnTo>
                  <a:pt x="3202602" y="98917"/>
                </a:lnTo>
                <a:lnTo>
                  <a:pt x="3157889" y="86439"/>
                </a:lnTo>
                <a:lnTo>
                  <a:pt x="3112842" y="74765"/>
                </a:lnTo>
                <a:lnTo>
                  <a:pt x="3067469" y="63905"/>
                </a:lnTo>
                <a:lnTo>
                  <a:pt x="3021778" y="53865"/>
                </a:lnTo>
                <a:lnTo>
                  <a:pt x="2975778" y="44655"/>
                </a:lnTo>
                <a:lnTo>
                  <a:pt x="2929477" y="36282"/>
                </a:lnTo>
                <a:lnTo>
                  <a:pt x="2882883" y="28756"/>
                </a:lnTo>
                <a:lnTo>
                  <a:pt x="2836005" y="22084"/>
                </a:lnTo>
                <a:lnTo>
                  <a:pt x="2788851" y="16275"/>
                </a:lnTo>
                <a:lnTo>
                  <a:pt x="2741429" y="11336"/>
                </a:lnTo>
                <a:lnTo>
                  <a:pt x="2693749" y="7277"/>
                </a:lnTo>
                <a:lnTo>
                  <a:pt x="2645818" y="4106"/>
                </a:lnTo>
                <a:lnTo>
                  <a:pt x="2597644" y="1830"/>
                </a:lnTo>
                <a:lnTo>
                  <a:pt x="2549237" y="459"/>
                </a:lnTo>
                <a:lnTo>
                  <a:pt x="2500604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9"/>
          <p:cNvSpPr/>
          <p:nvPr/>
        </p:nvSpPr>
        <p:spPr>
          <a:xfrm>
            <a:off x="10008000" y="1441800"/>
            <a:ext cx="1525680" cy="151020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0"/>
          <p:cNvSpPr/>
          <p:nvPr/>
        </p:nvSpPr>
        <p:spPr>
          <a:xfrm>
            <a:off x="5871240" y="3130200"/>
            <a:ext cx="334476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5000" b="1" strike="noStrike" spc="-1">
                <a:solidFill>
                  <a:srgbClr val="FFFFFF"/>
                </a:solidFill>
                <a:latin typeface="HelveticaNeueLT W1G 75 Bd"/>
              </a:rPr>
              <a:t>+</a:t>
            </a:r>
            <a:endParaRPr lang="ru-RU" sz="5000" b="0" strike="noStrike" spc="-1">
              <a:latin typeface="Gilroy"/>
            </a:endParaRPr>
          </a:p>
        </p:txBody>
      </p:sp>
      <p:sp>
        <p:nvSpPr>
          <p:cNvPr id="467" name="CustomShape 11"/>
          <p:cNvSpPr/>
          <p:nvPr/>
        </p:nvSpPr>
        <p:spPr>
          <a:xfrm>
            <a:off x="720000" y="5339160"/>
            <a:ext cx="1080000" cy="106884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588240" y="2476440"/>
            <a:ext cx="4811760" cy="241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9200" rIns="0" bIns="0"/>
          <a:lstStyle/>
          <a:p>
            <a:pPr marL="144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26849"/>
                </a:solidFill>
                <a:latin typeface="Gilroy"/>
              </a:rPr>
              <a:t>ЛИПОСОМАЛЬНЫЙ  КУРКУМИН:  </a:t>
            </a:r>
            <a:r>
              <a:rPr lang="ru-RU" sz="3700" b="1" strike="noStrike" spc="12">
                <a:solidFill>
                  <a:srgbClr val="565655"/>
                </a:solidFill>
                <a:latin typeface="Gilroy"/>
              </a:rPr>
              <a:t>МАКСИМАЛЬНАЯ  БИОДОСТУПНОСТЬ  И ЭФФЕКТИВНОСТЬ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469" name="TextShape 2"/>
          <p:cNvSpPr txBox="1"/>
          <p:nvPr/>
        </p:nvSpPr>
        <p:spPr>
          <a:xfrm>
            <a:off x="6786360" y="2293560"/>
            <a:ext cx="5525640" cy="1332360"/>
          </a:xfrm>
          <a:prstGeom prst="rect">
            <a:avLst/>
          </a:prstGeom>
          <a:noFill/>
          <a:ln>
            <a:noFill/>
          </a:ln>
        </p:spPr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-7" dirty="0">
                <a:solidFill>
                  <a:srgbClr val="F26849"/>
                </a:solidFill>
                <a:latin typeface="Gilroy"/>
              </a:rPr>
              <a:t>УЛУЧШЕННАЯ</a:t>
            </a:r>
            <a:r>
              <a:rPr lang="ru-RU" sz="1950" b="1" strike="noStrike" spc="18" dirty="0">
                <a:solidFill>
                  <a:srgbClr val="F26849"/>
                </a:solidFill>
                <a:latin typeface="Gilroy"/>
              </a:rPr>
              <a:t> </a:t>
            </a:r>
            <a:r>
              <a:rPr lang="ru-RU" sz="1950" b="1" strike="noStrike" spc="-1" dirty="0">
                <a:solidFill>
                  <a:srgbClr val="F26849"/>
                </a:solidFill>
                <a:latin typeface="Gilroy"/>
              </a:rPr>
              <a:t>БИОДОСТУПНОСТЬ: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63" dirty="0" err="1">
                <a:solidFill>
                  <a:srgbClr val="565655"/>
                </a:solidFill>
                <a:latin typeface="Arial"/>
              </a:rPr>
              <a:t>Куркумин</a:t>
            </a:r>
            <a:r>
              <a:rPr lang="ru-RU" sz="1600" b="0" strike="noStrike" spc="63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легко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проходит</a:t>
            </a:r>
            <a:r>
              <a:rPr lang="ru-RU" sz="1600" b="0" strike="noStrike" spc="-120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через 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мембрану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клетки 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усваивается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в максимально 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возможной 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концентрации.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470" name="TextShape 3"/>
          <p:cNvSpPr txBox="1"/>
          <p:nvPr/>
        </p:nvSpPr>
        <p:spPr>
          <a:xfrm>
            <a:off x="6786720" y="3733920"/>
            <a:ext cx="5525640" cy="1332360"/>
          </a:xfrm>
          <a:prstGeom prst="rect">
            <a:avLst/>
          </a:prstGeom>
          <a:noFill/>
          <a:ln>
            <a:noFill/>
          </a:ln>
        </p:spPr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-7" dirty="0">
                <a:solidFill>
                  <a:srgbClr val="F26849"/>
                </a:solidFill>
                <a:latin typeface="Gilroy"/>
                <a:ea typeface="Microsoft YaHei"/>
              </a:rPr>
              <a:t>УЛУЧШЕННАЯ</a:t>
            </a:r>
            <a:r>
              <a:rPr lang="ru-RU" sz="1950" b="1" strike="noStrike" spc="18" dirty="0">
                <a:solidFill>
                  <a:srgbClr val="F26849"/>
                </a:solidFill>
                <a:latin typeface="Gilroy"/>
                <a:ea typeface="Microsoft YaHei"/>
              </a:rPr>
              <a:t> </a:t>
            </a:r>
            <a:r>
              <a:rPr lang="ru-RU" sz="1950" b="1" strike="noStrike" spc="9" dirty="0">
                <a:solidFill>
                  <a:srgbClr val="F26849"/>
                </a:solidFill>
                <a:latin typeface="Gilroy"/>
                <a:ea typeface="Microsoft YaHei"/>
              </a:rPr>
              <a:t>ЭФФЕКТИВНОСТЬ</a:t>
            </a:r>
            <a:r>
              <a:rPr lang="ru-RU" sz="1950" b="1" strike="noStrike" spc="-1" dirty="0">
                <a:solidFill>
                  <a:srgbClr val="F26849"/>
                </a:solidFill>
                <a:latin typeface="Gilroy"/>
                <a:ea typeface="Microsoft YaHei"/>
              </a:rPr>
              <a:t>: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63" dirty="0" err="1">
                <a:solidFill>
                  <a:srgbClr val="565655"/>
                </a:solidFill>
                <a:latin typeface="Arial"/>
              </a:rPr>
              <a:t>Куркумин</a:t>
            </a:r>
            <a:r>
              <a:rPr lang="ru-RU" sz="1600" b="0" strike="noStrike" spc="63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работает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эффективнее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благодаря 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формуле </a:t>
            </a:r>
            <a:r>
              <a:rPr lang="ru-RU" sz="1600" b="0" strike="noStrike" spc="24" dirty="0" err="1">
                <a:solidFill>
                  <a:srgbClr val="565655"/>
                </a:solidFill>
                <a:latin typeface="Arial"/>
              </a:rPr>
              <a:t>Cureit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и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Arial"/>
              </a:rPr>
              <a:t>липосомальной</a:t>
            </a:r>
            <a:r>
              <a:rPr lang="ru-RU" sz="1600" b="0" strike="noStrike" spc="-11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технологии 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доставки </a:t>
            </a:r>
            <a:r>
              <a:rPr lang="ru-RU" sz="1600" b="0" strike="noStrike" spc="43" dirty="0">
                <a:solidFill>
                  <a:srgbClr val="565655"/>
                </a:solidFill>
                <a:latin typeface="Arial"/>
              </a:rPr>
              <a:t>активного</a:t>
            </a:r>
            <a:r>
              <a:rPr lang="ru-RU" sz="1600" b="0" strike="noStrike" spc="-46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smtClean="0">
                <a:solidFill>
                  <a:srgbClr val="565655"/>
                </a:solidFill>
                <a:latin typeface="Arial"/>
              </a:rPr>
              <a:t>вещества.</a:t>
            </a:r>
            <a:endParaRPr lang="ru-RU" sz="1600" b="0" strike="noStrike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0"/>
          <p:cNvPicPr/>
          <p:nvPr/>
        </p:nvPicPr>
        <p:blipFill>
          <a:blip r:embed="rId3"/>
          <a:stretch/>
        </p:blipFill>
        <p:spPr>
          <a:xfrm>
            <a:off x="360" y="1080"/>
            <a:ext cx="13004280" cy="7314120"/>
          </a:xfrm>
          <a:prstGeom prst="rect">
            <a:avLst/>
          </a:prstGeom>
          <a:ln>
            <a:noFill/>
          </a:ln>
        </p:spPr>
      </p:pic>
      <p:sp>
        <p:nvSpPr>
          <p:cNvPr id="472" name="TextShape 1"/>
          <p:cNvSpPr txBox="1"/>
          <p:nvPr/>
        </p:nvSpPr>
        <p:spPr>
          <a:xfrm>
            <a:off x="572760" y="672120"/>
            <a:ext cx="8967240" cy="148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4535"/>
              </a:lnSpc>
              <a:spcBef>
                <a:spcPts val="680"/>
              </a:spcBef>
            </a:pPr>
            <a:r>
              <a:rPr lang="ru-RU" sz="4200" b="1" strike="noStrike" spc="12" dirty="0">
                <a:solidFill>
                  <a:srgbClr val="EB5F40"/>
                </a:solidFill>
                <a:latin typeface="Gilroy"/>
              </a:rPr>
              <a:t>ЛИПОСОМАЛЬНАЯ ЛИНЕЙКА ПРОДУКТОВ CORAL CLUB</a:t>
            </a:r>
            <a:endParaRPr lang="ru-RU" sz="4200" b="1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624960" y="193320"/>
            <a:ext cx="833306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 dirty="0">
                <a:solidFill>
                  <a:srgbClr val="565655"/>
                </a:solidFill>
                <a:latin typeface="Social Gothic"/>
              </a:rPr>
              <a:t>НОВЫЙ УРОВЕНЬ БИОДОСТУПНОСТИ И ЭФФЕКТИВНОСТИ.</a:t>
            </a:r>
          </a:p>
        </p:txBody>
      </p:sp>
      <p:sp>
        <p:nvSpPr>
          <p:cNvPr id="474" name="CustomShape 3"/>
          <p:cNvSpPr/>
          <p:nvPr/>
        </p:nvSpPr>
        <p:spPr>
          <a:xfrm>
            <a:off x="576000" y="3924000"/>
            <a:ext cx="16560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pc="18" dirty="0" err="1" smtClean="0">
                <a:solidFill>
                  <a:srgbClr val="565655"/>
                </a:solidFill>
                <a:latin typeface="Helvetica Neue World"/>
              </a:rPr>
              <a:t>Куркумин</a:t>
            </a:r>
            <a:r>
              <a:rPr lang="ru-RU" sz="1600" b="1" spc="18" dirty="0" smtClean="0">
                <a:solidFill>
                  <a:srgbClr val="565655"/>
                </a:solidFill>
                <a:latin typeface="Helvetica Neue World"/>
              </a:rPr>
              <a:t> 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trike="noStrike" spc="18" dirty="0" smtClean="0">
                <a:solidFill>
                  <a:srgbClr val="565655"/>
                </a:solidFill>
                <a:latin typeface="Helvetica Neue World"/>
              </a:rPr>
              <a:t>пищеварение</a:t>
            </a:r>
            <a:r>
              <a:rPr lang="ru-RU" sz="1600" b="1" strike="noStrike" spc="1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движение,  регенерация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5" name="CustomShape 4"/>
          <p:cNvSpPr/>
          <p:nvPr/>
        </p:nvSpPr>
        <p:spPr>
          <a:xfrm>
            <a:off x="10080000" y="2844000"/>
            <a:ext cx="223128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en-US" sz="1600" b="1" strike="noStrike" spc="38" dirty="0" smtClean="0">
                <a:solidFill>
                  <a:srgbClr val="565655"/>
                </a:solidFill>
                <a:latin typeface="Helvetica Neue World"/>
              </a:rPr>
              <a:t>D3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38" dirty="0" smtClean="0">
                <a:solidFill>
                  <a:srgbClr val="565655"/>
                </a:solidFill>
                <a:latin typeface="Helvetica Neue World"/>
              </a:rPr>
              <a:t>энергия</a:t>
            </a:r>
            <a:r>
              <a:rPr lang="ru-RU" sz="1600" b="1" strike="noStrike" spc="3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ru-RU" sz="1600" b="1" strike="noStrike" spc="29" dirty="0">
                <a:solidFill>
                  <a:srgbClr val="565655"/>
                </a:solidFill>
                <a:latin typeface="Helvetica Neue World"/>
              </a:rPr>
              <a:t>движение, </a:t>
            </a:r>
            <a:r>
              <a:rPr lang="ru-RU" sz="1600" b="1" strike="noStrike" spc="24" dirty="0">
                <a:solidFill>
                  <a:srgbClr val="565655"/>
                </a:solidFill>
                <a:latin typeface="Helvetica Neue World"/>
              </a:rPr>
              <a:t>иммуни</a:t>
            </a:r>
            <a:r>
              <a:rPr lang="ru-RU" sz="1600" b="1" strike="noStrike" spc="-12" dirty="0">
                <a:solidFill>
                  <a:srgbClr val="565655"/>
                </a:solidFill>
                <a:latin typeface="Helvetica Neue World"/>
              </a:rPr>
              <a:t>т</a:t>
            </a:r>
            <a:r>
              <a:rPr lang="ru-RU" sz="1600" b="1" strike="noStrike" spc="-26" dirty="0">
                <a:solidFill>
                  <a:srgbClr val="565655"/>
                </a:solidFill>
                <a:latin typeface="Helvetica Neue World"/>
              </a:rPr>
              <a:t>е</a:t>
            </a:r>
            <a:r>
              <a:rPr lang="ru-RU" sz="1600" b="1" strike="noStrike" spc="4" dirty="0">
                <a:solidFill>
                  <a:srgbClr val="565655"/>
                </a:solidFill>
                <a:latin typeface="Helvetica Neue World"/>
              </a:rPr>
              <a:t>т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4788000" y="6457320"/>
            <a:ext cx="4030536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pc="-1" dirty="0" smtClean="0">
                <a:solidFill>
                  <a:srgbClr val="565655"/>
                </a:solidFill>
                <a:latin typeface="Helvetica Neue World"/>
              </a:rPr>
              <a:t>Витамин </a:t>
            </a:r>
            <a:r>
              <a:rPr lang="en-US" sz="1600" b="1" spc="-1" dirty="0" smtClean="0">
                <a:solidFill>
                  <a:srgbClr val="565655"/>
                </a:solidFill>
                <a:latin typeface="Helvetica Neue World"/>
              </a:rPr>
              <a:t>C</a:t>
            </a: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ru-RU" sz="1600" b="1" strike="noStrike" spc="-1" dirty="0" smtClean="0">
                <a:solidFill>
                  <a:srgbClr val="565655"/>
                </a:solidFill>
                <a:latin typeface="Helvetica Neue World"/>
              </a:rPr>
              <a:t>иммунитет</a:t>
            </a:r>
            <a:r>
              <a:rPr lang="ru-RU" sz="1600" b="1" strike="noStrike" spc="-1" dirty="0">
                <a:solidFill>
                  <a:srgbClr val="565655"/>
                </a:solidFill>
                <a:latin typeface="Helvetica Neue World"/>
              </a:rPr>
              <a:t>, молодость, </a:t>
            </a:r>
            <a:r>
              <a:rPr lang="ru-RU" sz="1600" b="1" strike="noStrike" spc="-1" dirty="0" err="1">
                <a:solidFill>
                  <a:srgbClr val="565655"/>
                </a:solidFill>
                <a:latin typeface="Helvetica Neue World"/>
              </a:rPr>
              <a:t>антистресс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7" name="CustomShape 6"/>
          <p:cNvSpPr/>
          <p:nvPr/>
        </p:nvSpPr>
        <p:spPr>
          <a:xfrm>
            <a:off x="342000" y="403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7"/>
          <p:cNvSpPr/>
          <p:nvPr/>
        </p:nvSpPr>
        <p:spPr>
          <a:xfrm>
            <a:off x="9828000" y="295200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8"/>
          <p:cNvSpPr/>
          <p:nvPr/>
        </p:nvSpPr>
        <p:spPr>
          <a:xfrm>
            <a:off x="4554000" y="6552000"/>
            <a:ext cx="126000" cy="1260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0" y="-31531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5"/>
          <p:cNvSpPr/>
          <p:nvPr/>
        </p:nvSpPr>
        <p:spPr>
          <a:xfrm>
            <a:off x="6923520" y="493920"/>
            <a:ext cx="4941720" cy="4851000"/>
          </a:xfrm>
          <a:custGeom>
            <a:avLst/>
            <a:gdLst/>
            <a:ahLst/>
            <a:cxnLst/>
            <a:rect l="l" t="t" r="r" b="b"/>
            <a:pathLst>
              <a:path w="4942205" h="4851400">
                <a:moveTo>
                  <a:pt x="2759086" y="4838699"/>
                </a:moveTo>
                <a:lnTo>
                  <a:pt x="2182762" y="4838699"/>
                </a:lnTo>
                <a:lnTo>
                  <a:pt x="2230161" y="4851399"/>
                </a:lnTo>
                <a:lnTo>
                  <a:pt x="2711687" y="4851399"/>
                </a:lnTo>
                <a:lnTo>
                  <a:pt x="2759086" y="4838699"/>
                </a:lnTo>
                <a:close/>
                <a:moveTo>
                  <a:pt x="2853062" y="4825999"/>
                </a:moveTo>
                <a:lnTo>
                  <a:pt x="2088787" y="4825999"/>
                </a:lnTo>
                <a:lnTo>
                  <a:pt x="2135635" y="4838699"/>
                </a:lnTo>
                <a:lnTo>
                  <a:pt x="2806214" y="4838699"/>
                </a:lnTo>
                <a:lnTo>
                  <a:pt x="2853062" y="4825999"/>
                </a:lnTo>
                <a:close/>
                <a:moveTo>
                  <a:pt x="3037484" y="4787899"/>
                </a:moveTo>
                <a:lnTo>
                  <a:pt x="1904364" y="4787899"/>
                </a:lnTo>
                <a:lnTo>
                  <a:pt x="2042227" y="4825999"/>
                </a:lnTo>
                <a:lnTo>
                  <a:pt x="2899621" y="4825999"/>
                </a:lnTo>
                <a:lnTo>
                  <a:pt x="3037484" y="4787899"/>
                </a:lnTo>
                <a:close/>
                <a:moveTo>
                  <a:pt x="2945884" y="38099"/>
                </a:moveTo>
                <a:lnTo>
                  <a:pt x="1995964" y="38099"/>
                </a:lnTo>
                <a:lnTo>
                  <a:pt x="1594380" y="152399"/>
                </a:lnTo>
                <a:lnTo>
                  <a:pt x="1551559" y="177799"/>
                </a:lnTo>
                <a:lnTo>
                  <a:pt x="1467100" y="203199"/>
                </a:lnTo>
                <a:lnTo>
                  <a:pt x="1425478" y="228599"/>
                </a:lnTo>
                <a:lnTo>
                  <a:pt x="1384275" y="241299"/>
                </a:lnTo>
                <a:lnTo>
                  <a:pt x="1343496" y="266699"/>
                </a:lnTo>
                <a:lnTo>
                  <a:pt x="1303152" y="279399"/>
                </a:lnTo>
                <a:lnTo>
                  <a:pt x="1263251" y="304799"/>
                </a:lnTo>
                <a:lnTo>
                  <a:pt x="1184812" y="355599"/>
                </a:lnTo>
                <a:lnTo>
                  <a:pt x="1108247" y="406399"/>
                </a:lnTo>
                <a:lnTo>
                  <a:pt x="1070689" y="419099"/>
                </a:lnTo>
                <a:lnTo>
                  <a:pt x="1033626" y="457199"/>
                </a:lnTo>
                <a:lnTo>
                  <a:pt x="961016" y="507999"/>
                </a:lnTo>
                <a:lnTo>
                  <a:pt x="925487" y="533399"/>
                </a:lnTo>
                <a:lnTo>
                  <a:pt x="890487" y="558799"/>
                </a:lnTo>
                <a:lnTo>
                  <a:pt x="856024" y="584199"/>
                </a:lnTo>
                <a:lnTo>
                  <a:pt x="822107" y="622299"/>
                </a:lnTo>
                <a:lnTo>
                  <a:pt x="788744" y="647699"/>
                </a:lnTo>
                <a:lnTo>
                  <a:pt x="755945" y="673099"/>
                </a:lnTo>
                <a:lnTo>
                  <a:pt x="723717" y="711199"/>
                </a:lnTo>
                <a:lnTo>
                  <a:pt x="692069" y="736599"/>
                </a:lnTo>
                <a:lnTo>
                  <a:pt x="661010" y="774699"/>
                </a:lnTo>
                <a:lnTo>
                  <a:pt x="630549" y="800099"/>
                </a:lnTo>
                <a:lnTo>
                  <a:pt x="600693" y="838199"/>
                </a:lnTo>
                <a:lnTo>
                  <a:pt x="571452" y="876299"/>
                </a:lnTo>
                <a:lnTo>
                  <a:pt x="542834" y="901699"/>
                </a:lnTo>
                <a:lnTo>
                  <a:pt x="514848" y="939799"/>
                </a:lnTo>
                <a:lnTo>
                  <a:pt x="487502" y="977899"/>
                </a:lnTo>
                <a:lnTo>
                  <a:pt x="460805" y="1015999"/>
                </a:lnTo>
                <a:lnTo>
                  <a:pt x="434765" y="1054099"/>
                </a:lnTo>
                <a:lnTo>
                  <a:pt x="409392" y="1092199"/>
                </a:lnTo>
                <a:lnTo>
                  <a:pt x="384693" y="1130299"/>
                </a:lnTo>
                <a:lnTo>
                  <a:pt x="360677" y="1168399"/>
                </a:lnTo>
                <a:lnTo>
                  <a:pt x="337353" y="1206499"/>
                </a:lnTo>
                <a:lnTo>
                  <a:pt x="314730" y="1244599"/>
                </a:lnTo>
                <a:lnTo>
                  <a:pt x="292815" y="1282699"/>
                </a:lnTo>
                <a:lnTo>
                  <a:pt x="271618" y="1320799"/>
                </a:lnTo>
                <a:lnTo>
                  <a:pt x="251147" y="1358899"/>
                </a:lnTo>
                <a:lnTo>
                  <a:pt x="231411" y="1396999"/>
                </a:lnTo>
                <a:lnTo>
                  <a:pt x="212418" y="1435099"/>
                </a:lnTo>
                <a:lnTo>
                  <a:pt x="194177" y="1485899"/>
                </a:lnTo>
                <a:lnTo>
                  <a:pt x="176697" y="1523999"/>
                </a:lnTo>
                <a:lnTo>
                  <a:pt x="159985" y="1562099"/>
                </a:lnTo>
                <a:lnTo>
                  <a:pt x="144051" y="1612899"/>
                </a:lnTo>
                <a:lnTo>
                  <a:pt x="128903" y="1650999"/>
                </a:lnTo>
                <a:lnTo>
                  <a:pt x="114550" y="1689099"/>
                </a:lnTo>
                <a:lnTo>
                  <a:pt x="101001" y="1739899"/>
                </a:lnTo>
                <a:lnTo>
                  <a:pt x="88263" y="1777999"/>
                </a:lnTo>
                <a:lnTo>
                  <a:pt x="76346" y="1828799"/>
                </a:lnTo>
                <a:lnTo>
                  <a:pt x="65258" y="1866899"/>
                </a:lnTo>
                <a:lnTo>
                  <a:pt x="55008" y="1917699"/>
                </a:lnTo>
                <a:lnTo>
                  <a:pt x="45604" y="1955799"/>
                </a:lnTo>
                <a:lnTo>
                  <a:pt x="37055" y="2006599"/>
                </a:lnTo>
                <a:lnTo>
                  <a:pt x="29370" y="2057399"/>
                </a:lnTo>
                <a:lnTo>
                  <a:pt x="22556" y="2095499"/>
                </a:lnTo>
                <a:lnTo>
                  <a:pt x="16623" y="2146299"/>
                </a:lnTo>
                <a:lnTo>
                  <a:pt x="11580" y="2197099"/>
                </a:lnTo>
                <a:lnTo>
                  <a:pt x="7434" y="2235199"/>
                </a:lnTo>
                <a:lnTo>
                  <a:pt x="4194" y="2285999"/>
                </a:lnTo>
                <a:lnTo>
                  <a:pt x="1869" y="2336799"/>
                </a:lnTo>
                <a:lnTo>
                  <a:pt x="468" y="2374899"/>
                </a:lnTo>
                <a:lnTo>
                  <a:pt x="0" y="2425699"/>
                </a:lnTo>
                <a:lnTo>
                  <a:pt x="468" y="2476499"/>
                </a:lnTo>
                <a:lnTo>
                  <a:pt x="1869" y="2527299"/>
                </a:lnTo>
                <a:lnTo>
                  <a:pt x="4194" y="2565399"/>
                </a:lnTo>
                <a:lnTo>
                  <a:pt x="7434" y="2616199"/>
                </a:lnTo>
                <a:lnTo>
                  <a:pt x="11580" y="2666999"/>
                </a:lnTo>
                <a:lnTo>
                  <a:pt x="16623" y="2705099"/>
                </a:lnTo>
                <a:lnTo>
                  <a:pt x="22556" y="2755899"/>
                </a:lnTo>
                <a:lnTo>
                  <a:pt x="29370" y="2806699"/>
                </a:lnTo>
                <a:lnTo>
                  <a:pt x="37055" y="2844799"/>
                </a:lnTo>
                <a:lnTo>
                  <a:pt x="45604" y="2895599"/>
                </a:lnTo>
                <a:lnTo>
                  <a:pt x="55008" y="2946399"/>
                </a:lnTo>
                <a:lnTo>
                  <a:pt x="65258" y="2984499"/>
                </a:lnTo>
                <a:lnTo>
                  <a:pt x="76346" y="3035299"/>
                </a:lnTo>
                <a:lnTo>
                  <a:pt x="88263" y="3073399"/>
                </a:lnTo>
                <a:lnTo>
                  <a:pt x="101001" y="3111499"/>
                </a:lnTo>
                <a:lnTo>
                  <a:pt x="114550" y="3162299"/>
                </a:lnTo>
                <a:lnTo>
                  <a:pt x="128903" y="3200399"/>
                </a:lnTo>
                <a:lnTo>
                  <a:pt x="144051" y="3251199"/>
                </a:lnTo>
                <a:lnTo>
                  <a:pt x="159985" y="3289299"/>
                </a:lnTo>
                <a:lnTo>
                  <a:pt x="176697" y="3327399"/>
                </a:lnTo>
                <a:lnTo>
                  <a:pt x="194177" y="3378199"/>
                </a:lnTo>
                <a:lnTo>
                  <a:pt x="212418" y="3416299"/>
                </a:lnTo>
                <a:lnTo>
                  <a:pt x="231411" y="3454399"/>
                </a:lnTo>
                <a:lnTo>
                  <a:pt x="251147" y="3492499"/>
                </a:lnTo>
                <a:lnTo>
                  <a:pt x="271618" y="3530599"/>
                </a:lnTo>
                <a:lnTo>
                  <a:pt x="292815" y="3581399"/>
                </a:lnTo>
                <a:lnTo>
                  <a:pt x="314730" y="3619499"/>
                </a:lnTo>
                <a:lnTo>
                  <a:pt x="337353" y="3657599"/>
                </a:lnTo>
                <a:lnTo>
                  <a:pt x="360677" y="3695699"/>
                </a:lnTo>
                <a:lnTo>
                  <a:pt x="384693" y="3733799"/>
                </a:lnTo>
                <a:lnTo>
                  <a:pt x="409392" y="3771899"/>
                </a:lnTo>
                <a:lnTo>
                  <a:pt x="434765" y="3809999"/>
                </a:lnTo>
                <a:lnTo>
                  <a:pt x="460805" y="3835399"/>
                </a:lnTo>
                <a:lnTo>
                  <a:pt x="487502" y="3873499"/>
                </a:lnTo>
                <a:lnTo>
                  <a:pt x="514848" y="3911599"/>
                </a:lnTo>
                <a:lnTo>
                  <a:pt x="542834" y="3949699"/>
                </a:lnTo>
                <a:lnTo>
                  <a:pt x="571452" y="3987799"/>
                </a:lnTo>
                <a:lnTo>
                  <a:pt x="600693" y="4013199"/>
                </a:lnTo>
                <a:lnTo>
                  <a:pt x="630549" y="4051299"/>
                </a:lnTo>
                <a:lnTo>
                  <a:pt x="661010" y="4076699"/>
                </a:lnTo>
                <a:lnTo>
                  <a:pt x="692069" y="4114799"/>
                </a:lnTo>
                <a:lnTo>
                  <a:pt x="723717" y="4140199"/>
                </a:lnTo>
                <a:lnTo>
                  <a:pt x="755945" y="4178299"/>
                </a:lnTo>
                <a:lnTo>
                  <a:pt x="788744" y="4203699"/>
                </a:lnTo>
                <a:lnTo>
                  <a:pt x="822107" y="4241799"/>
                </a:lnTo>
                <a:lnTo>
                  <a:pt x="856024" y="4267199"/>
                </a:lnTo>
                <a:lnTo>
                  <a:pt x="890487" y="4292599"/>
                </a:lnTo>
                <a:lnTo>
                  <a:pt x="925487" y="4317999"/>
                </a:lnTo>
                <a:lnTo>
                  <a:pt x="961016" y="4356099"/>
                </a:lnTo>
                <a:lnTo>
                  <a:pt x="1033626" y="4406899"/>
                </a:lnTo>
                <a:lnTo>
                  <a:pt x="1108247" y="4457699"/>
                </a:lnTo>
                <a:lnTo>
                  <a:pt x="1184812" y="4508499"/>
                </a:lnTo>
                <a:lnTo>
                  <a:pt x="1223802" y="4521199"/>
                </a:lnTo>
                <a:lnTo>
                  <a:pt x="1303152" y="4571999"/>
                </a:lnTo>
                <a:lnTo>
                  <a:pt x="1343496" y="4584699"/>
                </a:lnTo>
                <a:lnTo>
                  <a:pt x="1425478" y="4635499"/>
                </a:lnTo>
                <a:lnTo>
                  <a:pt x="1509129" y="4660899"/>
                </a:lnTo>
                <a:lnTo>
                  <a:pt x="1551559" y="4686299"/>
                </a:lnTo>
                <a:lnTo>
                  <a:pt x="1637584" y="4711699"/>
                </a:lnTo>
                <a:lnTo>
                  <a:pt x="1681161" y="4737099"/>
                </a:lnTo>
                <a:lnTo>
                  <a:pt x="1859044" y="4787899"/>
                </a:lnTo>
                <a:lnTo>
                  <a:pt x="3082805" y="4787899"/>
                </a:lnTo>
                <a:lnTo>
                  <a:pt x="3260687" y="4737099"/>
                </a:lnTo>
                <a:lnTo>
                  <a:pt x="3304265" y="4711699"/>
                </a:lnTo>
                <a:lnTo>
                  <a:pt x="3390290" y="4686299"/>
                </a:lnTo>
                <a:lnTo>
                  <a:pt x="3432719" y="4660899"/>
                </a:lnTo>
                <a:lnTo>
                  <a:pt x="3516370" y="4635499"/>
                </a:lnTo>
                <a:lnTo>
                  <a:pt x="3598352" y="4584699"/>
                </a:lnTo>
                <a:lnTo>
                  <a:pt x="3638696" y="4571999"/>
                </a:lnTo>
                <a:lnTo>
                  <a:pt x="3718047" y="4521199"/>
                </a:lnTo>
                <a:lnTo>
                  <a:pt x="3757036" y="4508499"/>
                </a:lnTo>
                <a:lnTo>
                  <a:pt x="3833601" y="4457699"/>
                </a:lnTo>
                <a:lnTo>
                  <a:pt x="3908223" y="4406899"/>
                </a:lnTo>
                <a:lnTo>
                  <a:pt x="3980832" y="4356099"/>
                </a:lnTo>
                <a:lnTo>
                  <a:pt x="4016361" y="4317999"/>
                </a:lnTo>
                <a:lnTo>
                  <a:pt x="4051361" y="4292599"/>
                </a:lnTo>
                <a:lnTo>
                  <a:pt x="4085824" y="4267199"/>
                </a:lnTo>
                <a:lnTo>
                  <a:pt x="4119741" y="4241799"/>
                </a:lnTo>
                <a:lnTo>
                  <a:pt x="4153104" y="4203699"/>
                </a:lnTo>
                <a:lnTo>
                  <a:pt x="4185904" y="4178299"/>
                </a:lnTo>
                <a:lnTo>
                  <a:pt x="4218131" y="4140199"/>
                </a:lnTo>
                <a:lnTo>
                  <a:pt x="4249779" y="4114799"/>
                </a:lnTo>
                <a:lnTo>
                  <a:pt x="4280838" y="4076699"/>
                </a:lnTo>
                <a:lnTo>
                  <a:pt x="4311300" y="4051299"/>
                </a:lnTo>
                <a:lnTo>
                  <a:pt x="4341155" y="4013199"/>
                </a:lnTo>
                <a:lnTo>
                  <a:pt x="4370396" y="3987799"/>
                </a:lnTo>
                <a:lnTo>
                  <a:pt x="4399014" y="3949699"/>
                </a:lnTo>
                <a:lnTo>
                  <a:pt x="4427000" y="3911599"/>
                </a:lnTo>
                <a:lnTo>
                  <a:pt x="4454346" y="3873499"/>
                </a:lnTo>
                <a:lnTo>
                  <a:pt x="4481043" y="3835399"/>
                </a:lnTo>
                <a:lnTo>
                  <a:pt x="4507083" y="3809999"/>
                </a:lnTo>
                <a:lnTo>
                  <a:pt x="4532457" y="3771899"/>
                </a:lnTo>
                <a:lnTo>
                  <a:pt x="4557155" y="3733799"/>
                </a:lnTo>
                <a:lnTo>
                  <a:pt x="4581171" y="3695699"/>
                </a:lnTo>
                <a:lnTo>
                  <a:pt x="4604495" y="3657599"/>
                </a:lnTo>
                <a:lnTo>
                  <a:pt x="4627119" y="3619499"/>
                </a:lnTo>
                <a:lnTo>
                  <a:pt x="4649033" y="3581399"/>
                </a:lnTo>
                <a:lnTo>
                  <a:pt x="4670230" y="3530599"/>
                </a:lnTo>
                <a:lnTo>
                  <a:pt x="4690701" y="3492499"/>
                </a:lnTo>
                <a:lnTo>
                  <a:pt x="4710437" y="3454399"/>
                </a:lnTo>
                <a:lnTo>
                  <a:pt x="4729430" y="3416299"/>
                </a:lnTo>
                <a:lnTo>
                  <a:pt x="4747671" y="3378199"/>
                </a:lnTo>
                <a:lnTo>
                  <a:pt x="4765152" y="3327399"/>
                </a:lnTo>
                <a:lnTo>
                  <a:pt x="4781863" y="3289299"/>
                </a:lnTo>
                <a:lnTo>
                  <a:pt x="4797797" y="3251199"/>
                </a:lnTo>
                <a:lnTo>
                  <a:pt x="4812945" y="3200399"/>
                </a:lnTo>
                <a:lnTo>
                  <a:pt x="4827298" y="3162299"/>
                </a:lnTo>
                <a:lnTo>
                  <a:pt x="4840847" y="3111499"/>
                </a:lnTo>
                <a:lnTo>
                  <a:pt x="4853585" y="3073399"/>
                </a:lnTo>
                <a:lnTo>
                  <a:pt x="4865502" y="3035299"/>
                </a:lnTo>
                <a:lnTo>
                  <a:pt x="4876590" y="2984499"/>
                </a:lnTo>
                <a:lnTo>
                  <a:pt x="4886840" y="2946399"/>
                </a:lnTo>
                <a:lnTo>
                  <a:pt x="4896244" y="2895599"/>
                </a:lnTo>
                <a:lnTo>
                  <a:pt x="4904793" y="2844799"/>
                </a:lnTo>
                <a:lnTo>
                  <a:pt x="4912479" y="2806699"/>
                </a:lnTo>
                <a:lnTo>
                  <a:pt x="4919292" y="2755899"/>
                </a:lnTo>
                <a:lnTo>
                  <a:pt x="4925225" y="2705099"/>
                </a:lnTo>
                <a:lnTo>
                  <a:pt x="4930269" y="2666999"/>
                </a:lnTo>
                <a:lnTo>
                  <a:pt x="4934415" y="2616199"/>
                </a:lnTo>
                <a:lnTo>
                  <a:pt x="4937654" y="2565399"/>
                </a:lnTo>
                <a:lnTo>
                  <a:pt x="4939979" y="2527299"/>
                </a:lnTo>
                <a:lnTo>
                  <a:pt x="4941380" y="2476499"/>
                </a:lnTo>
                <a:lnTo>
                  <a:pt x="4941849" y="2425699"/>
                </a:lnTo>
                <a:lnTo>
                  <a:pt x="4941380" y="2374899"/>
                </a:lnTo>
                <a:lnTo>
                  <a:pt x="4939979" y="2336799"/>
                </a:lnTo>
                <a:lnTo>
                  <a:pt x="4937654" y="2285999"/>
                </a:lnTo>
                <a:lnTo>
                  <a:pt x="4934415" y="2235199"/>
                </a:lnTo>
                <a:lnTo>
                  <a:pt x="4930269" y="2197099"/>
                </a:lnTo>
                <a:lnTo>
                  <a:pt x="4925225" y="2146299"/>
                </a:lnTo>
                <a:lnTo>
                  <a:pt x="4919292" y="2095499"/>
                </a:lnTo>
                <a:lnTo>
                  <a:pt x="4912479" y="2057399"/>
                </a:lnTo>
                <a:lnTo>
                  <a:pt x="4904793" y="2006599"/>
                </a:lnTo>
                <a:lnTo>
                  <a:pt x="4896244" y="1955799"/>
                </a:lnTo>
                <a:lnTo>
                  <a:pt x="4886840" y="1917699"/>
                </a:lnTo>
                <a:lnTo>
                  <a:pt x="4876590" y="1866899"/>
                </a:lnTo>
                <a:lnTo>
                  <a:pt x="4865502" y="1828799"/>
                </a:lnTo>
                <a:lnTo>
                  <a:pt x="4853585" y="1777999"/>
                </a:lnTo>
                <a:lnTo>
                  <a:pt x="4840847" y="1739899"/>
                </a:lnTo>
                <a:lnTo>
                  <a:pt x="4827298" y="1689099"/>
                </a:lnTo>
                <a:lnTo>
                  <a:pt x="4812945" y="1650999"/>
                </a:lnTo>
                <a:lnTo>
                  <a:pt x="4797797" y="1612899"/>
                </a:lnTo>
                <a:lnTo>
                  <a:pt x="4781863" y="1562099"/>
                </a:lnTo>
                <a:lnTo>
                  <a:pt x="4765152" y="1523999"/>
                </a:lnTo>
                <a:lnTo>
                  <a:pt x="4747671" y="1485899"/>
                </a:lnTo>
                <a:lnTo>
                  <a:pt x="4729430" y="1435099"/>
                </a:lnTo>
                <a:lnTo>
                  <a:pt x="4710437" y="1396999"/>
                </a:lnTo>
                <a:lnTo>
                  <a:pt x="4690701" y="1358899"/>
                </a:lnTo>
                <a:lnTo>
                  <a:pt x="4670230" y="1320799"/>
                </a:lnTo>
                <a:lnTo>
                  <a:pt x="4649033" y="1282699"/>
                </a:lnTo>
                <a:lnTo>
                  <a:pt x="4627119" y="1244599"/>
                </a:lnTo>
                <a:lnTo>
                  <a:pt x="4604495" y="1206499"/>
                </a:lnTo>
                <a:lnTo>
                  <a:pt x="4581171" y="1168399"/>
                </a:lnTo>
                <a:lnTo>
                  <a:pt x="4557155" y="1130299"/>
                </a:lnTo>
                <a:lnTo>
                  <a:pt x="4532457" y="1092199"/>
                </a:lnTo>
                <a:lnTo>
                  <a:pt x="4507083" y="1054099"/>
                </a:lnTo>
                <a:lnTo>
                  <a:pt x="4481043" y="1015999"/>
                </a:lnTo>
                <a:lnTo>
                  <a:pt x="4454346" y="977899"/>
                </a:lnTo>
                <a:lnTo>
                  <a:pt x="4427000" y="939799"/>
                </a:lnTo>
                <a:lnTo>
                  <a:pt x="4399014" y="901699"/>
                </a:lnTo>
                <a:lnTo>
                  <a:pt x="4370396" y="876299"/>
                </a:lnTo>
                <a:lnTo>
                  <a:pt x="4341155" y="838199"/>
                </a:lnTo>
                <a:lnTo>
                  <a:pt x="4311300" y="800099"/>
                </a:lnTo>
                <a:lnTo>
                  <a:pt x="4280838" y="774699"/>
                </a:lnTo>
                <a:lnTo>
                  <a:pt x="4249779" y="736599"/>
                </a:lnTo>
                <a:lnTo>
                  <a:pt x="4218131" y="711199"/>
                </a:lnTo>
                <a:lnTo>
                  <a:pt x="4185904" y="673099"/>
                </a:lnTo>
                <a:lnTo>
                  <a:pt x="4153104" y="647699"/>
                </a:lnTo>
                <a:lnTo>
                  <a:pt x="4119741" y="622299"/>
                </a:lnTo>
                <a:lnTo>
                  <a:pt x="4085824" y="584199"/>
                </a:lnTo>
                <a:lnTo>
                  <a:pt x="4051361" y="558799"/>
                </a:lnTo>
                <a:lnTo>
                  <a:pt x="4016361" y="533399"/>
                </a:lnTo>
                <a:lnTo>
                  <a:pt x="3980832" y="507999"/>
                </a:lnTo>
                <a:lnTo>
                  <a:pt x="3908223" y="457199"/>
                </a:lnTo>
                <a:lnTo>
                  <a:pt x="3871159" y="419099"/>
                </a:lnTo>
                <a:lnTo>
                  <a:pt x="3833601" y="406399"/>
                </a:lnTo>
                <a:lnTo>
                  <a:pt x="3757036" y="355599"/>
                </a:lnTo>
                <a:lnTo>
                  <a:pt x="3678597" y="304799"/>
                </a:lnTo>
                <a:lnTo>
                  <a:pt x="3638696" y="279399"/>
                </a:lnTo>
                <a:lnTo>
                  <a:pt x="3598352" y="266699"/>
                </a:lnTo>
                <a:lnTo>
                  <a:pt x="3557574" y="241299"/>
                </a:lnTo>
                <a:lnTo>
                  <a:pt x="3516370" y="228599"/>
                </a:lnTo>
                <a:lnTo>
                  <a:pt x="3474749" y="203199"/>
                </a:lnTo>
                <a:lnTo>
                  <a:pt x="3390290" y="177799"/>
                </a:lnTo>
                <a:lnTo>
                  <a:pt x="3347469" y="152399"/>
                </a:lnTo>
                <a:lnTo>
                  <a:pt x="2945884" y="38099"/>
                </a:lnTo>
                <a:close/>
                <a:moveTo>
                  <a:pt x="2853062" y="25399"/>
                </a:moveTo>
                <a:lnTo>
                  <a:pt x="2088787" y="25399"/>
                </a:lnTo>
                <a:lnTo>
                  <a:pt x="2042227" y="38099"/>
                </a:lnTo>
                <a:lnTo>
                  <a:pt x="2899621" y="38099"/>
                </a:lnTo>
                <a:lnTo>
                  <a:pt x="2853062" y="25399"/>
                </a:lnTo>
                <a:close/>
                <a:moveTo>
                  <a:pt x="2759086" y="12699"/>
                </a:moveTo>
                <a:lnTo>
                  <a:pt x="2182762" y="12699"/>
                </a:lnTo>
                <a:lnTo>
                  <a:pt x="2135635" y="25399"/>
                </a:lnTo>
                <a:lnTo>
                  <a:pt x="2806214" y="25399"/>
                </a:lnTo>
                <a:lnTo>
                  <a:pt x="2759086" y="12699"/>
                </a:lnTo>
                <a:close/>
                <a:moveTo>
                  <a:pt x="2664025" y="0"/>
                </a:moveTo>
                <a:lnTo>
                  <a:pt x="2277823" y="0"/>
                </a:lnTo>
                <a:lnTo>
                  <a:pt x="2230161" y="12699"/>
                </a:lnTo>
                <a:lnTo>
                  <a:pt x="2711687" y="12699"/>
                </a:lnTo>
                <a:lnTo>
                  <a:pt x="266402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6"/>
          <p:cNvSpPr/>
          <p:nvPr/>
        </p:nvSpPr>
        <p:spPr>
          <a:xfrm>
            <a:off x="5976000" y="3168000"/>
            <a:ext cx="2067480" cy="2033280"/>
          </a:xfrm>
          <a:custGeom>
            <a:avLst/>
            <a:gdLst/>
            <a:ahLst/>
            <a:cxnLst/>
            <a:rect l="l" t="t" r="r" b="b"/>
            <a:pathLst>
              <a:path w="1617979" h="1590675">
                <a:moveTo>
                  <a:pt x="808735" y="0"/>
                </a:moveTo>
                <a:lnTo>
                  <a:pt x="759470" y="1451"/>
                </a:lnTo>
                <a:lnTo>
                  <a:pt x="710985" y="5750"/>
                </a:lnTo>
                <a:lnTo>
                  <a:pt x="663366" y="12813"/>
                </a:lnTo>
                <a:lnTo>
                  <a:pt x="616696" y="22558"/>
                </a:lnTo>
                <a:lnTo>
                  <a:pt x="571060" y="34900"/>
                </a:lnTo>
                <a:lnTo>
                  <a:pt x="526544" y="49757"/>
                </a:lnTo>
                <a:lnTo>
                  <a:pt x="483231" y="67046"/>
                </a:lnTo>
                <a:lnTo>
                  <a:pt x="441206" y="86683"/>
                </a:lnTo>
                <a:lnTo>
                  <a:pt x="400554" y="108585"/>
                </a:lnTo>
                <a:lnTo>
                  <a:pt x="361359" y="132670"/>
                </a:lnTo>
                <a:lnTo>
                  <a:pt x="323706" y="158853"/>
                </a:lnTo>
                <a:lnTo>
                  <a:pt x="287680" y="187051"/>
                </a:lnTo>
                <a:lnTo>
                  <a:pt x="253365" y="217182"/>
                </a:lnTo>
                <a:lnTo>
                  <a:pt x="220845" y="249162"/>
                </a:lnTo>
                <a:lnTo>
                  <a:pt x="190206" y="282908"/>
                </a:lnTo>
                <a:lnTo>
                  <a:pt x="161532" y="318337"/>
                </a:lnTo>
                <a:lnTo>
                  <a:pt x="134907" y="355365"/>
                </a:lnTo>
                <a:lnTo>
                  <a:pt x="110417" y="393910"/>
                </a:lnTo>
                <a:lnTo>
                  <a:pt x="88145" y="433888"/>
                </a:lnTo>
                <a:lnTo>
                  <a:pt x="68177" y="475216"/>
                </a:lnTo>
                <a:lnTo>
                  <a:pt x="50597" y="517811"/>
                </a:lnTo>
                <a:lnTo>
                  <a:pt x="35489" y="561590"/>
                </a:lnTo>
                <a:lnTo>
                  <a:pt x="22938" y="606468"/>
                </a:lnTo>
                <a:lnTo>
                  <a:pt x="13030" y="652365"/>
                </a:lnTo>
                <a:lnTo>
                  <a:pt x="5847" y="699195"/>
                </a:lnTo>
                <a:lnTo>
                  <a:pt x="1475" y="746876"/>
                </a:lnTo>
                <a:lnTo>
                  <a:pt x="0" y="795324"/>
                </a:lnTo>
                <a:lnTo>
                  <a:pt x="1475" y="843773"/>
                </a:lnTo>
                <a:lnTo>
                  <a:pt x="5847" y="891454"/>
                </a:lnTo>
                <a:lnTo>
                  <a:pt x="13030" y="938284"/>
                </a:lnTo>
                <a:lnTo>
                  <a:pt x="22938" y="984180"/>
                </a:lnTo>
                <a:lnTo>
                  <a:pt x="35489" y="1029059"/>
                </a:lnTo>
                <a:lnTo>
                  <a:pt x="50597" y="1072837"/>
                </a:lnTo>
                <a:lnTo>
                  <a:pt x="68177" y="1115432"/>
                </a:lnTo>
                <a:lnTo>
                  <a:pt x="88145" y="1156760"/>
                </a:lnTo>
                <a:lnTo>
                  <a:pt x="110417" y="1196738"/>
                </a:lnTo>
                <a:lnTo>
                  <a:pt x="134907" y="1235283"/>
                </a:lnTo>
                <a:lnTo>
                  <a:pt x="161532" y="1272312"/>
                </a:lnTo>
                <a:lnTo>
                  <a:pt x="190206" y="1307740"/>
                </a:lnTo>
                <a:lnTo>
                  <a:pt x="220845" y="1341487"/>
                </a:lnTo>
                <a:lnTo>
                  <a:pt x="253365" y="1373467"/>
                </a:lnTo>
                <a:lnTo>
                  <a:pt x="287680" y="1403598"/>
                </a:lnTo>
                <a:lnTo>
                  <a:pt x="323706" y="1431796"/>
                </a:lnTo>
                <a:lnTo>
                  <a:pt x="361359" y="1457979"/>
                </a:lnTo>
                <a:lnTo>
                  <a:pt x="400554" y="1482063"/>
                </a:lnTo>
                <a:lnTo>
                  <a:pt x="441206" y="1503965"/>
                </a:lnTo>
                <a:lnTo>
                  <a:pt x="483231" y="1523602"/>
                </a:lnTo>
                <a:lnTo>
                  <a:pt x="526544" y="1540891"/>
                </a:lnTo>
                <a:lnTo>
                  <a:pt x="571060" y="1555748"/>
                </a:lnTo>
                <a:lnTo>
                  <a:pt x="616696" y="1568091"/>
                </a:lnTo>
                <a:lnTo>
                  <a:pt x="663366" y="1577835"/>
                </a:lnTo>
                <a:lnTo>
                  <a:pt x="710985" y="1584899"/>
                </a:lnTo>
                <a:lnTo>
                  <a:pt x="759470" y="1589198"/>
                </a:lnTo>
                <a:lnTo>
                  <a:pt x="808735" y="1590649"/>
                </a:lnTo>
                <a:lnTo>
                  <a:pt x="858001" y="1589198"/>
                </a:lnTo>
                <a:lnTo>
                  <a:pt x="906485" y="1584899"/>
                </a:lnTo>
                <a:lnTo>
                  <a:pt x="954105" y="1577835"/>
                </a:lnTo>
                <a:lnTo>
                  <a:pt x="1000774" y="1568091"/>
                </a:lnTo>
                <a:lnTo>
                  <a:pt x="1046409" y="1555748"/>
                </a:lnTo>
                <a:lnTo>
                  <a:pt x="1090926" y="1540891"/>
                </a:lnTo>
                <a:lnTo>
                  <a:pt x="1134238" y="1523602"/>
                </a:lnTo>
                <a:lnTo>
                  <a:pt x="1176262" y="1503965"/>
                </a:lnTo>
                <a:lnTo>
                  <a:pt x="1216914" y="1482063"/>
                </a:lnTo>
                <a:lnTo>
                  <a:pt x="1256108" y="1457979"/>
                </a:lnTo>
                <a:lnTo>
                  <a:pt x="1293760" y="1431796"/>
                </a:lnTo>
                <a:lnTo>
                  <a:pt x="1329786" y="1403598"/>
                </a:lnTo>
                <a:lnTo>
                  <a:pt x="1364100" y="1373467"/>
                </a:lnTo>
                <a:lnTo>
                  <a:pt x="1396619" y="1341487"/>
                </a:lnTo>
                <a:lnTo>
                  <a:pt x="1427257" y="1307740"/>
                </a:lnTo>
                <a:lnTo>
                  <a:pt x="1455931" y="1272312"/>
                </a:lnTo>
                <a:lnTo>
                  <a:pt x="1482555" y="1235283"/>
                </a:lnTo>
                <a:lnTo>
                  <a:pt x="1507045" y="1196738"/>
                </a:lnTo>
                <a:lnTo>
                  <a:pt x="1529316" y="1156760"/>
                </a:lnTo>
                <a:lnTo>
                  <a:pt x="1549283" y="1115432"/>
                </a:lnTo>
                <a:lnTo>
                  <a:pt x="1566863" y="1072837"/>
                </a:lnTo>
                <a:lnTo>
                  <a:pt x="1581970" y="1029059"/>
                </a:lnTo>
                <a:lnTo>
                  <a:pt x="1594521" y="984180"/>
                </a:lnTo>
                <a:lnTo>
                  <a:pt x="1604429" y="938284"/>
                </a:lnTo>
                <a:lnTo>
                  <a:pt x="1611611" y="891454"/>
                </a:lnTo>
                <a:lnTo>
                  <a:pt x="1615983" y="843773"/>
                </a:lnTo>
                <a:lnTo>
                  <a:pt x="1617459" y="795324"/>
                </a:lnTo>
                <a:lnTo>
                  <a:pt x="1615983" y="746876"/>
                </a:lnTo>
                <a:lnTo>
                  <a:pt x="1611611" y="699195"/>
                </a:lnTo>
                <a:lnTo>
                  <a:pt x="1604429" y="652365"/>
                </a:lnTo>
                <a:lnTo>
                  <a:pt x="1594521" y="606468"/>
                </a:lnTo>
                <a:lnTo>
                  <a:pt x="1581970" y="561590"/>
                </a:lnTo>
                <a:lnTo>
                  <a:pt x="1566863" y="517811"/>
                </a:lnTo>
                <a:lnTo>
                  <a:pt x="1549283" y="475216"/>
                </a:lnTo>
                <a:lnTo>
                  <a:pt x="1529316" y="433888"/>
                </a:lnTo>
                <a:lnTo>
                  <a:pt x="1507045" y="393910"/>
                </a:lnTo>
                <a:lnTo>
                  <a:pt x="1482555" y="355365"/>
                </a:lnTo>
                <a:lnTo>
                  <a:pt x="1455931" y="318337"/>
                </a:lnTo>
                <a:lnTo>
                  <a:pt x="1427257" y="282908"/>
                </a:lnTo>
                <a:lnTo>
                  <a:pt x="1396619" y="249162"/>
                </a:lnTo>
                <a:lnTo>
                  <a:pt x="1364100" y="217182"/>
                </a:lnTo>
                <a:lnTo>
                  <a:pt x="1329786" y="187051"/>
                </a:lnTo>
                <a:lnTo>
                  <a:pt x="1293760" y="158853"/>
                </a:lnTo>
                <a:lnTo>
                  <a:pt x="1256108" y="132670"/>
                </a:lnTo>
                <a:lnTo>
                  <a:pt x="1216914" y="108585"/>
                </a:lnTo>
                <a:lnTo>
                  <a:pt x="1176262" y="86683"/>
                </a:lnTo>
                <a:lnTo>
                  <a:pt x="1134238" y="67046"/>
                </a:lnTo>
                <a:lnTo>
                  <a:pt x="1090926" y="49757"/>
                </a:lnTo>
                <a:lnTo>
                  <a:pt x="1046409" y="34900"/>
                </a:lnTo>
                <a:lnTo>
                  <a:pt x="1000774" y="22558"/>
                </a:lnTo>
                <a:lnTo>
                  <a:pt x="954105" y="12813"/>
                </a:lnTo>
                <a:lnTo>
                  <a:pt x="906485" y="5750"/>
                </a:lnTo>
                <a:lnTo>
                  <a:pt x="858001" y="1451"/>
                </a:lnTo>
                <a:lnTo>
                  <a:pt x="80873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0" name="CustomShape 9"/>
          <p:cNvSpPr/>
          <p:nvPr/>
        </p:nvSpPr>
        <p:spPr>
          <a:xfrm>
            <a:off x="878760" y="2213640"/>
            <a:ext cx="3970800" cy="88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360" rIns="0" bIns="0"/>
          <a:lstStyle/>
          <a:p>
            <a:pPr marL="24120">
              <a:lnSpc>
                <a:spcPct val="100000"/>
              </a:lnSpc>
              <a:spcBef>
                <a:spcPts val="283"/>
              </a:spcBef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221" name="TextShape 10"/>
          <p:cNvSpPr txBox="1"/>
          <p:nvPr/>
        </p:nvSpPr>
        <p:spPr>
          <a:xfrm>
            <a:off x="574680" y="3333314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12" dirty="0">
                <a:solidFill>
                  <a:srgbClr val="FFFFFF"/>
                </a:solidFill>
                <a:latin typeface="Social Gothic"/>
              </a:rPr>
              <a:t>ПОМОЩНИКИ НАШЕГО</a:t>
            </a:r>
            <a:r>
              <a:rPr lang="ru-RU" sz="2000" b="1" strike="noStrike" spc="-1" dirty="0">
                <a:solidFill>
                  <a:srgbClr val="FFFFFF"/>
                </a:solidFill>
                <a:latin typeface="Social Gothic"/>
              </a:rPr>
              <a:t> </a:t>
            </a:r>
            <a:r>
              <a:rPr lang="ru-RU" sz="2000" b="1" strike="noStrike" spc="12" dirty="0" smtClean="0">
                <a:solidFill>
                  <a:srgbClr val="FFFFFF"/>
                </a:solidFill>
                <a:latin typeface="Social Gothic"/>
              </a:rPr>
              <a:t>ОРГАНИЗМА </a:t>
            </a:r>
            <a:endParaRPr lang="ru-RU" sz="2000" b="1" strike="noStrike" spc="-1" baseline="33000" dirty="0">
              <a:latin typeface="Social Gothic"/>
            </a:endParaRPr>
          </a:p>
        </p:txBody>
      </p:sp>
      <p:pic>
        <p:nvPicPr>
          <p:cNvPr id="222" name="Picture 221"/>
          <p:cNvPicPr/>
          <p:nvPr/>
        </p:nvPicPr>
        <p:blipFill>
          <a:blip r:embed="rId2"/>
          <a:stretch/>
        </p:blipFill>
        <p:spPr>
          <a:xfrm>
            <a:off x="6876720" y="457920"/>
            <a:ext cx="5075280" cy="501408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574680" y="2433910"/>
            <a:ext cx="6194868" cy="1030953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7200" b="1" strike="noStrike" spc="12" dirty="0" smtClean="0">
                <a:solidFill>
                  <a:srgbClr val="FFFFFF"/>
                </a:solidFill>
                <a:latin typeface="Gilroy"/>
              </a:rPr>
              <a:t>ВИТАМИНЫ</a:t>
            </a:r>
            <a:r>
              <a:rPr lang="ru-RU" sz="6600" b="1" strike="noStrike" spc="12" dirty="0" smtClean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6600" spc="-1" dirty="0">
                <a:solidFill>
                  <a:srgbClr val="FFFFFF"/>
                </a:solidFill>
              </a:rPr>
              <a:t>—</a:t>
            </a:r>
            <a:r>
              <a:rPr lang="ru-RU" sz="6600" b="1" strike="noStrike" spc="12" dirty="0" smtClean="0">
                <a:solidFill>
                  <a:srgbClr val="FFFFFF"/>
                </a:solidFill>
                <a:latin typeface="Gilroy"/>
              </a:rPr>
              <a:t>  </a:t>
            </a:r>
            <a:endParaRPr lang="ru-RU" sz="6600" b="1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TextShape 2"/>
          <p:cNvSpPr txBox="1"/>
          <p:nvPr/>
        </p:nvSpPr>
        <p:spPr>
          <a:xfrm>
            <a:off x="588960" y="462960"/>
            <a:ext cx="8699040" cy="148500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 dirty="0">
                <a:solidFill>
                  <a:srgbClr val="FFFFFF"/>
                </a:solidFill>
                <a:latin typeface="Gilroy"/>
              </a:rPr>
              <a:t>ПОЧЕМУ НЕОБХОДИМО</a:t>
            </a:r>
            <a:r>
              <a:rPr lang="ru-RU" sz="3700" b="1" strike="noStrike" spc="-60" dirty="0">
                <a:solidFill>
                  <a:srgbClr val="FFFFFF"/>
                </a:solidFill>
                <a:latin typeface="Gilroy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ru-RU" sz="3700" b="1" strike="noStrike" spc="12" dirty="0">
                <a:solidFill>
                  <a:srgbClr val="FFFFFF"/>
                </a:solidFill>
                <a:latin typeface="Gilroy"/>
              </a:rPr>
              <a:t>УСИЛИВАТЬ ЭФФЕКТИВНОСТЬ</a:t>
            </a:r>
            <a:r>
              <a:rPr lang="ru-RU" sz="3700" b="1" strike="noStrike" spc="-1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 dirty="0" smtClean="0">
                <a:solidFill>
                  <a:srgbClr val="FFFFFF"/>
                </a:solidFill>
                <a:latin typeface="Gilroy"/>
              </a:rPr>
              <a:t>ВИТАМИНОВ?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601920" y="439884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CustomShape 4"/>
          <p:cNvSpPr/>
          <p:nvPr/>
        </p:nvSpPr>
        <p:spPr>
          <a:xfrm>
            <a:off x="867960" y="2650320"/>
            <a:ext cx="5399640" cy="272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6360" rIns="0" bIns="0"/>
          <a:lstStyle/>
          <a:p>
            <a:pPr marL="13320">
              <a:lnSpc>
                <a:spcPct val="100000"/>
              </a:lnSpc>
              <a:spcBef>
                <a:spcPts val="283"/>
              </a:spcBef>
            </a:pPr>
            <a:r>
              <a:rPr lang="ru-RU" sz="1950" b="1" spc="-15" dirty="0" smtClean="0">
                <a:solidFill>
                  <a:srgbClr val="FFFFFF"/>
                </a:solidFill>
                <a:latin typeface="Gilroy"/>
              </a:rPr>
              <a:t>ОНИ </a:t>
            </a:r>
            <a:r>
              <a:rPr lang="ru-RU" sz="1950" b="1" strike="noStrike" spc="-15" dirty="0" smtClean="0">
                <a:solidFill>
                  <a:srgbClr val="FFFFFF"/>
                </a:solidFill>
                <a:latin typeface="Gilroy"/>
              </a:rPr>
              <a:t>УСВАИВАЮТСЯ </a:t>
            </a:r>
            <a:r>
              <a:rPr lang="ru-RU" sz="1950" b="1" strike="noStrike" spc="4" dirty="0">
                <a:solidFill>
                  <a:srgbClr val="FFFFFF"/>
                </a:solidFill>
                <a:latin typeface="Gilroy"/>
              </a:rPr>
              <a:t>НЕ</a:t>
            </a:r>
            <a:r>
              <a:rPr lang="ru-RU" sz="1950" b="1" strike="noStrike" spc="38" dirty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ПОЛНОСТЬЮ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09"/>
              </a:spcBef>
            </a:pP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Все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формы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витаминов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</a:t>
            </a:r>
            <a:r>
              <a:rPr lang="ru-RU" sz="1600" b="0" strike="noStrike" spc="9" dirty="0">
                <a:solidFill>
                  <a:srgbClr val="FFFFFF"/>
                </a:solidFill>
                <a:latin typeface="Arial"/>
              </a:rPr>
              <a:t>таблетки,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капсулы,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52" dirty="0">
                <a:solidFill>
                  <a:srgbClr val="FFFFFF"/>
                </a:solidFill>
                <a:latin typeface="Arial"/>
              </a:rPr>
              <a:t>порошки, </a:t>
            </a:r>
            <a:r>
              <a:rPr lang="ru-RU" sz="1600" b="0" strike="noStrike" spc="63" dirty="0">
                <a:solidFill>
                  <a:srgbClr val="FFFFFF"/>
                </a:solidFill>
                <a:latin typeface="Arial"/>
              </a:rPr>
              <a:t>жидкости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—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усваиваются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не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2" dirty="0" smtClean="0">
                <a:solidFill>
                  <a:srgbClr val="FFFFFF"/>
                </a:solidFill>
                <a:latin typeface="Arial"/>
              </a:rPr>
              <a:t>полностью.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6"/>
              </a:spcBef>
            </a:pP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Часть </a:t>
            </a:r>
            <a:r>
              <a:rPr lang="ru-RU" sz="1600" b="0" strike="noStrike" spc="43" dirty="0">
                <a:solidFill>
                  <a:srgbClr val="FFFFFF"/>
                </a:solidFill>
                <a:latin typeface="Arial"/>
              </a:rPr>
              <a:t>активного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вещества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разрушается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</a:t>
            </a:r>
            <a:r>
              <a:rPr lang="ru-RU" sz="1600" b="0" strike="noStrike" spc="-106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системе пищеварения </a:t>
            </a:r>
            <a:r>
              <a:rPr lang="ru-RU" sz="1600" b="0" strike="noStrike" spc="18" dirty="0">
                <a:solidFill>
                  <a:srgbClr val="FFFFFF"/>
                </a:solidFill>
                <a:latin typeface="Arial"/>
              </a:rPr>
              <a:t>и </a:t>
            </a:r>
            <a:r>
              <a:rPr lang="ru-RU" sz="1600" b="0" strike="noStrike" spc="24" dirty="0">
                <a:solidFill>
                  <a:srgbClr val="FFFFFF"/>
                </a:solidFill>
                <a:latin typeface="Arial"/>
              </a:rPr>
              <a:t>выводится </a:t>
            </a:r>
            <a:r>
              <a:rPr lang="ru-RU" sz="1600" b="0" strike="noStrike" spc="58" dirty="0">
                <a:solidFill>
                  <a:srgbClr val="FFFFFF"/>
                </a:solidFill>
                <a:latin typeface="Arial"/>
              </a:rPr>
              <a:t>из</a:t>
            </a:r>
            <a:r>
              <a:rPr lang="ru-RU" sz="1600" b="0" strike="noStrike" spc="-7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38" dirty="0" smtClean="0">
                <a:solidFill>
                  <a:srgbClr val="FFFFFF"/>
                </a:solidFill>
                <a:latin typeface="Arial"/>
              </a:rPr>
              <a:t>организма.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13320">
              <a:lnSpc>
                <a:spcPts val="2290"/>
              </a:lnSpc>
            </a:pPr>
            <a:r>
              <a:rPr lang="ru-RU" sz="1950" b="1" strike="noStrike" spc="-21" dirty="0">
                <a:solidFill>
                  <a:srgbClr val="FFFFFF"/>
                </a:solidFill>
                <a:latin typeface="Gilroy"/>
              </a:rPr>
              <a:t>НЕКОТОРЫЕ 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ВИТАМИНЫ ВЫЗЫВАЮТ  </a:t>
            </a:r>
            <a:r>
              <a:rPr lang="ru-RU" sz="1950" b="1" strike="noStrike" spc="-7" dirty="0">
                <a:solidFill>
                  <a:srgbClr val="FFFFFF"/>
                </a:solidFill>
                <a:latin typeface="Gilroy"/>
              </a:rPr>
              <a:t>ЖЕЛУДОЧНЫЙ</a:t>
            </a:r>
            <a:r>
              <a:rPr lang="ru-RU" sz="1950" b="1" strike="noStrike" spc="-1" dirty="0">
                <a:solidFill>
                  <a:srgbClr val="FFFFFF"/>
                </a:solidFill>
                <a:latin typeface="Gilroy"/>
              </a:rPr>
              <a:t> СТРЕСС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Разрушаясь </a:t>
            </a:r>
            <a:r>
              <a:rPr lang="ru-RU" sz="1600" b="0" strike="noStrike" spc="32" dirty="0">
                <a:solidFill>
                  <a:srgbClr val="FFFFFF"/>
                </a:solidFill>
                <a:latin typeface="Arial"/>
              </a:rPr>
              <a:t>в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желудке, </a:t>
            </a:r>
            <a:r>
              <a:rPr lang="ru-RU" sz="1600" b="0" strike="noStrike" spc="12" dirty="0">
                <a:solidFill>
                  <a:srgbClr val="FFFFFF"/>
                </a:solidFill>
                <a:latin typeface="Arial"/>
              </a:rPr>
              <a:t>витамины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могут</a:t>
            </a:r>
            <a:r>
              <a:rPr lang="ru-RU" sz="1600" b="0" strike="noStrike" spc="-97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29" dirty="0">
                <a:solidFill>
                  <a:srgbClr val="FFFFFF"/>
                </a:solidFill>
                <a:latin typeface="Arial"/>
              </a:rPr>
              <a:t>вызывать кишечные </a:t>
            </a:r>
            <a:r>
              <a:rPr lang="ru-RU" sz="1600" b="0" strike="noStrike" spc="38" dirty="0">
                <a:solidFill>
                  <a:srgbClr val="FFFFFF"/>
                </a:solidFill>
                <a:latin typeface="Arial"/>
              </a:rPr>
              <a:t>расстройства, </a:t>
            </a:r>
            <a:r>
              <a:rPr lang="ru-RU" sz="1600" b="0" strike="noStrike" spc="-1" dirty="0">
                <a:solidFill>
                  <a:srgbClr val="FFFFFF"/>
                </a:solidFill>
                <a:latin typeface="Arial"/>
              </a:rPr>
              <a:t>тошноту,</a:t>
            </a:r>
            <a:r>
              <a:rPr lang="ru-RU" sz="1600" b="0" strike="noStrike" spc="-75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600" b="0" strike="noStrike" spc="49" dirty="0" smtClean="0">
                <a:solidFill>
                  <a:srgbClr val="FFFFFF"/>
                </a:solidFill>
                <a:latin typeface="Arial"/>
              </a:rPr>
              <a:t>дискомфорт.</a:t>
            </a: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  <a:latin typeface="Arial"/>
            </a:endParaRPr>
          </a:p>
          <a:p>
            <a:pPr marL="13320">
              <a:lnSpc>
                <a:spcPts val="2290"/>
              </a:lnSpc>
            </a:pPr>
            <a:r>
              <a:rPr lang="ru-RU" sz="1950" b="1" strike="noStrike" spc="-21" dirty="0" smtClean="0">
                <a:solidFill>
                  <a:srgbClr val="FFFFFF"/>
                </a:solidFill>
                <a:latin typeface="Gilroy"/>
              </a:rPr>
              <a:t>БОЛЬШИНСТВО </a:t>
            </a:r>
            <a:r>
              <a:rPr lang="ru-RU" sz="1950" b="1" strike="noStrike" spc="-1" dirty="0" smtClean="0">
                <a:solidFill>
                  <a:srgbClr val="FFFFFF"/>
                </a:solidFill>
                <a:latin typeface="Gilroy"/>
              </a:rPr>
              <a:t>ВИТАМИНОВ  НЕ СИНТЕЗИРУЮТСЯ В ОРГАНИЗМЕ И БЫСТРО РАСХОДУЮТСЯ </a:t>
            </a:r>
            <a:endParaRPr lang="ru-RU" sz="1950" b="0" strike="noStrike" spc="-1" dirty="0" smtClean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49" dirty="0" smtClean="0">
              <a:solidFill>
                <a:srgbClr val="FFFFFF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spc="49" dirty="0">
              <a:solidFill>
                <a:srgbClr val="FFFFFF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349"/>
              </a:spcBef>
            </a:pPr>
            <a:endParaRPr lang="ru-RU" sz="1600" b="0" strike="noStrike" spc="-1" dirty="0">
              <a:latin typeface="Gilroy"/>
            </a:endParaRPr>
          </a:p>
        </p:txBody>
      </p:sp>
      <p:sp>
        <p:nvSpPr>
          <p:cNvPr id="227" name="CustomShape 5"/>
          <p:cNvSpPr/>
          <p:nvPr/>
        </p:nvSpPr>
        <p:spPr>
          <a:xfrm>
            <a:off x="601920" y="27730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8" name="CustomShape 6"/>
          <p:cNvSpPr/>
          <p:nvPr/>
        </p:nvSpPr>
        <p:spPr>
          <a:xfrm>
            <a:off x="9576000" y="792000"/>
            <a:ext cx="2874240" cy="2821680"/>
          </a:xfrm>
          <a:custGeom>
            <a:avLst/>
            <a:gdLst/>
            <a:ahLst/>
            <a:cxnLst/>
            <a:rect l="l" t="t" r="r" b="b"/>
            <a:pathLst>
              <a:path w="4851400" h="4762500">
                <a:moveTo>
                  <a:pt x="2715374" y="4749800"/>
                </a:moveTo>
                <a:lnTo>
                  <a:pt x="2136025" y="4749800"/>
                </a:lnTo>
                <a:lnTo>
                  <a:pt x="2183655" y="4762500"/>
                </a:lnTo>
                <a:lnTo>
                  <a:pt x="2667744" y="4762500"/>
                </a:lnTo>
                <a:lnTo>
                  <a:pt x="2715374" y="4749800"/>
                </a:lnTo>
                <a:close/>
                <a:moveTo>
                  <a:pt x="2809783" y="4737100"/>
                </a:moveTo>
                <a:lnTo>
                  <a:pt x="2041616" y="4737100"/>
                </a:lnTo>
                <a:lnTo>
                  <a:pt x="2088676" y="4749800"/>
                </a:lnTo>
                <a:lnTo>
                  <a:pt x="2762723" y="4749800"/>
                </a:lnTo>
                <a:lnTo>
                  <a:pt x="2809783" y="4737100"/>
                </a:lnTo>
                <a:close/>
                <a:moveTo>
                  <a:pt x="2902997" y="38100"/>
                </a:moveTo>
                <a:lnTo>
                  <a:pt x="1948402" y="38100"/>
                </a:lnTo>
                <a:lnTo>
                  <a:pt x="1588947" y="139700"/>
                </a:lnTo>
                <a:lnTo>
                  <a:pt x="1545672" y="165100"/>
                </a:lnTo>
                <a:lnTo>
                  <a:pt x="1460327" y="190500"/>
                </a:lnTo>
                <a:lnTo>
                  <a:pt x="1418274" y="215900"/>
                </a:lnTo>
                <a:lnTo>
                  <a:pt x="1376648" y="228600"/>
                </a:lnTo>
                <a:lnTo>
                  <a:pt x="1335456" y="254000"/>
                </a:lnTo>
                <a:lnTo>
                  <a:pt x="1294707" y="266700"/>
                </a:lnTo>
                <a:lnTo>
                  <a:pt x="1214578" y="317500"/>
                </a:lnTo>
                <a:lnTo>
                  <a:pt x="1136333" y="368300"/>
                </a:lnTo>
                <a:lnTo>
                  <a:pt x="1097939" y="381000"/>
                </a:lnTo>
                <a:lnTo>
                  <a:pt x="1060043" y="406400"/>
                </a:lnTo>
                <a:lnTo>
                  <a:pt x="985782" y="457200"/>
                </a:lnTo>
                <a:lnTo>
                  <a:pt x="949435" y="495300"/>
                </a:lnTo>
                <a:lnTo>
                  <a:pt x="913622" y="520700"/>
                </a:lnTo>
                <a:lnTo>
                  <a:pt x="878352" y="546100"/>
                </a:lnTo>
                <a:lnTo>
                  <a:pt x="843635" y="571500"/>
                </a:lnTo>
                <a:lnTo>
                  <a:pt x="809480" y="609600"/>
                </a:lnTo>
                <a:lnTo>
                  <a:pt x="775895" y="635000"/>
                </a:lnTo>
                <a:lnTo>
                  <a:pt x="742889" y="660400"/>
                </a:lnTo>
                <a:lnTo>
                  <a:pt x="710472" y="698500"/>
                </a:lnTo>
                <a:lnTo>
                  <a:pt x="678653" y="723900"/>
                </a:lnTo>
                <a:lnTo>
                  <a:pt x="647441" y="762000"/>
                </a:lnTo>
                <a:lnTo>
                  <a:pt x="616845" y="800100"/>
                </a:lnTo>
                <a:lnTo>
                  <a:pt x="586873" y="825500"/>
                </a:lnTo>
                <a:lnTo>
                  <a:pt x="557535" y="863600"/>
                </a:lnTo>
                <a:lnTo>
                  <a:pt x="528841" y="901700"/>
                </a:lnTo>
                <a:lnTo>
                  <a:pt x="500798" y="927100"/>
                </a:lnTo>
                <a:lnTo>
                  <a:pt x="473416" y="965200"/>
                </a:lnTo>
                <a:lnTo>
                  <a:pt x="446705" y="1003300"/>
                </a:lnTo>
                <a:lnTo>
                  <a:pt x="420673" y="1041400"/>
                </a:lnTo>
                <a:lnTo>
                  <a:pt x="395329" y="1079500"/>
                </a:lnTo>
                <a:lnTo>
                  <a:pt x="370683" y="1117600"/>
                </a:lnTo>
                <a:lnTo>
                  <a:pt x="346743" y="1155700"/>
                </a:lnTo>
                <a:lnTo>
                  <a:pt x="323518" y="1193800"/>
                </a:lnTo>
                <a:lnTo>
                  <a:pt x="301018" y="1231900"/>
                </a:lnTo>
                <a:lnTo>
                  <a:pt x="279252" y="1270000"/>
                </a:lnTo>
                <a:lnTo>
                  <a:pt x="258228" y="1308100"/>
                </a:lnTo>
                <a:lnTo>
                  <a:pt x="237956" y="1346200"/>
                </a:lnTo>
                <a:lnTo>
                  <a:pt x="218445" y="1397000"/>
                </a:lnTo>
                <a:lnTo>
                  <a:pt x="199703" y="1435100"/>
                </a:lnTo>
                <a:lnTo>
                  <a:pt x="181740" y="1473200"/>
                </a:lnTo>
                <a:lnTo>
                  <a:pt x="164566" y="1524000"/>
                </a:lnTo>
                <a:lnTo>
                  <a:pt x="148188" y="1562100"/>
                </a:lnTo>
                <a:lnTo>
                  <a:pt x="132616" y="1600200"/>
                </a:lnTo>
                <a:lnTo>
                  <a:pt x="117860" y="1651000"/>
                </a:lnTo>
                <a:lnTo>
                  <a:pt x="103927" y="1689100"/>
                </a:lnTo>
                <a:lnTo>
                  <a:pt x="90828" y="1739900"/>
                </a:lnTo>
                <a:lnTo>
                  <a:pt x="78571" y="1778000"/>
                </a:lnTo>
                <a:lnTo>
                  <a:pt x="67165" y="1828800"/>
                </a:lnTo>
                <a:lnTo>
                  <a:pt x="56620" y="1866900"/>
                </a:lnTo>
                <a:lnTo>
                  <a:pt x="46944" y="1917700"/>
                </a:lnTo>
                <a:lnTo>
                  <a:pt x="38147" y="1955800"/>
                </a:lnTo>
                <a:lnTo>
                  <a:pt x="30237" y="2006600"/>
                </a:lnTo>
                <a:lnTo>
                  <a:pt x="23224" y="2057400"/>
                </a:lnTo>
                <a:lnTo>
                  <a:pt x="17117" y="2095500"/>
                </a:lnTo>
                <a:lnTo>
                  <a:pt x="11924" y="2146300"/>
                </a:lnTo>
                <a:lnTo>
                  <a:pt x="7656" y="2197100"/>
                </a:lnTo>
                <a:lnTo>
                  <a:pt x="4320" y="2235200"/>
                </a:lnTo>
                <a:lnTo>
                  <a:pt x="1926" y="2286000"/>
                </a:lnTo>
                <a:lnTo>
                  <a:pt x="483" y="2336800"/>
                </a:lnTo>
                <a:lnTo>
                  <a:pt x="0" y="2387600"/>
                </a:lnTo>
                <a:lnTo>
                  <a:pt x="483" y="2425700"/>
                </a:lnTo>
                <a:lnTo>
                  <a:pt x="1926" y="2476500"/>
                </a:lnTo>
                <a:lnTo>
                  <a:pt x="4320" y="2527300"/>
                </a:lnTo>
                <a:lnTo>
                  <a:pt x="7656" y="2578100"/>
                </a:lnTo>
                <a:lnTo>
                  <a:pt x="11924" y="2616200"/>
                </a:lnTo>
                <a:lnTo>
                  <a:pt x="17117" y="2667000"/>
                </a:lnTo>
                <a:lnTo>
                  <a:pt x="23224" y="2717800"/>
                </a:lnTo>
                <a:lnTo>
                  <a:pt x="30237" y="2755900"/>
                </a:lnTo>
                <a:lnTo>
                  <a:pt x="38147" y="2806700"/>
                </a:lnTo>
                <a:lnTo>
                  <a:pt x="46944" y="2857500"/>
                </a:lnTo>
                <a:lnTo>
                  <a:pt x="56620" y="2895600"/>
                </a:lnTo>
                <a:lnTo>
                  <a:pt x="67165" y="2946400"/>
                </a:lnTo>
                <a:lnTo>
                  <a:pt x="78571" y="2984500"/>
                </a:lnTo>
                <a:lnTo>
                  <a:pt x="90828" y="3035300"/>
                </a:lnTo>
                <a:lnTo>
                  <a:pt x="103927" y="3073400"/>
                </a:lnTo>
                <a:lnTo>
                  <a:pt x="117860" y="3124200"/>
                </a:lnTo>
                <a:lnTo>
                  <a:pt x="132616" y="3162300"/>
                </a:lnTo>
                <a:lnTo>
                  <a:pt x="148188" y="3200400"/>
                </a:lnTo>
                <a:lnTo>
                  <a:pt x="164566" y="3251200"/>
                </a:lnTo>
                <a:lnTo>
                  <a:pt x="181740" y="3289300"/>
                </a:lnTo>
                <a:lnTo>
                  <a:pt x="199703" y="3327400"/>
                </a:lnTo>
                <a:lnTo>
                  <a:pt x="218445" y="3378200"/>
                </a:lnTo>
                <a:lnTo>
                  <a:pt x="237956" y="3416300"/>
                </a:lnTo>
                <a:lnTo>
                  <a:pt x="258228" y="3454400"/>
                </a:lnTo>
                <a:lnTo>
                  <a:pt x="279252" y="3492500"/>
                </a:lnTo>
                <a:lnTo>
                  <a:pt x="301018" y="3530600"/>
                </a:lnTo>
                <a:lnTo>
                  <a:pt x="323518" y="3568700"/>
                </a:lnTo>
                <a:lnTo>
                  <a:pt x="346743" y="3606800"/>
                </a:lnTo>
                <a:lnTo>
                  <a:pt x="370683" y="3657600"/>
                </a:lnTo>
                <a:lnTo>
                  <a:pt x="395329" y="3683000"/>
                </a:lnTo>
                <a:lnTo>
                  <a:pt x="420673" y="3721100"/>
                </a:lnTo>
                <a:lnTo>
                  <a:pt x="446705" y="3759200"/>
                </a:lnTo>
                <a:lnTo>
                  <a:pt x="473416" y="3797300"/>
                </a:lnTo>
                <a:lnTo>
                  <a:pt x="500798" y="3835400"/>
                </a:lnTo>
                <a:lnTo>
                  <a:pt x="528841" y="3873500"/>
                </a:lnTo>
                <a:lnTo>
                  <a:pt x="557535" y="3898900"/>
                </a:lnTo>
                <a:lnTo>
                  <a:pt x="586873" y="3937000"/>
                </a:lnTo>
                <a:lnTo>
                  <a:pt x="616845" y="3975100"/>
                </a:lnTo>
                <a:lnTo>
                  <a:pt x="647441" y="4000500"/>
                </a:lnTo>
                <a:lnTo>
                  <a:pt x="678653" y="4038600"/>
                </a:lnTo>
                <a:lnTo>
                  <a:pt x="710472" y="4064000"/>
                </a:lnTo>
                <a:lnTo>
                  <a:pt x="742889" y="4102100"/>
                </a:lnTo>
                <a:lnTo>
                  <a:pt x="775895" y="4127500"/>
                </a:lnTo>
                <a:lnTo>
                  <a:pt x="809480" y="4165600"/>
                </a:lnTo>
                <a:lnTo>
                  <a:pt x="843635" y="4191000"/>
                </a:lnTo>
                <a:lnTo>
                  <a:pt x="878352" y="4216400"/>
                </a:lnTo>
                <a:lnTo>
                  <a:pt x="913622" y="4254500"/>
                </a:lnTo>
                <a:lnTo>
                  <a:pt x="949435" y="4279900"/>
                </a:lnTo>
                <a:lnTo>
                  <a:pt x="1022654" y="4330700"/>
                </a:lnTo>
                <a:lnTo>
                  <a:pt x="1097939" y="4381500"/>
                </a:lnTo>
                <a:lnTo>
                  <a:pt x="1175215" y="4432300"/>
                </a:lnTo>
                <a:lnTo>
                  <a:pt x="1214578" y="4445000"/>
                </a:lnTo>
                <a:lnTo>
                  <a:pt x="1254412" y="4470400"/>
                </a:lnTo>
                <a:lnTo>
                  <a:pt x="1335456" y="4521200"/>
                </a:lnTo>
                <a:lnTo>
                  <a:pt x="1376648" y="4533900"/>
                </a:lnTo>
                <a:lnTo>
                  <a:pt x="1418274" y="4559300"/>
                </a:lnTo>
                <a:lnTo>
                  <a:pt x="1502796" y="4584700"/>
                </a:lnTo>
                <a:lnTo>
                  <a:pt x="1545672" y="4610100"/>
                </a:lnTo>
                <a:lnTo>
                  <a:pt x="1632611" y="4635500"/>
                </a:lnTo>
                <a:lnTo>
                  <a:pt x="1994855" y="4737100"/>
                </a:lnTo>
                <a:lnTo>
                  <a:pt x="2856544" y="4737100"/>
                </a:lnTo>
                <a:lnTo>
                  <a:pt x="3218788" y="4635500"/>
                </a:lnTo>
                <a:lnTo>
                  <a:pt x="3305727" y="4610100"/>
                </a:lnTo>
                <a:lnTo>
                  <a:pt x="3348603" y="4584700"/>
                </a:lnTo>
                <a:lnTo>
                  <a:pt x="3433125" y="4559300"/>
                </a:lnTo>
                <a:lnTo>
                  <a:pt x="3474751" y="4533900"/>
                </a:lnTo>
                <a:lnTo>
                  <a:pt x="3515943" y="4521200"/>
                </a:lnTo>
                <a:lnTo>
                  <a:pt x="3596987" y="4470400"/>
                </a:lnTo>
                <a:lnTo>
                  <a:pt x="3636821" y="4445000"/>
                </a:lnTo>
                <a:lnTo>
                  <a:pt x="3676184" y="4432300"/>
                </a:lnTo>
                <a:lnTo>
                  <a:pt x="3753460" y="4381500"/>
                </a:lnTo>
                <a:lnTo>
                  <a:pt x="3828745" y="4330700"/>
                </a:lnTo>
                <a:lnTo>
                  <a:pt x="3901964" y="4279900"/>
                </a:lnTo>
                <a:lnTo>
                  <a:pt x="3937777" y="4254500"/>
                </a:lnTo>
                <a:lnTo>
                  <a:pt x="3973047" y="4216400"/>
                </a:lnTo>
                <a:lnTo>
                  <a:pt x="4007764" y="4191000"/>
                </a:lnTo>
                <a:lnTo>
                  <a:pt x="4041919" y="4165600"/>
                </a:lnTo>
                <a:lnTo>
                  <a:pt x="4075504" y="4127500"/>
                </a:lnTo>
                <a:lnTo>
                  <a:pt x="4108510" y="4102100"/>
                </a:lnTo>
                <a:lnTo>
                  <a:pt x="4140927" y="4064000"/>
                </a:lnTo>
                <a:lnTo>
                  <a:pt x="4172746" y="4038600"/>
                </a:lnTo>
                <a:lnTo>
                  <a:pt x="4203958" y="4000500"/>
                </a:lnTo>
                <a:lnTo>
                  <a:pt x="4234554" y="3975100"/>
                </a:lnTo>
                <a:lnTo>
                  <a:pt x="4264526" y="3937000"/>
                </a:lnTo>
                <a:lnTo>
                  <a:pt x="4293864" y="3898900"/>
                </a:lnTo>
                <a:lnTo>
                  <a:pt x="4322558" y="3873500"/>
                </a:lnTo>
                <a:lnTo>
                  <a:pt x="4350601" y="3835400"/>
                </a:lnTo>
                <a:lnTo>
                  <a:pt x="4377983" y="3797300"/>
                </a:lnTo>
                <a:lnTo>
                  <a:pt x="4404694" y="3759200"/>
                </a:lnTo>
                <a:lnTo>
                  <a:pt x="4430726" y="3721100"/>
                </a:lnTo>
                <a:lnTo>
                  <a:pt x="4456070" y="3683000"/>
                </a:lnTo>
                <a:lnTo>
                  <a:pt x="4480716" y="3657600"/>
                </a:lnTo>
                <a:lnTo>
                  <a:pt x="4504656" y="3606800"/>
                </a:lnTo>
                <a:lnTo>
                  <a:pt x="4527881" y="3568700"/>
                </a:lnTo>
                <a:lnTo>
                  <a:pt x="4550381" y="3530600"/>
                </a:lnTo>
                <a:lnTo>
                  <a:pt x="4572147" y="3492500"/>
                </a:lnTo>
                <a:lnTo>
                  <a:pt x="4593171" y="3454400"/>
                </a:lnTo>
                <a:lnTo>
                  <a:pt x="4613443" y="3416300"/>
                </a:lnTo>
                <a:lnTo>
                  <a:pt x="4632954" y="3378200"/>
                </a:lnTo>
                <a:lnTo>
                  <a:pt x="4651696" y="3327400"/>
                </a:lnTo>
                <a:lnTo>
                  <a:pt x="4669659" y="3289300"/>
                </a:lnTo>
                <a:lnTo>
                  <a:pt x="4686833" y="3251200"/>
                </a:lnTo>
                <a:lnTo>
                  <a:pt x="4703211" y="3200400"/>
                </a:lnTo>
                <a:lnTo>
                  <a:pt x="4718783" y="3162300"/>
                </a:lnTo>
                <a:lnTo>
                  <a:pt x="4733539" y="3124200"/>
                </a:lnTo>
                <a:lnTo>
                  <a:pt x="4747472" y="3073400"/>
                </a:lnTo>
                <a:lnTo>
                  <a:pt x="4760571" y="3035300"/>
                </a:lnTo>
                <a:lnTo>
                  <a:pt x="4772828" y="2984500"/>
                </a:lnTo>
                <a:lnTo>
                  <a:pt x="4784234" y="2946400"/>
                </a:lnTo>
                <a:lnTo>
                  <a:pt x="4794779" y="2895600"/>
                </a:lnTo>
                <a:lnTo>
                  <a:pt x="4804455" y="2857500"/>
                </a:lnTo>
                <a:lnTo>
                  <a:pt x="4813252" y="2806700"/>
                </a:lnTo>
                <a:lnTo>
                  <a:pt x="4821162" y="2755900"/>
                </a:lnTo>
                <a:lnTo>
                  <a:pt x="4828175" y="2717800"/>
                </a:lnTo>
                <a:lnTo>
                  <a:pt x="4834282" y="2667000"/>
                </a:lnTo>
                <a:lnTo>
                  <a:pt x="4839475" y="2616200"/>
                </a:lnTo>
                <a:lnTo>
                  <a:pt x="4843743" y="2578100"/>
                </a:lnTo>
                <a:lnTo>
                  <a:pt x="4847079" y="2527300"/>
                </a:lnTo>
                <a:lnTo>
                  <a:pt x="4849473" y="2476500"/>
                </a:lnTo>
                <a:lnTo>
                  <a:pt x="4850916" y="2425700"/>
                </a:lnTo>
                <a:lnTo>
                  <a:pt x="4851400" y="2387600"/>
                </a:lnTo>
                <a:lnTo>
                  <a:pt x="4850916" y="2336800"/>
                </a:lnTo>
                <a:lnTo>
                  <a:pt x="4849473" y="2286000"/>
                </a:lnTo>
                <a:lnTo>
                  <a:pt x="4847079" y="2235200"/>
                </a:lnTo>
                <a:lnTo>
                  <a:pt x="4843743" y="2197100"/>
                </a:lnTo>
                <a:lnTo>
                  <a:pt x="4839475" y="2146300"/>
                </a:lnTo>
                <a:lnTo>
                  <a:pt x="4834282" y="2095500"/>
                </a:lnTo>
                <a:lnTo>
                  <a:pt x="4828175" y="2057400"/>
                </a:lnTo>
                <a:lnTo>
                  <a:pt x="4821162" y="2006600"/>
                </a:lnTo>
                <a:lnTo>
                  <a:pt x="4813252" y="1955800"/>
                </a:lnTo>
                <a:lnTo>
                  <a:pt x="4804455" y="1917700"/>
                </a:lnTo>
                <a:lnTo>
                  <a:pt x="4794779" y="1866900"/>
                </a:lnTo>
                <a:lnTo>
                  <a:pt x="4784234" y="1828800"/>
                </a:lnTo>
                <a:lnTo>
                  <a:pt x="4772828" y="1778000"/>
                </a:lnTo>
                <a:lnTo>
                  <a:pt x="4760571" y="1739900"/>
                </a:lnTo>
                <a:lnTo>
                  <a:pt x="4747472" y="1689100"/>
                </a:lnTo>
                <a:lnTo>
                  <a:pt x="4733539" y="1651000"/>
                </a:lnTo>
                <a:lnTo>
                  <a:pt x="4718783" y="1600200"/>
                </a:lnTo>
                <a:lnTo>
                  <a:pt x="4703211" y="1562100"/>
                </a:lnTo>
                <a:lnTo>
                  <a:pt x="4686833" y="1524000"/>
                </a:lnTo>
                <a:lnTo>
                  <a:pt x="4669659" y="1473200"/>
                </a:lnTo>
                <a:lnTo>
                  <a:pt x="4651696" y="1435100"/>
                </a:lnTo>
                <a:lnTo>
                  <a:pt x="4632954" y="1397000"/>
                </a:lnTo>
                <a:lnTo>
                  <a:pt x="4613443" y="1346200"/>
                </a:lnTo>
                <a:lnTo>
                  <a:pt x="4593171" y="1308100"/>
                </a:lnTo>
                <a:lnTo>
                  <a:pt x="4572147" y="1270000"/>
                </a:lnTo>
                <a:lnTo>
                  <a:pt x="4550381" y="1231900"/>
                </a:lnTo>
                <a:lnTo>
                  <a:pt x="4527881" y="1193800"/>
                </a:lnTo>
                <a:lnTo>
                  <a:pt x="4504656" y="1155700"/>
                </a:lnTo>
                <a:lnTo>
                  <a:pt x="4480716" y="1117600"/>
                </a:lnTo>
                <a:lnTo>
                  <a:pt x="4456070" y="1079500"/>
                </a:lnTo>
                <a:lnTo>
                  <a:pt x="4430726" y="1041400"/>
                </a:lnTo>
                <a:lnTo>
                  <a:pt x="4404694" y="1003300"/>
                </a:lnTo>
                <a:lnTo>
                  <a:pt x="4377983" y="965200"/>
                </a:lnTo>
                <a:lnTo>
                  <a:pt x="4350601" y="927100"/>
                </a:lnTo>
                <a:lnTo>
                  <a:pt x="4322558" y="901700"/>
                </a:lnTo>
                <a:lnTo>
                  <a:pt x="4293864" y="863600"/>
                </a:lnTo>
                <a:lnTo>
                  <a:pt x="4264526" y="825500"/>
                </a:lnTo>
                <a:lnTo>
                  <a:pt x="4234554" y="800100"/>
                </a:lnTo>
                <a:lnTo>
                  <a:pt x="4203958" y="762000"/>
                </a:lnTo>
                <a:lnTo>
                  <a:pt x="4172746" y="723900"/>
                </a:lnTo>
                <a:lnTo>
                  <a:pt x="4140927" y="698500"/>
                </a:lnTo>
                <a:lnTo>
                  <a:pt x="4108510" y="660400"/>
                </a:lnTo>
                <a:lnTo>
                  <a:pt x="4075504" y="635000"/>
                </a:lnTo>
                <a:lnTo>
                  <a:pt x="4041919" y="609600"/>
                </a:lnTo>
                <a:lnTo>
                  <a:pt x="4007764" y="571500"/>
                </a:lnTo>
                <a:lnTo>
                  <a:pt x="3973047" y="546100"/>
                </a:lnTo>
                <a:lnTo>
                  <a:pt x="3937777" y="520700"/>
                </a:lnTo>
                <a:lnTo>
                  <a:pt x="3901964" y="495300"/>
                </a:lnTo>
                <a:lnTo>
                  <a:pt x="3865617" y="457200"/>
                </a:lnTo>
                <a:lnTo>
                  <a:pt x="3791356" y="406400"/>
                </a:lnTo>
                <a:lnTo>
                  <a:pt x="3753460" y="381000"/>
                </a:lnTo>
                <a:lnTo>
                  <a:pt x="3715066" y="368300"/>
                </a:lnTo>
                <a:lnTo>
                  <a:pt x="3636821" y="317500"/>
                </a:lnTo>
                <a:lnTo>
                  <a:pt x="3556692" y="266700"/>
                </a:lnTo>
                <a:lnTo>
                  <a:pt x="3515943" y="254000"/>
                </a:lnTo>
                <a:lnTo>
                  <a:pt x="3474751" y="228600"/>
                </a:lnTo>
                <a:lnTo>
                  <a:pt x="3433125" y="215900"/>
                </a:lnTo>
                <a:lnTo>
                  <a:pt x="3391072" y="190500"/>
                </a:lnTo>
                <a:lnTo>
                  <a:pt x="3305727" y="165100"/>
                </a:lnTo>
                <a:lnTo>
                  <a:pt x="3262452" y="139700"/>
                </a:lnTo>
                <a:lnTo>
                  <a:pt x="2902997" y="38100"/>
                </a:lnTo>
                <a:close/>
                <a:moveTo>
                  <a:pt x="2809783" y="25400"/>
                </a:moveTo>
                <a:lnTo>
                  <a:pt x="2041616" y="25400"/>
                </a:lnTo>
                <a:lnTo>
                  <a:pt x="1994855" y="38100"/>
                </a:lnTo>
                <a:lnTo>
                  <a:pt x="2856544" y="38100"/>
                </a:lnTo>
                <a:lnTo>
                  <a:pt x="2809783" y="25400"/>
                </a:lnTo>
                <a:close/>
                <a:moveTo>
                  <a:pt x="2715374" y="12700"/>
                </a:moveTo>
                <a:lnTo>
                  <a:pt x="2136025" y="12700"/>
                </a:lnTo>
                <a:lnTo>
                  <a:pt x="2088676" y="25400"/>
                </a:lnTo>
                <a:lnTo>
                  <a:pt x="2762723" y="25400"/>
                </a:lnTo>
                <a:lnTo>
                  <a:pt x="2715374" y="12700"/>
                </a:lnTo>
                <a:close/>
                <a:moveTo>
                  <a:pt x="2619842" y="0"/>
                </a:moveTo>
                <a:lnTo>
                  <a:pt x="2231557" y="0"/>
                </a:lnTo>
                <a:lnTo>
                  <a:pt x="2183655" y="12700"/>
                </a:lnTo>
                <a:lnTo>
                  <a:pt x="2667744" y="12700"/>
                </a:lnTo>
                <a:lnTo>
                  <a:pt x="261984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9" name="Picture 228"/>
          <p:cNvPicPr/>
          <p:nvPr/>
        </p:nvPicPr>
        <p:blipFill>
          <a:blip r:embed="rId4"/>
          <a:stretch/>
        </p:blipFill>
        <p:spPr>
          <a:xfrm>
            <a:off x="6888240" y="1576800"/>
            <a:ext cx="5155200" cy="51552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601920" y="5642621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TextShape 2"/>
          <p:cNvSpPr txBox="1"/>
          <p:nvPr/>
        </p:nvSpPr>
        <p:spPr>
          <a:xfrm>
            <a:off x="583200" y="534960"/>
            <a:ext cx="5536800" cy="171576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8000">
              <a:lnSpc>
                <a:spcPts val="3685"/>
              </a:lnSpc>
              <a:spcBef>
                <a:spcPts val="142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БАРЬЕРЫ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НА ПУТИ</a:t>
            </a:r>
            <a:r>
              <a:rPr lang="ru-RU" sz="3700" b="1" strike="noStrike" spc="-75">
                <a:solidFill>
                  <a:srgbClr val="FFFFFF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ВИТАМИНОВ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836280" y="2199600"/>
            <a:ext cx="4981680" cy="94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Пероральные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витамины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должны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проходить 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через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стенку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кишечника и печень. На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этом</a:t>
            </a:r>
            <a:r>
              <a:rPr lang="ru-RU" sz="1600" b="1" strike="noStrike" spc="-80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этапе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часть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активного вещества </a:t>
            </a:r>
            <a:r>
              <a:rPr lang="ru-RU" sz="1600" b="1" strike="noStrike" spc="-12" dirty="0" smtClean="0">
                <a:solidFill>
                  <a:srgbClr val="FFFFFF"/>
                </a:solidFill>
                <a:latin typeface="Helvetica Neue World"/>
              </a:rPr>
              <a:t>разрушается, </a:t>
            </a:r>
            <a:r>
              <a:rPr lang="ru-RU" sz="1600" b="1" strike="noStrike" spc="-1" dirty="0">
                <a:solidFill>
                  <a:srgbClr val="FFFFFF"/>
                </a:solidFill>
                <a:latin typeface="Helvetica Neue World"/>
              </a:rPr>
              <a:t>и </a:t>
            </a:r>
            <a:r>
              <a:rPr lang="ru-RU" sz="1600" b="1" strike="noStrike" spc="-15" dirty="0">
                <a:solidFill>
                  <a:srgbClr val="FFFFFF"/>
                </a:solidFill>
                <a:latin typeface="Helvetica Neue World"/>
              </a:rPr>
              <a:t>его  </a:t>
            </a:r>
            <a:r>
              <a:rPr lang="ru-RU" sz="1600" b="1" strike="noStrike" spc="-7" dirty="0">
                <a:solidFill>
                  <a:srgbClr val="FFFFFF"/>
                </a:solidFill>
                <a:latin typeface="Helvetica Neue World"/>
              </a:rPr>
              <a:t>эффективность существенно</a:t>
            </a:r>
            <a:r>
              <a:rPr lang="ru-RU" sz="1600" b="1" strike="noStrike" spc="4" dirty="0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2" dirty="0">
                <a:solidFill>
                  <a:srgbClr val="FFFFFF"/>
                </a:solidFill>
                <a:latin typeface="Helvetica Neue World"/>
              </a:rPr>
              <a:t>снижается.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33" name="CustomShape 4"/>
          <p:cNvSpPr/>
          <p:nvPr/>
        </p:nvSpPr>
        <p:spPr>
          <a:xfrm>
            <a:off x="621360" y="2238480"/>
            <a:ext cx="360" cy="932400"/>
          </a:xfrm>
          <a:custGeom>
            <a:avLst/>
            <a:gdLst/>
            <a:ahLst/>
            <a:cxnLst/>
            <a:rect l="l" t="t" r="r" b="b"/>
            <a:pathLst>
              <a:path h="932814">
                <a:moveTo>
                  <a:pt x="0" y="0"/>
                </a:moveTo>
                <a:lnTo>
                  <a:pt x="0" y="932395"/>
                </a:lnTo>
              </a:path>
            </a:pathLst>
          </a:custGeom>
          <a:solidFill>
            <a:srgbClr val="FFFFFF"/>
          </a:solidFill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5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7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6718320" y="1118880"/>
            <a:ext cx="5979600" cy="58640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9"/>
          <p:cNvSpPr/>
          <p:nvPr/>
        </p:nvSpPr>
        <p:spPr>
          <a:xfrm>
            <a:off x="9124200" y="1979280"/>
            <a:ext cx="115992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УШАЕ</a:t>
            </a:r>
            <a:r>
              <a:rPr lang="ru-RU" sz="1250" b="1" strike="noStrike" spc="-32">
                <a:solidFill>
                  <a:srgbClr val="FFFFFF"/>
                </a:solidFill>
                <a:latin typeface="Gilroy"/>
              </a:rPr>
              <a:t>Т</a:t>
            </a:r>
            <a:r>
              <a:rPr lang="ru-RU" sz="125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12">
                <a:solidFill>
                  <a:srgbClr val="FFFFFF"/>
                </a:solidFill>
                <a:latin typeface="Gilroy"/>
              </a:rPr>
              <a:t>В</a:t>
            </a:r>
            <a:r>
              <a:rPr lang="ru-RU" sz="1250" b="1" strike="noStrike" spc="-52">
                <a:solidFill>
                  <a:srgbClr val="FFFFFF"/>
                </a:solidFill>
                <a:latin typeface="Gilroy"/>
              </a:rPr>
              <a:t> 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КИШЕЧНИКЕ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39" name="CustomShape 10"/>
          <p:cNvSpPr/>
          <p:nvPr/>
        </p:nvSpPr>
        <p:spPr>
          <a:xfrm>
            <a:off x="10876320" y="3466440"/>
            <a:ext cx="1504440" cy="20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1250" b="1" strike="noStrike" spc="12">
                <a:solidFill>
                  <a:srgbClr val="565655"/>
                </a:solidFill>
                <a:latin typeface="Gilroy"/>
              </a:rPr>
              <a:t>НЕ</a:t>
            </a:r>
            <a:r>
              <a:rPr lang="ru-RU" sz="1250" b="1" strike="noStrike" spc="-131">
                <a:solidFill>
                  <a:srgbClr val="565655"/>
                </a:solidFill>
                <a:latin typeface="Gilroy"/>
              </a:rPr>
              <a:t> </a:t>
            </a:r>
            <a:r>
              <a:rPr lang="ru-RU" sz="1250" b="1" strike="noStrike" spc="9">
                <a:solidFill>
                  <a:srgbClr val="565655"/>
                </a:solidFill>
                <a:latin typeface="Gilroy"/>
              </a:rPr>
              <a:t>ВСАСЫВАЮТСЯ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40" name="CustomShape 11"/>
          <p:cNvSpPr/>
          <p:nvPr/>
        </p:nvSpPr>
        <p:spPr>
          <a:xfrm>
            <a:off x="10286280" y="5522040"/>
            <a:ext cx="1239120" cy="59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1250" b="1" strike="noStrike" spc="24">
                <a:solidFill>
                  <a:srgbClr val="FFFFFF"/>
                </a:solidFill>
                <a:latin typeface="Gilroy"/>
              </a:rPr>
              <a:t>КИШЕЧНОЙ  </a:t>
            </a:r>
            <a:r>
              <a:rPr lang="ru-RU" sz="1250" b="1" strike="noStrike" spc="9">
                <a:solidFill>
                  <a:srgbClr val="FFFFFF"/>
                </a:solidFill>
                <a:latin typeface="Gilroy"/>
              </a:rPr>
              <a:t>СТЕНКОЙ</a:t>
            </a:r>
            <a:endParaRPr lang="ru-RU" sz="1250" b="0" strike="noStrike" spc="-1">
              <a:latin typeface="Gilroy"/>
            </a:endParaRPr>
          </a:p>
        </p:txBody>
      </p:sp>
      <p:sp>
        <p:nvSpPr>
          <p:cNvPr id="241" name="CustomShape 12"/>
          <p:cNvSpPr/>
          <p:nvPr/>
        </p:nvSpPr>
        <p:spPr>
          <a:xfrm>
            <a:off x="7913160" y="5631120"/>
            <a:ext cx="123912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7280" indent="-468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ПЕЧЕНЬЮ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42" name="CustomShape 13"/>
          <p:cNvSpPr/>
          <p:nvPr/>
        </p:nvSpPr>
        <p:spPr>
          <a:xfrm>
            <a:off x="7001640" y="3356640"/>
            <a:ext cx="157428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565655"/>
                </a:solidFill>
                <a:latin typeface="Gilroy"/>
              </a:rPr>
              <a:t>ПОПАДАЮТ </a:t>
            </a:r>
          </a:p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565655"/>
                </a:solidFill>
                <a:latin typeface="Gilroy"/>
              </a:rPr>
              <a:t>В КРОВЬ</a:t>
            </a:r>
            <a:endParaRPr lang="ru-RU" sz="1250" b="0" strike="noStrike" spc="-1" dirty="0">
              <a:latin typeface="Gilro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TextShape 2"/>
          <p:cNvSpPr txBox="1"/>
          <p:nvPr/>
        </p:nvSpPr>
        <p:spPr>
          <a:xfrm>
            <a:off x="583200" y="534960"/>
            <a:ext cx="8128800" cy="195300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 indent="7200">
              <a:lnSpc>
                <a:spcPts val="3685"/>
              </a:lnSpc>
              <a:spcBef>
                <a:spcPts val="624"/>
              </a:spcBef>
            </a:pPr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ЛИПОСОМАЛЬНАЯ 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ТЕХНОЛОГИЯ 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ЗАЩИЩАЕТ АКТИВНЫЕ</a:t>
            </a:r>
            <a:r>
              <a:t/>
            </a:r>
            <a:br/>
            <a:r>
              <a:rPr lang="ru-RU" sz="3700" b="1" strike="noStrike" spc="12">
                <a:solidFill>
                  <a:srgbClr val="FFFFFF"/>
                </a:solidFill>
                <a:latin typeface="Gilroy"/>
              </a:rPr>
              <a:t>ВЕЩЕСТВА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836280" y="3099600"/>
            <a:ext cx="4206600" cy="947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Активные </a:t>
            </a:r>
            <a:r>
              <a:rPr lang="ru-RU" sz="1600" b="1" strike="noStrike" spc="-7">
                <a:solidFill>
                  <a:srgbClr val="FFFFFF"/>
                </a:solidFill>
                <a:latin typeface="Helvetica Neue World"/>
              </a:rPr>
              <a:t>вещества, инкапсулированные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в </a:t>
            </a:r>
            <a:r>
              <a:rPr lang="ru-RU" sz="1600" b="1" strike="noStrike" spc="-12">
                <a:solidFill>
                  <a:srgbClr val="FFFFFF"/>
                </a:solidFill>
                <a:latin typeface="Helvetica Neue World"/>
              </a:rPr>
              <a:t>липосому, </a:t>
            </a:r>
            <a:r>
              <a:rPr lang="ru-RU" sz="1600" b="1" strike="noStrike" spc="-15">
                <a:solidFill>
                  <a:srgbClr val="FFFFFF"/>
                </a:solidFill>
                <a:latin typeface="Helvetica Neue World"/>
              </a:rPr>
              <a:t>проходят </a:t>
            </a:r>
            <a:r>
              <a:rPr lang="ru-RU" sz="1600" b="1" strike="noStrike" spc="-21">
                <a:solidFill>
                  <a:srgbClr val="FFFFFF"/>
                </a:solidFill>
                <a:latin typeface="Helvetica Neue World"/>
              </a:rPr>
              <a:t>тот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же путь, но</a:t>
            </a:r>
            <a:r>
              <a:rPr lang="ru-RU" sz="1600" b="1" strike="noStrike" spc="-26">
                <a:solidFill>
                  <a:srgbClr val="FFFFFF"/>
                </a:solidFill>
                <a:latin typeface="Helvetica Neue World"/>
              </a:rPr>
              <a:t> </a:t>
            </a:r>
            <a:r>
              <a:rPr lang="ru-RU" sz="1600" b="1" strike="noStrike" spc="-12">
                <a:solidFill>
                  <a:srgbClr val="FFFFFF"/>
                </a:solidFill>
                <a:latin typeface="Helvetica Neue World"/>
              </a:rPr>
              <a:t>под </a:t>
            </a:r>
            <a:r>
              <a:rPr lang="ru-RU" sz="1600" b="1" strike="noStrike" spc="-7">
                <a:solidFill>
                  <a:srgbClr val="FFFFFF"/>
                </a:solidFill>
                <a:latin typeface="Helvetica Neue World"/>
              </a:rPr>
              <a:t>надежной защитой </a:t>
            </a:r>
            <a:r>
              <a:rPr lang="ru-RU" sz="1600" b="1" strike="noStrike" spc="-1">
                <a:solidFill>
                  <a:srgbClr val="FFFFFF"/>
                </a:solidFill>
                <a:latin typeface="Helvetica Neue World"/>
              </a:rPr>
              <a:t>фосфолипидной  оболочки.</a:t>
            </a:r>
            <a:endParaRPr lang="ru-RU" sz="1600" b="0" strike="noStrike" spc="-1">
              <a:latin typeface="Gilroy"/>
            </a:endParaRPr>
          </a:p>
        </p:txBody>
      </p:sp>
      <p:sp>
        <p:nvSpPr>
          <p:cNvPr id="246" name="CustomShape 4"/>
          <p:cNvSpPr/>
          <p:nvPr/>
        </p:nvSpPr>
        <p:spPr>
          <a:xfrm>
            <a:off x="621360" y="3138480"/>
            <a:ext cx="360" cy="932400"/>
          </a:xfrm>
          <a:custGeom>
            <a:avLst/>
            <a:gdLst/>
            <a:ahLst/>
            <a:cxnLst/>
            <a:rect l="l" t="t" r="r" b="b"/>
            <a:pathLst>
              <a:path h="932814">
                <a:moveTo>
                  <a:pt x="0" y="0"/>
                </a:moveTo>
                <a:lnTo>
                  <a:pt x="0" y="932395"/>
                </a:lnTo>
              </a:path>
            </a:pathLst>
          </a:custGeom>
          <a:noFill/>
          <a:ln w="50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5"/>
          <p:cNvSpPr/>
          <p:nvPr/>
        </p:nvSpPr>
        <p:spPr>
          <a:xfrm>
            <a:off x="6718320" y="1118880"/>
            <a:ext cx="5979600" cy="5864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6"/>
          <p:cNvSpPr/>
          <p:nvPr/>
        </p:nvSpPr>
        <p:spPr>
          <a:xfrm>
            <a:off x="9007366" y="1979280"/>
            <a:ext cx="1513488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УШАЮ</a:t>
            </a:r>
            <a:r>
              <a:rPr lang="ru-RU" sz="1250" b="1" strike="noStrike" spc="-32" dirty="0" smtClean="0">
                <a:solidFill>
                  <a:srgbClr val="FFFFFF"/>
                </a:solidFill>
                <a:latin typeface="Gilroy"/>
              </a:rPr>
              <a:t>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</a:t>
            </a:r>
          </a:p>
          <a:p>
            <a:pPr marL="26640" indent="-1440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12" dirty="0" smtClean="0">
                <a:solidFill>
                  <a:srgbClr val="FFFFFF"/>
                </a:solidFill>
                <a:latin typeface="Gilroy"/>
              </a:rPr>
              <a:t>В</a:t>
            </a:r>
            <a:r>
              <a:rPr lang="ru-RU" sz="1250" b="1" strike="noStrike" spc="-52" dirty="0" smtClean="0">
                <a:solidFill>
                  <a:srgbClr val="FFFFFF"/>
                </a:solidFill>
                <a:latin typeface="Gilroy"/>
              </a:rPr>
              <a:t> 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КИШЕЧНИКЕ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49" name="CustomShape 7"/>
          <p:cNvSpPr/>
          <p:nvPr/>
        </p:nvSpPr>
        <p:spPr>
          <a:xfrm>
            <a:off x="11023825" y="3487461"/>
            <a:ext cx="1283789" cy="19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1250" b="1" strike="noStrike" spc="9" dirty="0" smtClean="0">
                <a:solidFill>
                  <a:srgbClr val="565655"/>
                </a:solidFill>
                <a:latin typeface="Gilroy"/>
              </a:rPr>
              <a:t>ВСАСЫВАЮТСЯ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0" name="CustomShape 8"/>
          <p:cNvSpPr/>
          <p:nvPr/>
        </p:nvSpPr>
        <p:spPr>
          <a:xfrm>
            <a:off x="10068909" y="5522040"/>
            <a:ext cx="1723697" cy="59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algn="ctr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 </a:t>
            </a:r>
            <a:r>
              <a:rPr lang="ru-RU" sz="1250" b="1" strike="noStrike" spc="24" dirty="0">
                <a:solidFill>
                  <a:srgbClr val="FFFFFF"/>
                </a:solidFill>
                <a:latin typeface="Gilroy"/>
              </a:rPr>
              <a:t>КИШЕЧНОЙ  </a:t>
            </a:r>
            <a:r>
              <a:rPr lang="ru-RU" sz="1250" b="1" strike="noStrike" spc="9" dirty="0">
                <a:solidFill>
                  <a:srgbClr val="FFFFFF"/>
                </a:solidFill>
                <a:latin typeface="Gilroy"/>
              </a:rPr>
              <a:t>СТЕНКОЙ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1" name="CustomShape 9"/>
          <p:cNvSpPr/>
          <p:nvPr/>
        </p:nvSpPr>
        <p:spPr>
          <a:xfrm>
            <a:off x="7788166" y="5631120"/>
            <a:ext cx="153451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7280" indent="-4680">
              <a:lnSpc>
                <a:spcPct val="102000"/>
              </a:lnSpc>
              <a:spcBef>
                <a:spcPts val="96"/>
              </a:spcBef>
            </a:pPr>
            <a:r>
              <a:rPr lang="ru-RU" sz="1250" b="1" strike="noStrike" spc="-72" dirty="0" smtClean="0">
                <a:solidFill>
                  <a:srgbClr val="FFFFFF"/>
                </a:solidFill>
                <a:latin typeface="Gilroy"/>
              </a:rPr>
              <a:t>НЕ 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АЗ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Р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УША</a:t>
            </a:r>
            <a:r>
              <a:rPr lang="ru-RU" sz="1250" b="1" strike="noStrike" spc="-21" dirty="0" smtClean="0">
                <a:solidFill>
                  <a:srgbClr val="FFFFFF"/>
                </a:solidFill>
                <a:latin typeface="Gilroy"/>
              </a:rPr>
              <a:t>ЮТ</a:t>
            </a:r>
            <a:r>
              <a:rPr lang="ru-RU" sz="1250" b="1" strike="noStrike" spc="-1" dirty="0" smtClean="0">
                <a:solidFill>
                  <a:srgbClr val="FFFFFF"/>
                </a:solidFill>
                <a:latin typeface="Gilroy"/>
              </a:rPr>
              <a:t>С</a:t>
            </a:r>
            <a:r>
              <a:rPr lang="ru-RU" sz="1250" b="1" strike="noStrike" spc="4" dirty="0" smtClean="0">
                <a:solidFill>
                  <a:srgbClr val="FFFFFF"/>
                </a:solidFill>
                <a:latin typeface="Gilroy"/>
              </a:rPr>
              <a:t>Я </a:t>
            </a:r>
            <a:r>
              <a:rPr lang="ru-RU" sz="1250" b="1" strike="noStrike" spc="24" dirty="0" smtClean="0">
                <a:solidFill>
                  <a:srgbClr val="FFFFFF"/>
                </a:solidFill>
                <a:latin typeface="Gilroy"/>
              </a:rPr>
              <a:t>ПЕЧЕНЬЮ</a:t>
            </a:r>
            <a:endParaRPr lang="ru-RU" sz="1250" b="0" strike="noStrike" spc="-1" dirty="0">
              <a:latin typeface="Gilroy"/>
            </a:endParaRPr>
          </a:p>
        </p:txBody>
      </p:sp>
      <p:sp>
        <p:nvSpPr>
          <p:cNvPr id="252" name="CustomShape 10"/>
          <p:cNvSpPr/>
          <p:nvPr/>
        </p:nvSpPr>
        <p:spPr>
          <a:xfrm>
            <a:off x="7002000" y="3356640"/>
            <a:ext cx="1574280" cy="40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/>
          <a:lstStyle/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pc="12" dirty="0">
                <a:solidFill>
                  <a:srgbClr val="565655"/>
                </a:solidFill>
                <a:latin typeface="Gilroy"/>
              </a:rPr>
              <a:t>ПОПАДАЮТ </a:t>
            </a:r>
          </a:p>
          <a:p>
            <a:pPr marL="12600" indent="331560">
              <a:lnSpc>
                <a:spcPct val="102000"/>
              </a:lnSpc>
              <a:spcBef>
                <a:spcPts val="96"/>
              </a:spcBef>
            </a:pPr>
            <a:r>
              <a:rPr lang="ru-RU" sz="1250" b="1" spc="12" dirty="0">
                <a:solidFill>
                  <a:srgbClr val="565655"/>
                </a:solidFill>
                <a:latin typeface="Gilroy"/>
              </a:rPr>
              <a:t>В КРОВЬ</a:t>
            </a:r>
            <a:endParaRPr lang="ru-RU" sz="1250" spc="-1" dirty="0">
              <a:latin typeface="Gilroy"/>
            </a:endParaRPr>
          </a:p>
        </p:txBody>
      </p:sp>
      <p:sp>
        <p:nvSpPr>
          <p:cNvPr id="253" name="CustomShape 11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12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13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88960" y="516960"/>
            <a:ext cx="6539040" cy="169668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>
              <a:lnSpc>
                <a:spcPts val="3685"/>
              </a:lnSpc>
            </a:pP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КЛЮЧЕВЫЕ</a:t>
            </a:r>
            <a:r>
              <a:rPr lang="ru-RU" sz="3700" b="1" strike="noStrike" spc="-46">
                <a:solidFill>
                  <a:srgbClr val="00B6E5"/>
                </a:solidFill>
                <a:latin typeface="Gilroy"/>
              </a:rPr>
              <a:t> </a:t>
            </a:r>
            <a:r>
              <a:rPr lang="ru-RU" sz="3700" b="1" strike="noStrike" spc="12">
                <a:solidFill>
                  <a:srgbClr val="00B6E5"/>
                </a:solidFill>
                <a:latin typeface="Gilroy"/>
              </a:rPr>
              <a:t>ПРЕИМУЩЕСТВА ЛИПОСОМ</a:t>
            </a:r>
            <a:endParaRPr lang="ru-RU" sz="3700" b="1" strike="noStrike" spc="-1">
              <a:latin typeface="Gilroy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95920" y="23529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295920" y="50698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4"/>
          <p:cNvSpPr/>
          <p:nvPr/>
        </p:nvSpPr>
        <p:spPr>
          <a:xfrm>
            <a:off x="579960" y="2183760"/>
            <a:ext cx="5415480" cy="35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ru-RU" sz="1950" b="1" strike="noStrike" spc="4" dirty="0">
                <a:solidFill>
                  <a:srgbClr val="00B6E5"/>
                </a:solidFill>
                <a:latin typeface="Gilroy"/>
              </a:rPr>
              <a:t>БИОДОСТУПНОСТЬ </a:t>
            </a:r>
            <a:r>
              <a:rPr lang="ru-RU" sz="1950" b="1" strike="noStrike" spc="-7" dirty="0">
                <a:solidFill>
                  <a:srgbClr val="00B6E5"/>
                </a:solidFill>
                <a:latin typeface="Gilroy"/>
              </a:rPr>
              <a:t>И</a:t>
            </a:r>
            <a:r>
              <a:rPr lang="ru-RU" sz="1950" b="1" strike="noStrike" spc="-86" dirty="0">
                <a:solidFill>
                  <a:srgbClr val="00B6E5"/>
                </a:solidFill>
                <a:latin typeface="Gilroy"/>
              </a:rPr>
              <a:t> </a:t>
            </a:r>
            <a:r>
              <a:rPr lang="ru-RU" sz="1950" b="1" strike="noStrike" spc="9" dirty="0">
                <a:solidFill>
                  <a:srgbClr val="00B6E5"/>
                </a:solidFill>
                <a:latin typeface="Gilroy"/>
              </a:rPr>
              <a:t>ЭФФЕКТИВНОСТЬ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Большинство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активных компонентов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усваиваются </a:t>
            </a:r>
            <a:r>
              <a:rPr lang="ru-RU" sz="1600" spc="29" dirty="0" smtClean="0">
                <a:solidFill>
                  <a:srgbClr val="565655"/>
                </a:solidFill>
                <a:latin typeface="Helvetica Neue World"/>
              </a:rPr>
              <a:t>    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не 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полностью. </a:t>
            </a:r>
            <a:r>
              <a:rPr lang="ru-RU" sz="1600" b="0" strike="noStrike" spc="29" dirty="0" err="1">
                <a:solidFill>
                  <a:srgbClr val="565655"/>
                </a:solidFill>
                <a:latin typeface="Helvetica Neue World"/>
              </a:rPr>
              <a:t>Липосомальная</a:t>
            </a:r>
            <a:r>
              <a:rPr lang="ru-RU" sz="1600" b="0" strike="noStrike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форма</a:t>
            </a:r>
            <a:r>
              <a:rPr lang="ru-RU" sz="1600" b="0" strike="noStrike" spc="-75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9" dirty="0">
                <a:solidFill>
                  <a:srgbClr val="565655"/>
                </a:solidFill>
                <a:latin typeface="Helvetica Neue World"/>
              </a:rPr>
              <a:t>увеличивает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</a:pP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эффективность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32" dirty="0" err="1">
                <a:solidFill>
                  <a:srgbClr val="565655"/>
                </a:solidFill>
                <a:latin typeface="Helvetica Neue World"/>
              </a:rPr>
              <a:t>биодоступность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активного</a:t>
            </a:r>
            <a:r>
              <a:rPr lang="ru-RU" sz="1600" b="0" strike="noStrike" spc="-8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вещества </a:t>
            </a:r>
            <a:r>
              <a:rPr lang="ru-RU" sz="1600" b="0" strike="noStrike" spc="4" dirty="0">
                <a:solidFill>
                  <a:srgbClr val="565655"/>
                </a:solidFill>
                <a:latin typeface="Helvetica Neue World"/>
              </a:rPr>
              <a:t>(по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сравнению </a:t>
            </a:r>
            <a:r>
              <a:rPr lang="ru-RU" sz="1600" b="0" strike="noStrike" spc="83" dirty="0">
                <a:solidFill>
                  <a:srgbClr val="565655"/>
                </a:solidFill>
                <a:latin typeface="Helvetica Neue World"/>
              </a:rPr>
              <a:t>с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другими</a:t>
            </a:r>
            <a:r>
              <a:rPr lang="ru-RU" sz="1600" b="0" strike="noStrike" spc="-13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формами</a:t>
            </a:r>
            <a:r>
              <a:rPr lang="ru-RU" sz="1600" b="0" strike="noStrike" spc="12" dirty="0" smtClean="0">
                <a:solidFill>
                  <a:srgbClr val="565655"/>
                </a:solidFill>
                <a:latin typeface="Helvetica Neue World"/>
              </a:rPr>
              <a:t>).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-12" dirty="0">
                <a:solidFill>
                  <a:srgbClr val="00B6E5"/>
                </a:solidFill>
                <a:latin typeface="Gilroy"/>
              </a:rPr>
              <a:t>МЯГКОЕ</a:t>
            </a:r>
            <a:r>
              <a:rPr lang="ru-RU" sz="1950" b="1" strike="noStrike" spc="9" dirty="0">
                <a:solidFill>
                  <a:srgbClr val="00B6E5"/>
                </a:solidFill>
                <a:latin typeface="Gilroy"/>
              </a:rPr>
              <a:t> ДЕЙСТВИЕ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43" dirty="0" err="1">
                <a:solidFill>
                  <a:srgbClr val="565655"/>
                </a:solidFill>
                <a:latin typeface="Helvetica Neue World"/>
              </a:rPr>
              <a:t>Липосомы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не 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раздражают </a:t>
            </a:r>
            <a:r>
              <a:rPr lang="ru-RU" sz="1600" b="0" strike="noStrike" spc="97" dirty="0">
                <a:solidFill>
                  <a:srgbClr val="565655"/>
                </a:solidFill>
                <a:latin typeface="Helvetica Neue World"/>
              </a:rPr>
              <a:t>ЖКТ</a:t>
            </a:r>
            <a:r>
              <a:rPr dirty="0"/>
              <a:t/>
            </a:r>
            <a:br>
              <a:rPr dirty="0"/>
            </a:b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и </a:t>
            </a:r>
            <a:r>
              <a:rPr lang="ru-RU" sz="1600" b="0" strike="noStrike" spc="12" dirty="0">
                <a:solidFill>
                  <a:srgbClr val="565655"/>
                </a:solidFill>
                <a:latin typeface="Helvetica Neue World"/>
              </a:rPr>
              <a:t>не</a:t>
            </a:r>
            <a:r>
              <a:rPr lang="ru-RU" sz="1600" b="0" strike="noStrike" spc="-27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2" dirty="0">
                <a:solidFill>
                  <a:srgbClr val="565655"/>
                </a:solidFill>
                <a:latin typeface="Helvetica Neue World"/>
              </a:rPr>
              <a:t>вызывают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побочных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38" dirty="0" smtClean="0">
                <a:solidFill>
                  <a:srgbClr val="565655"/>
                </a:solidFill>
                <a:latin typeface="Helvetica Neue World"/>
              </a:rPr>
              <a:t>эффектов.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ru-RU" sz="1950" b="1" strike="noStrike" spc="4" dirty="0">
                <a:solidFill>
                  <a:srgbClr val="00B6E5"/>
                </a:solidFill>
                <a:latin typeface="Gilroy"/>
              </a:rPr>
              <a:t>БЕЗОПАСНОСТЬ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Не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токсичные,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не аллергенные. </a:t>
            </a:r>
            <a:r>
              <a:rPr lang="ru-RU" sz="1600" b="0" strike="noStrike" spc="32" dirty="0">
                <a:solidFill>
                  <a:srgbClr val="565655"/>
                </a:solidFill>
                <a:latin typeface="Arial"/>
              </a:rPr>
              <a:t>Содержат</a:t>
            </a:r>
            <a:r>
              <a:rPr lang="ru-RU" sz="1600" b="0" strike="noStrike" spc="-75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24" dirty="0">
                <a:solidFill>
                  <a:srgbClr val="565655"/>
                </a:solidFill>
                <a:latin typeface="Arial"/>
              </a:rPr>
              <a:t>минимум </a:t>
            </a:r>
            <a:r>
              <a:rPr lang="ru-RU" sz="1600" b="0" strike="noStrike" spc="29" dirty="0">
                <a:solidFill>
                  <a:srgbClr val="565655"/>
                </a:solidFill>
                <a:latin typeface="Arial"/>
              </a:rPr>
              <a:t>вспомогательных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веществ и </a:t>
            </a:r>
            <a:r>
              <a:rPr lang="ru-RU" sz="1600" b="0" strike="noStrike" spc="12" dirty="0">
                <a:solidFill>
                  <a:srgbClr val="565655"/>
                </a:solidFill>
                <a:latin typeface="Arial"/>
              </a:rPr>
              <a:t>не </a:t>
            </a:r>
            <a:r>
              <a:rPr lang="ru-RU" sz="1600" b="0" strike="noStrike" spc="49" dirty="0">
                <a:solidFill>
                  <a:srgbClr val="565655"/>
                </a:solidFill>
                <a:latin typeface="Arial"/>
              </a:rPr>
              <a:t>содержат</a:t>
            </a:r>
            <a:r>
              <a:rPr lang="ru-RU" sz="1600" b="0" strike="noStrike" spc="-100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32" dirty="0" smtClean="0">
                <a:solidFill>
                  <a:srgbClr val="565655"/>
                </a:solidFill>
                <a:latin typeface="Arial"/>
              </a:rPr>
              <a:t>сахара.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60" name="CustomShape 5"/>
          <p:cNvSpPr/>
          <p:nvPr/>
        </p:nvSpPr>
        <p:spPr>
          <a:xfrm>
            <a:off x="295920" y="390384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Picture 260"/>
          <p:cNvPicPr/>
          <p:nvPr/>
        </p:nvPicPr>
        <p:blipFill>
          <a:blip r:embed="rId5"/>
          <a:stretch/>
        </p:blipFill>
        <p:spPr>
          <a:xfrm>
            <a:off x="7488000" y="-100080"/>
            <a:ext cx="5997600" cy="751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2402237" y="3354138"/>
            <a:ext cx="8108622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 algn="ctr">
              <a:lnSpc>
                <a:spcPct val="100000"/>
              </a:lnSpc>
              <a:spcBef>
                <a:spcPts val="130"/>
              </a:spcBef>
            </a:pPr>
            <a:r>
              <a:rPr lang="ru-RU" sz="3900" b="1" strike="noStrike" spc="32" dirty="0" smtClean="0">
                <a:solidFill>
                  <a:srgbClr val="FFD04E"/>
                </a:solidFill>
                <a:latin typeface="Gilroy"/>
              </a:rPr>
              <a:t>ЛИПОСОМАЛЬНАЯ ТЕХНОЛОГИЯ</a:t>
            </a:r>
            <a:endParaRPr lang="ru-RU" sz="3900" b="1" strike="noStrike" spc="-1" dirty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2030</Words>
  <Application>Microsoft Office PowerPoint</Application>
  <PresentationFormat>Произвольный</PresentationFormat>
  <Paragraphs>311</Paragraphs>
  <Slides>39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Ефимова Анна</dc:creator>
  <cp:lastModifiedBy>Admin</cp:lastModifiedBy>
  <cp:revision>40</cp:revision>
  <dcterms:created xsi:type="dcterms:W3CDTF">2019-07-15T07:34:51Z</dcterms:created>
  <dcterms:modified xsi:type="dcterms:W3CDTF">2021-04-19T06:44:19Z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2019-07-15T00:00:00Z</vt:filetime>
  </property>
  <property fmtid="{D5CDD505-2E9C-101B-9397-08002B2CF9AE}" pid="4" name="Creator">
    <vt:lpwstr>Adobe InDesign 14.0 (Windows)</vt:lpwstr>
  </property>
  <property fmtid="{D5CDD505-2E9C-101B-9397-08002B2CF9AE}" pid="5" name="HyperlinksChanged">
    <vt:bool>false</vt:bool>
  </property>
  <property fmtid="{D5CDD505-2E9C-101B-9397-08002B2CF9AE}" pid="6" name="LastSaved">
    <vt:filetime>2019-07-15T00:00:00Z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