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7315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8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4" name="Shape 6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Около 80% всех иммунных клеток организма находится в кишечнике</a:t>
            </a:r>
          </a:p>
        </p:txBody>
      </p:sp>
    </p:spTree>
    <p:extLst>
      <p:ext uri="{BB962C8B-B14F-4D97-AF65-F5344CB8AC3E}">
        <p14:creationId xmlns:p14="http://schemas.microsoft.com/office/powerpoint/2010/main" val="353459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sz="half" idx="13"/>
          </p:nvPr>
        </p:nvSpPr>
        <p:spPr>
          <a:xfrm>
            <a:off x="6647039" y="1711436"/>
            <a:ext cx="5711045" cy="4242247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3"/>
          </p:nvPr>
        </p:nvSpPr>
        <p:spPr>
          <a:xfrm>
            <a:off x="650152" y="3927240"/>
            <a:ext cx="5711056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sz="half" idx="13"/>
          </p:nvPr>
        </p:nvSpPr>
        <p:spPr>
          <a:xfrm>
            <a:off x="6647039" y="1711436"/>
            <a:ext cx="5711045" cy="4242247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3"/>
          </p:nvPr>
        </p:nvSpPr>
        <p:spPr>
          <a:xfrm>
            <a:off x="650152" y="3927240"/>
            <a:ext cx="5711056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7" name="Shape 337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66" name="Shape 366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half" idx="13"/>
          </p:nvPr>
        </p:nvSpPr>
        <p:spPr>
          <a:xfrm>
            <a:off x="6647039" y="1711436"/>
            <a:ext cx="5711045" cy="4242247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86" name="Shape 386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sz="half" idx="13"/>
          </p:nvPr>
        </p:nvSpPr>
        <p:spPr>
          <a:xfrm>
            <a:off x="6647039" y="1711436"/>
            <a:ext cx="5711045" cy="4242247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15" name="Shape 415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3"/>
          </p:nvPr>
        </p:nvSpPr>
        <p:spPr>
          <a:xfrm>
            <a:off x="650152" y="3927240"/>
            <a:ext cx="5711056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25" name="Shape 42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26" name="Shape 426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37" name="Shape 437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8" name="Shape 438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48" name="Shape 448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9" name="Shape 449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0" name="Shape 460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70" name="Shape 470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1" name="Shape 471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80" name="Shape 480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1" name="Shape 4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sz="quarter" idx="13"/>
          </p:nvPr>
        </p:nvSpPr>
        <p:spPr>
          <a:xfrm>
            <a:off x="650152" y="3927240"/>
            <a:ext cx="5711056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650159" y="291600"/>
            <a:ext cx="11703602" cy="5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948462" y="1463040"/>
            <a:ext cx="10403841" cy="4961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046459" y="6647981"/>
            <a:ext cx="273652" cy="26425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31999" marR="0" indent="-3239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993600" marR="0" indent="-4535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455999" marR="0" indent="-4479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847999" marR="0" indent="-3360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46396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78396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10395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1274" y="6286108"/>
            <a:ext cx="1550044" cy="272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97118" y="1564638"/>
            <a:ext cx="9031115" cy="5080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97120" y="1564638"/>
            <a:ext cx="9031114" cy="5080006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Shape 494"/>
          <p:cNvSpPr/>
          <p:nvPr/>
        </p:nvSpPr>
        <p:spPr>
          <a:xfrm>
            <a:off x="1269569" y="2086342"/>
            <a:ext cx="4303868" cy="2721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Colo-Vada </a:t>
            </a:r>
          </a:p>
          <a:p>
            <a:pPr>
              <a:lnSpc>
                <a:spcPct val="80000"/>
              </a:lnSpc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Light</a:t>
            </a:r>
          </a:p>
          <a:p>
            <a:pPr>
              <a:lnSpc>
                <a:spcPct val="250000"/>
              </a:lnSpc>
              <a:defRPr sz="22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комплексная программа </a:t>
            </a:r>
          </a:p>
          <a:p>
            <a:pPr>
              <a:lnSpc>
                <a:spcPct val="110000"/>
              </a:lnSpc>
              <a:defRPr sz="22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для очищения организма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imag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-3"/>
            <a:ext cx="13004805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Shape 638"/>
          <p:cNvSpPr/>
          <p:nvPr/>
        </p:nvSpPr>
        <p:spPr>
          <a:xfrm>
            <a:off x="1014400" y="633302"/>
            <a:ext cx="5872268" cy="178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ЛУЧШЕЕ ОТ ПРИРОДЫ </a:t>
            </a:r>
          </a:p>
          <a:p>
            <a:pPr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ДЛЯ КОМПЛЕКСНОГО </a:t>
            </a:r>
          </a:p>
          <a:p>
            <a:pPr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ОЧИЩЕНИЯ ОРГАНИЗМА</a:t>
            </a:r>
          </a:p>
        </p:txBody>
      </p:sp>
      <p:sp>
        <p:nvSpPr>
          <p:cNvPr id="639" name="Shape 639"/>
          <p:cNvSpPr/>
          <p:nvPr/>
        </p:nvSpPr>
        <p:spPr>
          <a:xfrm>
            <a:off x="1058336" y="3294133"/>
            <a:ext cx="10107067" cy="257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Colo-Vada Light — сбалансированная </a:t>
            </a:r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поэтапная программа очищения </a:t>
            </a:r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организма.</a:t>
            </a:r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 составе </a:t>
            </a:r>
            <a:r>
              <a:rPr>
                <a:solidFill>
                  <a:srgbClr val="ADF9AC"/>
                </a:solidFill>
              </a:rPr>
              <a:t>23 растительных </a:t>
            </a:r>
          </a:p>
          <a:p>
            <a:pPr>
              <a:defRPr sz="2400" b="1">
                <a:solidFill>
                  <a:srgbClr val="ADF9A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фитонутриента, пробиотики </a:t>
            </a:r>
          </a:p>
          <a:p>
            <a:pPr>
              <a:defRPr sz="2400" b="1">
                <a:solidFill>
                  <a:srgbClr val="ADF9A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ферменты.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Shape 642"/>
          <p:cNvSpPr/>
          <p:nvPr/>
        </p:nvSpPr>
        <p:spPr>
          <a:xfrm>
            <a:off x="1014400" y="646003"/>
            <a:ext cx="4691590" cy="708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4400" b="1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Почему Light?</a:t>
            </a:r>
          </a:p>
        </p:txBody>
      </p:sp>
      <p:sp>
        <p:nvSpPr>
          <p:cNvPr id="643" name="Shape 643"/>
          <p:cNvSpPr/>
          <p:nvPr/>
        </p:nvSpPr>
        <p:spPr>
          <a:xfrm>
            <a:off x="4114793" y="2681089"/>
            <a:ext cx="2676614" cy="2676621"/>
          </a:xfrm>
          <a:prstGeom prst="ellipse">
            <a:avLst/>
          </a:prstGeom>
          <a:ln w="38100">
            <a:solidFill>
              <a:srgbClr val="79326B">
                <a:alpha val="48855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4670416" y="3311914"/>
            <a:ext cx="2818938" cy="135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 b="1">
                <a:solidFill>
                  <a:srgbClr val="77336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Light</a:t>
            </a:r>
            <a:r>
              <a:rPr sz="2400">
                <a:solidFill>
                  <a:srgbClr val="535353"/>
                </a:solidFill>
              </a:rPr>
              <a:t>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— лёгкость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прохождения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программы</a:t>
            </a:r>
          </a:p>
        </p:txBody>
      </p:sp>
      <p:sp>
        <p:nvSpPr>
          <p:cNvPr id="645" name="Shape 645"/>
          <p:cNvSpPr/>
          <p:nvPr/>
        </p:nvSpPr>
        <p:spPr>
          <a:xfrm>
            <a:off x="8550819" y="2335238"/>
            <a:ext cx="3368319" cy="3368319"/>
          </a:xfrm>
          <a:prstGeom prst="ellipse">
            <a:avLst/>
          </a:prstGeom>
          <a:ln w="38100">
            <a:solidFill>
              <a:srgbClr val="79326B">
                <a:alpha val="73065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9541343" y="3311914"/>
            <a:ext cx="2355638" cy="135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 b="1">
                <a:solidFill>
                  <a:srgbClr val="76356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Light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— ощущение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лёгкости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энергии </a:t>
            </a:r>
          </a:p>
        </p:txBody>
      </p:sp>
      <p:sp>
        <p:nvSpPr>
          <p:cNvPr id="647" name="Shape 647"/>
          <p:cNvSpPr/>
          <p:nvPr/>
        </p:nvSpPr>
        <p:spPr>
          <a:xfrm>
            <a:off x="1090243" y="2941301"/>
            <a:ext cx="2095191" cy="2095191"/>
          </a:xfrm>
          <a:prstGeom prst="ellipse">
            <a:avLst/>
          </a:prstGeom>
          <a:ln w="38100">
            <a:solidFill>
              <a:srgbClr val="5B2F63">
                <a:alpha val="20412"/>
              </a:srgbClr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1530776" y="3445264"/>
            <a:ext cx="1779481" cy="10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 b="1">
                <a:solidFill>
                  <a:srgbClr val="78316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Light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(от англ.)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— лёгкий</a:t>
            </a:r>
          </a:p>
        </p:txBody>
      </p:sp>
      <p:sp>
        <p:nvSpPr>
          <p:cNvPr id="649" name="Shape 649"/>
          <p:cNvSpPr/>
          <p:nvPr/>
        </p:nvSpPr>
        <p:spPr>
          <a:xfrm>
            <a:off x="3240627" y="4019398"/>
            <a:ext cx="874165" cy="3"/>
          </a:xfrm>
          <a:prstGeom prst="line">
            <a:avLst/>
          </a:prstGeom>
          <a:ln w="25400">
            <a:solidFill>
              <a:srgbClr val="79326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6791407" y="4019398"/>
            <a:ext cx="1759414" cy="3"/>
          </a:xfrm>
          <a:prstGeom prst="line">
            <a:avLst/>
          </a:prstGeom>
          <a:ln w="25400">
            <a:solidFill>
              <a:srgbClr val="79326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8250429" y="2039418"/>
            <a:ext cx="3967530" cy="3965124"/>
          </a:xfrm>
          <a:prstGeom prst="ellipse">
            <a:avLst/>
          </a:prstGeom>
          <a:ln w="44450">
            <a:solidFill>
              <a:srgbClr val="864379">
                <a:alpha val="60000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7788198" y="1584101"/>
            <a:ext cx="4870595" cy="4870590"/>
          </a:xfrm>
          <a:prstGeom prst="ellipse">
            <a:avLst/>
          </a:prstGeom>
          <a:ln w="50800">
            <a:solidFill>
              <a:srgbClr val="79326B">
                <a:alpha val="22000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3722661" y="2288957"/>
            <a:ext cx="3460883" cy="3460878"/>
          </a:xfrm>
          <a:prstGeom prst="ellipse">
            <a:avLst/>
          </a:prstGeom>
          <a:ln w="44450">
            <a:solidFill>
              <a:srgbClr val="79326B">
                <a:alpha val="27000"/>
              </a:srgbClr>
            </a:solidFill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657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Shape 656"/>
          <p:cNvSpPr/>
          <p:nvPr/>
        </p:nvSpPr>
        <p:spPr>
          <a:xfrm>
            <a:off x="-10164" y="-105"/>
            <a:ext cx="4266652" cy="7315201"/>
          </a:xfrm>
          <a:prstGeom prst="rect">
            <a:avLst/>
          </a:prstGeom>
          <a:solidFill>
            <a:srgbClr val="D3BB9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1001698" y="2508636"/>
            <a:ext cx="3287348" cy="178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программа </a:t>
            </a:r>
          </a:p>
          <a:p>
            <a:pPr>
              <a:lnSpc>
                <a:spcPct val="110000"/>
              </a:lnSpc>
              <a:defRPr sz="3600" b="1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подходит </a:t>
            </a:r>
          </a:p>
          <a:p>
            <a:pPr>
              <a:lnSpc>
                <a:spcPct val="110000"/>
              </a:lnSpc>
              <a:defRPr sz="3600" b="1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тем, кто </a:t>
            </a:r>
          </a:p>
        </p:txBody>
      </p:sp>
      <p:sp>
        <p:nvSpPr>
          <p:cNvPr id="658" name="Shape 658"/>
          <p:cNvSpPr/>
          <p:nvPr/>
        </p:nvSpPr>
        <p:spPr>
          <a:xfrm>
            <a:off x="5227999" y="1773263"/>
            <a:ext cx="6791547" cy="861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ищет комфортный способ очищения </a:t>
            </a:r>
          </a:p>
          <a:p>
            <a:pPr>
              <a:lnSpc>
                <a:spcPct val="8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организма;</a:t>
            </a:r>
          </a:p>
        </p:txBody>
      </p:sp>
      <p:sp>
        <p:nvSpPr>
          <p:cNvPr id="659" name="Shape 659"/>
          <p:cNvSpPr/>
          <p:nvPr/>
        </p:nvSpPr>
        <p:spPr>
          <a:xfrm>
            <a:off x="5227999" y="2829142"/>
            <a:ext cx="6647169" cy="72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впервые хочет пройти программу </a:t>
            </a:r>
          </a:p>
          <a:p>
            <a:pPr>
              <a:lnSpc>
                <a:spcPct val="8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очищения организма;</a:t>
            </a:r>
          </a:p>
        </p:txBody>
      </p:sp>
      <p:sp>
        <p:nvSpPr>
          <p:cNvPr id="660" name="Shape 660"/>
          <p:cNvSpPr/>
          <p:nvPr/>
        </p:nvSpPr>
        <p:spPr>
          <a:xfrm>
            <a:off x="5227998" y="3631584"/>
            <a:ext cx="6647172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борется с лишним весом;</a:t>
            </a:r>
          </a:p>
        </p:txBody>
      </p:sp>
      <p:sp>
        <p:nvSpPr>
          <p:cNvPr id="661" name="Shape 661"/>
          <p:cNvSpPr/>
          <p:nvPr/>
        </p:nvSpPr>
        <p:spPr>
          <a:xfrm>
            <a:off x="5227998" y="4285650"/>
            <a:ext cx="6791550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хочет решить проблемы с кожей;</a:t>
            </a:r>
          </a:p>
        </p:txBody>
      </p:sp>
      <p:sp>
        <p:nvSpPr>
          <p:cNvPr id="662" name="Shape 662"/>
          <p:cNvSpPr/>
          <p:nvPr/>
        </p:nvSpPr>
        <p:spPr>
          <a:xfrm>
            <a:off x="5227998" y="4938762"/>
            <a:ext cx="6791550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стремится чувствовать себя light!</a:t>
            </a:r>
          </a:p>
        </p:txBody>
      </p:sp>
      <p:sp>
        <p:nvSpPr>
          <p:cNvPr id="663" name="Shape 663"/>
          <p:cNvSpPr/>
          <p:nvPr/>
        </p:nvSpPr>
        <p:spPr>
          <a:xfrm>
            <a:off x="4924157" y="1999077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4924156" y="2930498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4924154" y="3837146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4924152" y="5141719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4924154" y="4501100"/>
            <a:ext cx="163005" cy="163007"/>
          </a:xfrm>
          <a:prstGeom prst="ellipse">
            <a:avLst/>
          </a:prstGeom>
          <a:solidFill>
            <a:srgbClr val="D2BB99"/>
          </a:solidFill>
          <a:ln w="15875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-9525"/>
            <a:ext cx="1299277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Shape 670"/>
          <p:cNvSpPr/>
          <p:nvPr/>
        </p:nvSpPr>
        <p:spPr>
          <a:xfrm>
            <a:off x="1001697" y="646003"/>
            <a:ext cx="5519323" cy="119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COLO-VADA LIGHT —</a:t>
            </a:r>
          </a:p>
          <a:p>
            <a:pPr>
              <a:lnSpc>
                <a:spcPct val="110000"/>
              </a:lnSpc>
              <a:defRPr sz="3600" b="1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ЛЕГКО И ЭФФЕКТИВНО</a:t>
            </a:r>
          </a:p>
        </p:txBody>
      </p:sp>
      <p:sp>
        <p:nvSpPr>
          <p:cNvPr id="671" name="Shape 671"/>
          <p:cNvSpPr/>
          <p:nvPr/>
        </p:nvSpPr>
        <p:spPr>
          <a:xfrm>
            <a:off x="2603930" y="2651991"/>
            <a:ext cx="4185853" cy="592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14 дней поэтапного </a:t>
            </a:r>
            <a:endParaRPr sz="2400"/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очищения </a:t>
            </a:r>
          </a:p>
        </p:txBody>
      </p:sp>
      <p:sp>
        <p:nvSpPr>
          <p:cNvPr id="672" name="Shape 672"/>
          <p:cNvSpPr/>
          <p:nvPr/>
        </p:nvSpPr>
        <p:spPr>
          <a:xfrm>
            <a:off x="2603930" y="3842272"/>
            <a:ext cx="4567053" cy="592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 этапа: детоксикация, </a:t>
            </a:r>
            <a:endParaRPr sz="2400"/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очищение, восстановление</a:t>
            </a:r>
          </a:p>
        </p:txBody>
      </p:sp>
      <p:sp>
        <p:nvSpPr>
          <p:cNvPr id="673" name="Shape 673"/>
          <p:cNvSpPr/>
          <p:nvPr/>
        </p:nvSpPr>
        <p:spPr>
          <a:xfrm>
            <a:off x="2583607" y="4870301"/>
            <a:ext cx="5045958" cy="1100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6 продуктов: </a:t>
            </a:r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ДИ-ТОКС I, ДИ-ТОКС II, ГринГрин, Ассимилятор, Супер-Флора, </a:t>
            </a:r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Лайт-Микс.</a:t>
            </a:r>
          </a:p>
        </p:txBody>
      </p:sp>
      <p:sp>
        <p:nvSpPr>
          <p:cNvPr id="674" name="Shape 674"/>
          <p:cNvSpPr/>
          <p:nvPr/>
        </p:nvSpPr>
        <p:spPr>
          <a:xfrm>
            <a:off x="8769777" y="2650844"/>
            <a:ext cx="3932290" cy="592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без отказа </a:t>
            </a:r>
            <a:endParaRPr sz="2400"/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от еды</a:t>
            </a:r>
          </a:p>
        </p:txBody>
      </p:sp>
      <p:sp>
        <p:nvSpPr>
          <p:cNvPr id="675" name="Shape 675"/>
          <p:cNvSpPr/>
          <p:nvPr/>
        </p:nvSpPr>
        <p:spPr>
          <a:xfrm>
            <a:off x="8769777" y="3858278"/>
            <a:ext cx="4079450" cy="592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23 фитонутриента в </a:t>
            </a:r>
            <a:endParaRPr sz="2400"/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 растительных комплексах</a:t>
            </a:r>
          </a:p>
        </p:txBody>
      </p:sp>
      <p:sp>
        <p:nvSpPr>
          <p:cNvPr id="676" name="Shape 676"/>
          <p:cNvSpPr/>
          <p:nvPr/>
        </p:nvSpPr>
        <p:spPr>
          <a:xfrm>
            <a:off x="8769777" y="5122933"/>
            <a:ext cx="3932290" cy="592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сохранение привычного </a:t>
            </a:r>
            <a:endParaRPr sz="2400"/>
          </a:p>
          <a:p>
            <a:pPr>
              <a:defRPr sz="17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образа жизни</a:t>
            </a:r>
          </a:p>
        </p:txBody>
      </p:sp>
      <p:pic>
        <p:nvPicPr>
          <p:cNvPr id="677" name="image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3329" y="5122933"/>
            <a:ext cx="556022" cy="669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image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5130" y="3791532"/>
            <a:ext cx="525422" cy="749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image2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64375" y="2659494"/>
            <a:ext cx="606723" cy="614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0" name="image2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68346" y="3914880"/>
            <a:ext cx="628362" cy="540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image2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44149" y="5065166"/>
            <a:ext cx="676756" cy="749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image3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34479" y="2618620"/>
            <a:ext cx="606722" cy="670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image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Shape 685"/>
          <p:cNvSpPr/>
          <p:nvPr/>
        </p:nvSpPr>
        <p:spPr>
          <a:xfrm>
            <a:off x="1001698" y="646003"/>
            <a:ext cx="5819770" cy="75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4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3 ЭТАПА — 3 ЦЕЛИ:</a:t>
            </a:r>
          </a:p>
        </p:txBody>
      </p:sp>
      <p:pic>
        <p:nvPicPr>
          <p:cNvPr id="686" name="image32.png"/>
          <p:cNvPicPr>
            <a:picLocks noChangeAspect="1"/>
          </p:cNvPicPr>
          <p:nvPr/>
        </p:nvPicPr>
        <p:blipFill>
          <a:blip r:embed="rId3">
            <a:extLst/>
          </a:blip>
          <a:srcRect l="9443" t="24429" r="58003" b="44738"/>
          <a:stretch>
            <a:fillRect/>
          </a:stretch>
        </p:blipFill>
        <p:spPr>
          <a:xfrm>
            <a:off x="598169" y="1848005"/>
            <a:ext cx="4233468" cy="2255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image32.png"/>
          <p:cNvPicPr>
            <a:picLocks noChangeAspect="1"/>
          </p:cNvPicPr>
          <p:nvPr/>
        </p:nvPicPr>
        <p:blipFill>
          <a:blip r:embed="rId3">
            <a:extLst/>
          </a:blip>
          <a:srcRect l="9443" t="65034" r="58003" b="27116"/>
          <a:stretch>
            <a:fillRect/>
          </a:stretch>
        </p:blipFill>
        <p:spPr>
          <a:xfrm>
            <a:off x="598169" y="4425112"/>
            <a:ext cx="4233468" cy="574125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Shape 688"/>
          <p:cNvSpPr/>
          <p:nvPr/>
        </p:nvSpPr>
        <p:spPr>
          <a:xfrm>
            <a:off x="1088814" y="2389895"/>
            <a:ext cx="5045964" cy="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улучшить работу естественных фильтров организма;</a:t>
            </a:r>
          </a:p>
        </p:txBody>
      </p:sp>
      <p:sp>
        <p:nvSpPr>
          <p:cNvPr id="689" name="Shape 689"/>
          <p:cNvSpPr/>
          <p:nvPr/>
        </p:nvSpPr>
        <p:spPr>
          <a:xfrm>
            <a:off x="1088814" y="3863094"/>
            <a:ext cx="5045964" cy="4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мягко очистить кишечник;</a:t>
            </a:r>
          </a:p>
        </p:txBody>
      </p:sp>
      <p:sp>
        <p:nvSpPr>
          <p:cNvPr id="690" name="Shape 690"/>
          <p:cNvSpPr/>
          <p:nvPr/>
        </p:nvSpPr>
        <p:spPr>
          <a:xfrm>
            <a:off x="1088814" y="4980694"/>
            <a:ext cx="6471856" cy="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восстановить микрофлору кишечника </a:t>
            </a:r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укрепить защитные силы организма.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Shape 693"/>
          <p:cNvSpPr/>
          <p:nvPr/>
        </p:nvSpPr>
        <p:spPr>
          <a:xfrm>
            <a:off x="1001699" y="646003"/>
            <a:ext cx="11323247" cy="119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10000"/>
              </a:lnSpc>
              <a:defRPr sz="3600" b="1" cap="all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3 ШАГА: ДЕТОКСИКАЦИЯ, ОЧИЩЕНИЕ, ВОССТАНОВЛЕНИЕ</a:t>
            </a:r>
          </a:p>
        </p:txBody>
      </p:sp>
      <p:sp>
        <p:nvSpPr>
          <p:cNvPr id="694" name="Shape 694"/>
          <p:cNvSpPr/>
          <p:nvPr/>
        </p:nvSpPr>
        <p:spPr>
          <a:xfrm>
            <a:off x="1185335" y="3142183"/>
            <a:ext cx="1923347" cy="64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900" b="1">
                <a:solidFill>
                  <a:srgbClr val="5A306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5 дней</a:t>
            </a:r>
          </a:p>
          <a:p>
            <a:pPr>
              <a:defRPr sz="1900" b="1">
                <a:solidFill>
                  <a:srgbClr val="B7A28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 продукта</a:t>
            </a:r>
          </a:p>
        </p:txBody>
      </p:sp>
      <p:sp>
        <p:nvSpPr>
          <p:cNvPr id="695" name="Shape 695"/>
          <p:cNvSpPr/>
          <p:nvPr/>
        </p:nvSpPr>
        <p:spPr>
          <a:xfrm>
            <a:off x="1185336" y="3965511"/>
            <a:ext cx="2941767" cy="2217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ДИ-ТОКС I, ДИ-ТОКС II 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(комплексы раститель-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ных фитонутриентов)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ГринГрин 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(источник растворимой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нерастворимой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клетчатки)</a:t>
            </a:r>
          </a:p>
        </p:txBody>
      </p:sp>
      <p:sp>
        <p:nvSpPr>
          <p:cNvPr id="696" name="Shape 696"/>
          <p:cNvSpPr/>
          <p:nvPr/>
        </p:nvSpPr>
        <p:spPr>
          <a:xfrm>
            <a:off x="4423836" y="3166691"/>
            <a:ext cx="1923348" cy="64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900" b="1">
                <a:solidFill>
                  <a:srgbClr val="5A306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4 дня</a:t>
            </a:r>
            <a:endParaRPr sz="2400"/>
          </a:p>
          <a:p>
            <a:pPr>
              <a:defRPr sz="1900" b="1">
                <a:solidFill>
                  <a:srgbClr val="BAA48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1 продукт</a:t>
            </a:r>
          </a:p>
        </p:txBody>
      </p:sp>
      <p:sp>
        <p:nvSpPr>
          <p:cNvPr id="697" name="Shape 697"/>
          <p:cNvSpPr/>
          <p:nvPr/>
        </p:nvSpPr>
        <p:spPr>
          <a:xfrm>
            <a:off x="7037644" y="3162467"/>
            <a:ext cx="1923348" cy="64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900" b="1">
                <a:solidFill>
                  <a:srgbClr val="5A3062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5 дней</a:t>
            </a:r>
            <a:endParaRPr sz="2400"/>
          </a:p>
          <a:p>
            <a:pPr>
              <a:defRPr sz="1900" b="1">
                <a:solidFill>
                  <a:srgbClr val="B4A07D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 продукта</a:t>
            </a:r>
          </a:p>
        </p:txBody>
      </p:sp>
      <p:sp>
        <p:nvSpPr>
          <p:cNvPr id="698" name="Shape 698"/>
          <p:cNvSpPr/>
          <p:nvPr/>
        </p:nvSpPr>
        <p:spPr>
          <a:xfrm>
            <a:off x="4436264" y="3965511"/>
            <a:ext cx="2233804" cy="115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ЛайтМикс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(порошок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для очищающего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коктейля)</a:t>
            </a:r>
          </a:p>
        </p:txBody>
      </p:sp>
      <p:sp>
        <p:nvSpPr>
          <p:cNvPr id="699" name="Shape 699"/>
          <p:cNvSpPr/>
          <p:nvPr/>
        </p:nvSpPr>
        <p:spPr>
          <a:xfrm>
            <a:off x="7040184" y="3961286"/>
            <a:ext cx="5100969" cy="248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Ассимилятор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(комплекс пищеварительных ферментов)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ГринГрин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(источник растворимой и нерастворимой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клетчатки)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Супер-Флора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(комбинация пребиотика и пробиотиков)</a:t>
            </a:r>
          </a:p>
        </p:txBody>
      </p:sp>
      <p:sp>
        <p:nvSpPr>
          <p:cNvPr id="700" name="Shape 700"/>
          <p:cNvSpPr/>
          <p:nvPr/>
        </p:nvSpPr>
        <p:spPr>
          <a:xfrm>
            <a:off x="1051557" y="2094583"/>
            <a:ext cx="2982075" cy="919603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1195494" y="2214745"/>
            <a:ext cx="2556375" cy="64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9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I ЭТАП. ДЕТОКСИКАЦИЯ</a:t>
            </a:r>
          </a:p>
        </p:txBody>
      </p:sp>
      <p:sp>
        <p:nvSpPr>
          <p:cNvPr id="702" name="Shape 702"/>
          <p:cNvSpPr/>
          <p:nvPr/>
        </p:nvSpPr>
        <p:spPr>
          <a:xfrm>
            <a:off x="4000450" y="2094583"/>
            <a:ext cx="2941766" cy="919603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03" name="Shape 703"/>
          <p:cNvSpPr/>
          <p:nvPr/>
        </p:nvSpPr>
        <p:spPr>
          <a:xfrm>
            <a:off x="4428916" y="2214745"/>
            <a:ext cx="2349721" cy="64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9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II ЭТАП. </a:t>
            </a:r>
            <a:endParaRPr sz="2200"/>
          </a:p>
          <a:p>
            <a:pPr>
              <a:defRPr sz="19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ОЧИЩЕНИЕ</a:t>
            </a:r>
          </a:p>
        </p:txBody>
      </p:sp>
      <p:sp>
        <p:nvSpPr>
          <p:cNvPr id="704" name="Shape 704"/>
          <p:cNvSpPr/>
          <p:nvPr/>
        </p:nvSpPr>
        <p:spPr>
          <a:xfrm>
            <a:off x="6788187" y="2094583"/>
            <a:ext cx="5198163" cy="919603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7030025" y="2210521"/>
            <a:ext cx="2982073" cy="64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9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III ЭТАП. ВОССТАНОВЛЕНИЕ</a:t>
            </a:r>
          </a:p>
        </p:txBody>
      </p:sp>
      <p:sp>
        <p:nvSpPr>
          <p:cNvPr id="706" name="Shape 706"/>
          <p:cNvSpPr/>
          <p:nvPr/>
        </p:nvSpPr>
        <p:spPr>
          <a:xfrm flipV="1">
            <a:off x="4101255" y="3030456"/>
            <a:ext cx="4" cy="3662562"/>
          </a:xfrm>
          <a:prstGeom prst="line">
            <a:avLst/>
          </a:prstGeom>
          <a:ln w="12700">
            <a:solidFill>
              <a:srgbClr val="5A306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07" name="Shape 707"/>
          <p:cNvSpPr/>
          <p:nvPr/>
        </p:nvSpPr>
        <p:spPr>
          <a:xfrm flipV="1">
            <a:off x="6716303" y="3030456"/>
            <a:ext cx="4" cy="3662562"/>
          </a:xfrm>
          <a:prstGeom prst="line">
            <a:avLst/>
          </a:prstGeom>
          <a:ln w="12700">
            <a:solidFill>
              <a:srgbClr val="5A306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08" name="Shape 708"/>
          <p:cNvSpPr/>
          <p:nvPr/>
        </p:nvSpPr>
        <p:spPr>
          <a:xfrm flipV="1">
            <a:off x="6722653" y="2092411"/>
            <a:ext cx="4" cy="92394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09" name="Shape 709"/>
          <p:cNvSpPr/>
          <p:nvPr/>
        </p:nvSpPr>
        <p:spPr>
          <a:xfrm flipV="1">
            <a:off x="4101255" y="2092411"/>
            <a:ext cx="4" cy="92394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0" name="Shape 710"/>
          <p:cNvSpPr/>
          <p:nvPr/>
        </p:nvSpPr>
        <p:spPr>
          <a:xfrm flipV="1">
            <a:off x="1050684" y="3030456"/>
            <a:ext cx="4" cy="3662562"/>
          </a:xfrm>
          <a:prstGeom prst="line">
            <a:avLst/>
          </a:prstGeom>
          <a:ln w="12700">
            <a:solidFill>
              <a:srgbClr val="5A306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1" name="Shape 711"/>
          <p:cNvSpPr/>
          <p:nvPr/>
        </p:nvSpPr>
        <p:spPr>
          <a:xfrm flipV="1">
            <a:off x="11974634" y="3030456"/>
            <a:ext cx="4" cy="3662562"/>
          </a:xfrm>
          <a:prstGeom prst="line">
            <a:avLst/>
          </a:prstGeom>
          <a:ln w="12700">
            <a:solidFill>
              <a:srgbClr val="5A306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1" y="0"/>
            <a:ext cx="12992773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hape 714"/>
          <p:cNvSpPr/>
          <p:nvPr/>
        </p:nvSpPr>
        <p:spPr>
          <a:xfrm>
            <a:off x="1002456" y="2709146"/>
            <a:ext cx="10901682" cy="2895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Корень лопуха, цветки красного клевера, листья артишока, </a:t>
            </a:r>
            <a:endParaRPr>
              <a:solidFill>
                <a:srgbClr val="FFFFFF"/>
              </a:solidFill>
            </a:endParaRPr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семена расторопши, трава тимьяна, кукурузные рыльца </a:t>
            </a:r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для улучшения оттока желчи и фильтрующей </a:t>
            </a:r>
            <a:endParaRPr sz="2400">
              <a:solidFill>
                <a:srgbClr val="FFFFFF"/>
              </a:solidFill>
            </a:endParaRPr>
          </a:p>
          <a:p>
            <a:pPr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способности печени и желчного пузыря.</a:t>
            </a:r>
            <a:endParaRPr sz="2400">
              <a:solidFill>
                <a:srgbClr val="FFFFFF"/>
              </a:solidFill>
            </a:endParaRPr>
          </a:p>
          <a:p>
            <a:pPr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2400">
              <a:solidFill>
                <a:srgbClr val="FFFFFF"/>
              </a:solidFill>
            </a:endParaRPr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Корень солодки, алтея и имбиря </a:t>
            </a:r>
            <a:endParaRPr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для активации иммунитета, улучшения </a:t>
            </a:r>
            <a:endParaRPr sz="2400">
              <a:solidFill>
                <a:srgbClr val="FFFFFF"/>
              </a:solidFill>
            </a:endParaRPr>
          </a:p>
          <a:p>
            <a:pPr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микрофлоры и противопаразитарного действия.</a:t>
            </a:r>
          </a:p>
        </p:txBody>
      </p:sp>
      <p:sp>
        <p:nvSpPr>
          <p:cNvPr id="715" name="Shape 715"/>
          <p:cNvSpPr/>
          <p:nvPr/>
        </p:nvSpPr>
        <p:spPr>
          <a:xfrm>
            <a:off x="1051559" y="793924"/>
            <a:ext cx="10901682" cy="1305687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1399030" y="849205"/>
            <a:ext cx="8522971" cy="109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ЭТАП 1: ДЕТОКСИКАЦИЯ –</a:t>
            </a:r>
            <a:endParaRPr>
              <a:solidFill>
                <a:srgbClr val="5B2E63"/>
              </a:solidFill>
            </a:endParaRPr>
          </a:p>
          <a:p>
            <a:pPr>
              <a:lnSpc>
                <a:spcPct val="110000"/>
              </a:lnSpc>
              <a:defRPr sz="3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УКРЕПЛЕНИЕ ЗАЩИТНЫХ СИЛ ОРГАНИЗМА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1" y="0"/>
            <a:ext cx="12992773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Shape 719"/>
          <p:cNvSpPr/>
          <p:nvPr/>
        </p:nvSpPr>
        <p:spPr>
          <a:xfrm>
            <a:off x="1002456" y="2668503"/>
            <a:ext cx="10901682" cy="3665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Шелуха семян подорожника, семена льна и чернослив </a:t>
            </a:r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обладают мягким слабительным действием, улучшают моторику кишечника.</a:t>
            </a:r>
          </a:p>
          <a:p>
            <a:pPr>
              <a:defRPr sz="2400"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Смесь ГринГрин </a:t>
            </a:r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источник растворимых и нерастворимых пищевых волокон, способствует </a:t>
            </a:r>
          </a:p>
          <a:p>
            <a:pPr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выведению продуктов жизнедеятельности и токсинов.</a:t>
            </a:r>
            <a:endParaRPr sz="2400">
              <a:solidFill>
                <a:srgbClr val="FFFFFF"/>
              </a:solidFill>
            </a:endParaRPr>
          </a:p>
          <a:p>
            <a:pPr>
              <a:defRPr sz="2400"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endParaRPr sz="2400">
              <a:solidFill>
                <a:srgbClr val="FFFFFF"/>
              </a:solidFill>
            </a:endParaRPr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Бентонит</a:t>
            </a:r>
            <a:r>
              <a:rPr>
                <a:solidFill>
                  <a:srgbClr val="A9F5A8"/>
                </a:solidFill>
              </a:rPr>
              <a:t> </a:t>
            </a:r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активный адсорбент, связывает и выводит из организма токсины, тяжелые металлы </a:t>
            </a:r>
            <a:endParaRPr sz="2400">
              <a:solidFill>
                <a:srgbClr val="FFFFFF"/>
              </a:solidFill>
            </a:endParaRPr>
          </a:p>
          <a:p>
            <a:pPr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другие вредные вещества.</a:t>
            </a:r>
          </a:p>
        </p:txBody>
      </p:sp>
      <p:sp>
        <p:nvSpPr>
          <p:cNvPr id="720" name="Shape 720"/>
          <p:cNvSpPr/>
          <p:nvPr/>
        </p:nvSpPr>
        <p:spPr>
          <a:xfrm>
            <a:off x="1051559" y="793924"/>
            <a:ext cx="10901682" cy="1305687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1399028" y="849205"/>
            <a:ext cx="9453967" cy="109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ЭТАП 2: ОЧИЩЕНИЕ – </a:t>
            </a:r>
            <a:r>
              <a:rPr sz="3000"/>
              <a:t>МЯГКОЕ ОЧИЩЕНИЕ </a:t>
            </a:r>
            <a:endParaRPr>
              <a:solidFill>
                <a:srgbClr val="5B2E63"/>
              </a:solidFill>
            </a:endParaRPr>
          </a:p>
          <a:p>
            <a:pPr>
              <a:lnSpc>
                <a:spcPct val="110000"/>
              </a:lnSpc>
              <a:defRPr sz="3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КИШЕЧНИКА И ВЫВЕДЕНИЕ ТОКСИНОв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1" y="0"/>
            <a:ext cx="12992773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Shape 724"/>
          <p:cNvSpPr/>
          <p:nvPr/>
        </p:nvSpPr>
        <p:spPr>
          <a:xfrm>
            <a:off x="1015156" y="2690164"/>
            <a:ext cx="10901682" cy="336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Лакто- и бифидобактерии </a:t>
            </a:r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для восстановления здоровой микрофлоры.</a:t>
            </a:r>
          </a:p>
          <a:p>
            <a:pPr>
              <a:defRPr sz="2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Смесь ГринГрин и инулин</a:t>
            </a:r>
          </a:p>
          <a:p>
            <a:pPr>
              <a:lnSpc>
                <a:spcPct val="150000"/>
              </a:lnSpc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sz="1900">
                <a:solidFill>
                  <a:srgbClr val="535353"/>
                </a:solidFill>
              </a:rPr>
              <a:t>– источники пищевых волокон, которые являются пищей для дружественной </a:t>
            </a:r>
          </a:p>
          <a:p>
            <a:pPr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микрофлоры кишечника. </a:t>
            </a:r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400" b="1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Пищеварительные ферменты </a:t>
            </a:r>
          </a:p>
          <a:p>
            <a:pPr>
              <a:lnSpc>
                <a:spcPct val="150000"/>
              </a:lnSpc>
              <a:defRPr sz="19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– способствуют полноценному перевариванию пищи и усвоению питательных веществ.</a:t>
            </a:r>
          </a:p>
        </p:txBody>
      </p:sp>
      <p:sp>
        <p:nvSpPr>
          <p:cNvPr id="725" name="Shape 725"/>
          <p:cNvSpPr/>
          <p:nvPr/>
        </p:nvSpPr>
        <p:spPr>
          <a:xfrm>
            <a:off x="1051559" y="793926"/>
            <a:ext cx="10901682" cy="1637247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26" name="Shape 726"/>
          <p:cNvSpPr/>
          <p:nvPr/>
        </p:nvSpPr>
        <p:spPr>
          <a:xfrm>
            <a:off x="1399031" y="849205"/>
            <a:ext cx="7991990" cy="1491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ЭТАП 3: ВОССТАНОВЛЕНИЕ – </a:t>
            </a:r>
            <a:endParaRPr>
              <a:solidFill>
                <a:srgbClr val="5B2E63"/>
              </a:solidFill>
            </a:endParaRPr>
          </a:p>
          <a:p>
            <a:pPr>
              <a:lnSpc>
                <a:spcPct val="110000"/>
              </a:lnSpc>
              <a:defRPr sz="2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НОРМАЛИЗАЦИЯ МИКРОФЛОРЫ КИШЕЧНИКА </a:t>
            </a:r>
            <a:endParaRPr sz="3600">
              <a:solidFill>
                <a:srgbClr val="5B2E63"/>
              </a:solidFill>
            </a:endParaRPr>
          </a:p>
          <a:p>
            <a:pPr>
              <a:lnSpc>
                <a:spcPct val="110000"/>
              </a:lnSpc>
              <a:defRPr sz="2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ПИЩЕВАРИТЕЛЬНОЙ ФУНКЦИИ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9" name="image33.png"/>
          <p:cNvPicPr>
            <a:picLocks noChangeAspect="1"/>
          </p:cNvPicPr>
          <p:nvPr/>
        </p:nvPicPr>
        <p:blipFill>
          <a:blip r:embed="rId3">
            <a:extLst/>
          </a:blip>
          <a:srcRect r="51045" b="12202"/>
          <a:stretch>
            <a:fillRect/>
          </a:stretch>
        </p:blipFill>
        <p:spPr>
          <a:xfrm>
            <a:off x="384929" y="1466540"/>
            <a:ext cx="4545800" cy="459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image33.png"/>
          <p:cNvPicPr>
            <a:picLocks noChangeAspect="1"/>
          </p:cNvPicPr>
          <p:nvPr/>
        </p:nvPicPr>
        <p:blipFill>
          <a:blip r:embed="rId3">
            <a:extLst/>
          </a:blip>
          <a:srcRect l="48162" r="2881" b="12202"/>
          <a:stretch>
            <a:fillRect/>
          </a:stretch>
        </p:blipFill>
        <p:spPr>
          <a:xfrm>
            <a:off x="6783740" y="1362468"/>
            <a:ext cx="4545802" cy="4590191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Shape 731"/>
          <p:cNvSpPr/>
          <p:nvPr/>
        </p:nvSpPr>
        <p:spPr>
          <a:xfrm>
            <a:off x="-10161" y="-106"/>
            <a:ext cx="6517245" cy="7315201"/>
          </a:xfrm>
          <a:prstGeom prst="rect">
            <a:avLst/>
          </a:prstGeom>
          <a:solidFill>
            <a:srgbClr val="5B2F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6507084" y="-105"/>
            <a:ext cx="6507879" cy="7315201"/>
          </a:xfrm>
          <a:prstGeom prst="rect">
            <a:avLst/>
          </a:prstGeom>
          <a:solidFill>
            <a:srgbClr val="D3BB9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1971642" y="1061188"/>
            <a:ext cx="9020888" cy="75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4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ЭФФЕКТ СНАРУЖИ  И ВНУТРИ</a:t>
            </a:r>
          </a:p>
        </p:txBody>
      </p:sp>
      <p:sp>
        <p:nvSpPr>
          <p:cNvPr id="734" name="Shape 734"/>
          <p:cNvSpPr/>
          <p:nvPr/>
        </p:nvSpPr>
        <p:spPr>
          <a:xfrm>
            <a:off x="1180256" y="3502380"/>
            <a:ext cx="4810246" cy="1503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чистая кожа</a:t>
            </a:r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здоровый цвет лица</a:t>
            </a:r>
            <a:endParaRPr>
              <a:solidFill>
                <a:srgbClr val="535353"/>
              </a:solidFill>
            </a:endParaRPr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оптимальный вес</a:t>
            </a:r>
          </a:p>
          <a:p>
            <a:pPr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энергия и активность</a:t>
            </a:r>
          </a:p>
        </p:txBody>
      </p:sp>
      <p:sp>
        <p:nvSpPr>
          <p:cNvPr id="735" name="Shape 735"/>
          <p:cNvSpPr/>
          <p:nvPr/>
        </p:nvSpPr>
        <p:spPr>
          <a:xfrm>
            <a:off x="7540993" y="3687045"/>
            <a:ext cx="4428097" cy="1148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здоровое пищеварение</a:t>
            </a:r>
            <a:endParaRPr>
              <a:solidFill>
                <a:srgbClr val="535353"/>
              </a:solidFill>
            </a:endParaRPr>
          </a:p>
          <a:p>
            <a:pPr>
              <a:defRPr sz="2400"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обмен веществ в норме</a:t>
            </a:r>
            <a:endParaRPr>
              <a:solidFill>
                <a:srgbClr val="535353"/>
              </a:solidFill>
            </a:endParaRPr>
          </a:p>
          <a:p>
            <a:pPr>
              <a:defRPr sz="2400"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 крепкий иммунитет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age6.png"/>
          <p:cNvPicPr>
            <a:picLocks noChangeAspect="1"/>
          </p:cNvPicPr>
          <p:nvPr/>
        </p:nvPicPr>
        <p:blipFill>
          <a:blip r:embed="rId3">
            <a:extLst/>
          </a:blip>
          <a:srcRect l="9894" t="17541" r="9894" b="13163"/>
          <a:stretch>
            <a:fillRect/>
          </a:stretch>
        </p:blipFill>
        <p:spPr>
          <a:xfrm>
            <a:off x="663552" y="1321633"/>
            <a:ext cx="11650867" cy="5666884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hape 498"/>
          <p:cNvSpPr/>
          <p:nvPr/>
        </p:nvSpPr>
        <p:spPr>
          <a:xfrm>
            <a:off x="1014396" y="633303"/>
            <a:ext cx="8269444" cy="119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ЗДОРОВЬЕ ВО МНОГОМ ЗАВИСИТ </a:t>
            </a:r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ОТ ОБРАЗА ЖИЗНИ</a:t>
            </a:r>
          </a:p>
        </p:txBody>
      </p:sp>
      <p:sp>
        <p:nvSpPr>
          <p:cNvPr id="499" name="Shape 499"/>
          <p:cNvSpPr/>
          <p:nvPr/>
        </p:nvSpPr>
        <p:spPr>
          <a:xfrm>
            <a:off x="2342150" y="2337216"/>
            <a:ext cx="2167043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50000"/>
              </a:lnSpc>
              <a:defRPr sz="2400" cap="all">
                <a:solidFill>
                  <a:srgbClr val="84D077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ПОМОГАЮТ</a:t>
            </a:r>
          </a:p>
        </p:txBody>
      </p:sp>
      <p:sp>
        <p:nvSpPr>
          <p:cNvPr id="500" name="Shape 500"/>
          <p:cNvSpPr/>
          <p:nvPr/>
        </p:nvSpPr>
        <p:spPr>
          <a:xfrm>
            <a:off x="7835396" y="2337216"/>
            <a:ext cx="2344446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50000"/>
              </a:lnSpc>
              <a:defRPr sz="2400" cap="all">
                <a:solidFill>
                  <a:srgbClr val="92358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Разрушают</a:t>
            </a:r>
          </a:p>
        </p:txBody>
      </p:sp>
      <p:sp>
        <p:nvSpPr>
          <p:cNvPr id="501" name="Shape 501"/>
          <p:cNvSpPr/>
          <p:nvPr/>
        </p:nvSpPr>
        <p:spPr>
          <a:xfrm>
            <a:off x="707493" y="3320979"/>
            <a:ext cx="2029662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физическая</a:t>
            </a:r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активность</a:t>
            </a:r>
          </a:p>
        </p:txBody>
      </p:sp>
      <p:sp>
        <p:nvSpPr>
          <p:cNvPr id="502" name="Shape 502"/>
          <p:cNvSpPr/>
          <p:nvPr/>
        </p:nvSpPr>
        <p:spPr>
          <a:xfrm>
            <a:off x="2612494" y="3187630"/>
            <a:ext cx="1702557" cy="695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сбаланси-</a:t>
            </a:r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рованное</a:t>
            </a:r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питание</a:t>
            </a:r>
          </a:p>
        </p:txBody>
      </p:sp>
      <p:sp>
        <p:nvSpPr>
          <p:cNvPr id="503" name="Shape 503"/>
          <p:cNvSpPr/>
          <p:nvPr/>
        </p:nvSpPr>
        <p:spPr>
          <a:xfrm>
            <a:off x="4632881" y="3320979"/>
            <a:ext cx="1702557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здоровый</a:t>
            </a:r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сон</a:t>
            </a:r>
          </a:p>
        </p:txBody>
      </p:sp>
      <p:sp>
        <p:nvSpPr>
          <p:cNvPr id="504" name="Shape 504"/>
          <p:cNvSpPr/>
          <p:nvPr/>
        </p:nvSpPr>
        <p:spPr>
          <a:xfrm>
            <a:off x="6691365" y="3187630"/>
            <a:ext cx="1592278" cy="695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отсутствие</a:t>
            </a:r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режима</a:t>
            </a:r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питания</a:t>
            </a:r>
          </a:p>
        </p:txBody>
      </p:sp>
      <p:sp>
        <p:nvSpPr>
          <p:cNvPr id="505" name="Shape 505"/>
          <p:cNvSpPr/>
          <p:nvPr/>
        </p:nvSpPr>
        <p:spPr>
          <a:xfrm>
            <a:off x="8548860" y="3320979"/>
            <a:ext cx="1788432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сидячая</a:t>
            </a:r>
          </a:p>
          <a:p>
            <a: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работа</a:t>
            </a:r>
          </a:p>
        </p:txBody>
      </p:sp>
      <p:sp>
        <p:nvSpPr>
          <p:cNvPr id="506" name="Shape 506"/>
          <p:cNvSpPr/>
          <p:nvPr/>
        </p:nvSpPr>
        <p:spPr>
          <a:xfrm>
            <a:off x="10500907" y="3320979"/>
            <a:ext cx="1788432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регулярные стрессы</a:t>
            </a:r>
          </a:p>
        </p:txBody>
      </p:sp>
      <p:sp>
        <p:nvSpPr>
          <p:cNvPr id="507" name="Shape 507"/>
          <p:cNvSpPr/>
          <p:nvPr/>
        </p:nvSpPr>
        <p:spPr>
          <a:xfrm>
            <a:off x="561706" y="5429181"/>
            <a:ext cx="2029663" cy="44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хороший обмен </a:t>
            </a:r>
            <a:endParaRPr sz="1400"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веществ</a:t>
            </a:r>
          </a:p>
        </p:txBody>
      </p:sp>
      <p:sp>
        <p:nvSpPr>
          <p:cNvPr id="508" name="Shape 508"/>
          <p:cNvSpPr/>
          <p:nvPr/>
        </p:nvSpPr>
        <p:spPr>
          <a:xfrm>
            <a:off x="2512441" y="5429181"/>
            <a:ext cx="2029663" cy="61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контроль веса,</a:t>
            </a:r>
            <a:endParaRPr sz="1400"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нормальная </a:t>
            </a:r>
            <a:endParaRPr sz="1400"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работа ЖКТ</a:t>
            </a:r>
          </a:p>
        </p:txBody>
      </p:sp>
      <p:sp>
        <p:nvSpPr>
          <p:cNvPr id="509" name="Shape 509"/>
          <p:cNvSpPr/>
          <p:nvPr/>
        </p:nvSpPr>
        <p:spPr>
          <a:xfrm>
            <a:off x="4494726" y="5429181"/>
            <a:ext cx="2029663" cy="61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крепкие нервы,</a:t>
            </a:r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высокая</a:t>
            </a:r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работоспособность</a:t>
            </a:r>
          </a:p>
        </p:txBody>
      </p:sp>
      <p:sp>
        <p:nvSpPr>
          <p:cNvPr id="510" name="Shape 510"/>
          <p:cNvSpPr/>
          <p:nvPr/>
        </p:nvSpPr>
        <p:spPr>
          <a:xfrm>
            <a:off x="6447273" y="5429181"/>
            <a:ext cx="2029663" cy="79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нарушение</a:t>
            </a:r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обмена веществ</a:t>
            </a:r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работы ЖКТ, </a:t>
            </a:r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лишний вес</a:t>
            </a:r>
          </a:p>
        </p:txBody>
      </p:sp>
      <p:sp>
        <p:nvSpPr>
          <p:cNvPr id="511" name="Shape 511"/>
          <p:cNvSpPr/>
          <p:nvPr/>
        </p:nvSpPr>
        <p:spPr>
          <a:xfrm>
            <a:off x="10380294" y="5429181"/>
            <a:ext cx="2029663" cy="61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повышенная утомляемость,</a:t>
            </a:r>
            <a:endParaRPr sz="1400"/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снижение иммунитета</a:t>
            </a:r>
          </a:p>
        </p:txBody>
      </p:sp>
      <p:sp>
        <p:nvSpPr>
          <p:cNvPr id="512" name="Shape 512"/>
          <p:cNvSpPr/>
          <p:nvPr/>
        </p:nvSpPr>
        <p:spPr>
          <a:xfrm>
            <a:off x="8428245" y="5429181"/>
            <a:ext cx="2029663" cy="44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варикоз, боли</a:t>
            </a:r>
          </a:p>
          <a:p>
            <a:pPr algn="ctr">
              <a:defRPr sz="12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 суставах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Shape 738"/>
          <p:cNvSpPr/>
          <p:nvPr/>
        </p:nvSpPr>
        <p:spPr>
          <a:xfrm>
            <a:off x="1044432" y="666322"/>
            <a:ext cx="6955439" cy="60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3600" b="1" cap="all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ЭФФЕКТ СНАРУЖИ И ВНУТРИ</a:t>
            </a:r>
          </a:p>
        </p:txBody>
      </p:sp>
      <p:sp>
        <p:nvSpPr>
          <p:cNvPr id="739" name="Shape 739"/>
          <p:cNvSpPr/>
          <p:nvPr/>
        </p:nvSpPr>
        <p:spPr>
          <a:xfrm>
            <a:off x="576440" y="-6287713"/>
            <a:ext cx="11851920" cy="11851924"/>
          </a:xfrm>
          <a:prstGeom prst="ellipse">
            <a:avLst/>
          </a:prstGeom>
          <a:solidFill>
            <a:srgbClr val="F7F0F0"/>
          </a:solidFill>
          <a:ln w="508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40" name="Shape 740"/>
          <p:cNvSpPr/>
          <p:nvPr/>
        </p:nvSpPr>
        <p:spPr>
          <a:xfrm>
            <a:off x="3821013" y="2227533"/>
            <a:ext cx="5362774" cy="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 b="1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комплексная программа </a:t>
            </a:r>
          </a:p>
          <a:p>
            <a:pPr algn="ctr">
              <a:defRPr sz="2400" b="1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для очищения организма</a:t>
            </a:r>
          </a:p>
        </p:txBody>
      </p:sp>
      <p:sp>
        <p:nvSpPr>
          <p:cNvPr id="741" name="Shape 741"/>
          <p:cNvSpPr/>
          <p:nvPr/>
        </p:nvSpPr>
        <p:spPr>
          <a:xfrm>
            <a:off x="3756821" y="1072725"/>
            <a:ext cx="5491157" cy="75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4600" b="1" cap="all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COLO-VADA LIGHT</a:t>
            </a:r>
          </a:p>
        </p:txBody>
      </p:sp>
      <p:sp>
        <p:nvSpPr>
          <p:cNvPr id="742" name="Shape 742"/>
          <p:cNvSpPr/>
          <p:nvPr/>
        </p:nvSpPr>
        <p:spPr>
          <a:xfrm>
            <a:off x="819296" y="2164700"/>
            <a:ext cx="1725242" cy="1725241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588207" y="2718641"/>
            <a:ext cx="2187421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крепкий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иммунитет</a:t>
            </a:r>
          </a:p>
        </p:txBody>
      </p:sp>
      <p:sp>
        <p:nvSpPr>
          <p:cNvPr id="744" name="Shape 744"/>
          <p:cNvSpPr/>
          <p:nvPr/>
        </p:nvSpPr>
        <p:spPr>
          <a:xfrm>
            <a:off x="2829973" y="3855289"/>
            <a:ext cx="1951973" cy="1951973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2712253" y="4522596"/>
            <a:ext cx="2187421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здоровое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пищеварение</a:t>
            </a:r>
          </a:p>
        </p:txBody>
      </p:sp>
      <p:sp>
        <p:nvSpPr>
          <p:cNvPr id="746" name="Shape 746"/>
          <p:cNvSpPr/>
          <p:nvPr/>
        </p:nvSpPr>
        <p:spPr>
          <a:xfrm>
            <a:off x="5829110" y="4675154"/>
            <a:ext cx="1642095" cy="1642095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5556448" y="5225620"/>
            <a:ext cx="2187420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чистая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кожа</a:t>
            </a:r>
          </a:p>
        </p:txBody>
      </p:sp>
      <p:sp>
        <p:nvSpPr>
          <p:cNvPr id="748" name="Shape 748"/>
          <p:cNvSpPr/>
          <p:nvPr/>
        </p:nvSpPr>
        <p:spPr>
          <a:xfrm>
            <a:off x="8413343" y="3917855"/>
            <a:ext cx="1725243" cy="1725241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8182250" y="4522596"/>
            <a:ext cx="2187420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контроль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веса</a:t>
            </a:r>
          </a:p>
        </p:txBody>
      </p:sp>
      <p:sp>
        <p:nvSpPr>
          <p:cNvPr id="750" name="Shape 750"/>
          <p:cNvSpPr/>
          <p:nvPr/>
        </p:nvSpPr>
        <p:spPr>
          <a:xfrm>
            <a:off x="10342991" y="2225575"/>
            <a:ext cx="1747057" cy="1747056"/>
          </a:xfrm>
          <a:prstGeom prst="ellipse">
            <a:avLst/>
          </a:prstGeom>
          <a:solidFill>
            <a:srgbClr val="5B2E63"/>
          </a:solidFill>
          <a:ln w="25400">
            <a:solidFill>
              <a:srgbClr val="ABF4AB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51" name="Shape 751"/>
          <p:cNvSpPr/>
          <p:nvPr/>
        </p:nvSpPr>
        <p:spPr>
          <a:xfrm>
            <a:off x="10122813" y="2790425"/>
            <a:ext cx="2187420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легкость 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A9F5A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энергия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image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Shape 754"/>
          <p:cNvSpPr/>
          <p:nvPr/>
        </p:nvSpPr>
        <p:spPr>
          <a:xfrm>
            <a:off x="538048" y="1370061"/>
            <a:ext cx="3583813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Colo-Vada Light</a:t>
            </a:r>
          </a:p>
        </p:txBody>
      </p:sp>
      <p:sp>
        <p:nvSpPr>
          <p:cNvPr id="755" name="Shape 755"/>
          <p:cNvSpPr/>
          <p:nvPr/>
        </p:nvSpPr>
        <p:spPr>
          <a:xfrm>
            <a:off x="561794" y="3031349"/>
            <a:ext cx="2455100" cy="195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БОНУСНЫЕ БАЛЛЫ</a:t>
            </a:r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КЛУБНАЯ ЦЕНА</a:t>
            </a:r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РОЗНИЧНАЯ ЦЕНА</a:t>
            </a:r>
          </a:p>
        </p:txBody>
      </p:sp>
      <p:sp>
        <p:nvSpPr>
          <p:cNvPr id="756" name="Shape 756"/>
          <p:cNvSpPr/>
          <p:nvPr/>
        </p:nvSpPr>
        <p:spPr>
          <a:xfrm>
            <a:off x="3861046" y="2945277"/>
            <a:ext cx="499672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43</a:t>
            </a:r>
          </a:p>
        </p:txBody>
      </p:sp>
      <p:sp>
        <p:nvSpPr>
          <p:cNvPr id="757" name="Shape 757"/>
          <p:cNvSpPr/>
          <p:nvPr/>
        </p:nvSpPr>
        <p:spPr>
          <a:xfrm>
            <a:off x="3781566" y="4560303"/>
            <a:ext cx="1454008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96,25 </a:t>
            </a:r>
            <a:r>
              <a:rPr sz="1800"/>
              <a:t>у.е.</a:t>
            </a:r>
          </a:p>
        </p:txBody>
      </p:sp>
      <p:sp>
        <p:nvSpPr>
          <p:cNvPr id="758" name="Shape 758"/>
          <p:cNvSpPr/>
          <p:nvPr/>
        </p:nvSpPr>
        <p:spPr>
          <a:xfrm>
            <a:off x="3781566" y="3752791"/>
            <a:ext cx="924390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77</a:t>
            </a:r>
            <a:r>
              <a:rPr sz="1800"/>
              <a:t> у.е.</a:t>
            </a:r>
          </a:p>
        </p:txBody>
      </p:sp>
      <p:sp>
        <p:nvSpPr>
          <p:cNvPr id="759" name="Shape 759"/>
          <p:cNvSpPr/>
          <p:nvPr/>
        </p:nvSpPr>
        <p:spPr>
          <a:xfrm>
            <a:off x="3817403" y="2906521"/>
            <a:ext cx="571513" cy="571513"/>
          </a:xfrm>
          <a:prstGeom prst="ellipse">
            <a:avLst/>
          </a:prstGeom>
          <a:ln w="19050">
            <a:solidFill>
              <a:srgbClr val="AC865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image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62" name="Shape 762"/>
          <p:cNvSpPr/>
          <p:nvPr/>
        </p:nvSpPr>
        <p:spPr>
          <a:xfrm>
            <a:off x="-35560" y="1257172"/>
            <a:ext cx="13075920" cy="4951192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E85044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3510546" y="4378168"/>
            <a:ext cx="2630903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Четкая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последовательность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приема</a:t>
            </a:r>
          </a:p>
        </p:txBody>
      </p:sp>
      <p:sp>
        <p:nvSpPr>
          <p:cNvPr id="764" name="Shape 764"/>
          <p:cNvSpPr/>
          <p:nvPr/>
        </p:nvSpPr>
        <p:spPr>
          <a:xfrm>
            <a:off x="6953777" y="4381910"/>
            <a:ext cx="1714159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Сохранение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привычного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образа жизни </a:t>
            </a:r>
          </a:p>
        </p:txBody>
      </p:sp>
      <p:sp>
        <p:nvSpPr>
          <p:cNvPr id="765" name="Shape 765"/>
          <p:cNvSpPr/>
          <p:nvPr/>
        </p:nvSpPr>
        <p:spPr>
          <a:xfrm>
            <a:off x="2799313" y="1643745"/>
            <a:ext cx="7205471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Наборы</a:t>
            </a:r>
            <a:r>
              <a:rPr b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t>от Coral Club это</a:t>
            </a:r>
          </a:p>
        </p:txBody>
      </p:sp>
      <p:sp>
        <p:nvSpPr>
          <p:cNvPr id="766" name="Shape 766"/>
          <p:cNvSpPr/>
          <p:nvPr/>
        </p:nvSpPr>
        <p:spPr>
          <a:xfrm>
            <a:off x="1211571" y="4385647"/>
            <a:ext cx="1663706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</a:t>
            </a:r>
            <a:r>
              <a:rPr cap="none"/>
              <a:t>омплексное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действие</a:t>
            </a:r>
            <a:endParaRPr cap="all"/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компонентов</a:t>
            </a:r>
            <a:r>
              <a:rPr cap="all"/>
              <a:t> </a:t>
            </a:r>
          </a:p>
        </p:txBody>
      </p:sp>
      <p:pic>
        <p:nvPicPr>
          <p:cNvPr id="767" name="image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8881" y="3240790"/>
            <a:ext cx="983955" cy="983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8" name="image3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01413" y="3164015"/>
            <a:ext cx="987172" cy="987170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Shape 769"/>
          <p:cNvSpPr/>
          <p:nvPr/>
        </p:nvSpPr>
        <p:spPr>
          <a:xfrm>
            <a:off x="9854203" y="4381910"/>
            <a:ext cx="1881591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Эксклюзивные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Продукты </a:t>
            </a:r>
          </a:p>
        </p:txBody>
      </p:sp>
      <p:pic>
        <p:nvPicPr>
          <p:cNvPr id="770" name="image3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31698" y="3238466"/>
            <a:ext cx="988604" cy="988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1" name="image3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49122" y="3238466"/>
            <a:ext cx="988605" cy="988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Shape 774"/>
          <p:cNvSpPr/>
          <p:nvPr/>
        </p:nvSpPr>
        <p:spPr>
          <a:xfrm>
            <a:off x="2549730" y="3171555"/>
            <a:ext cx="2369375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Очищение: легче</a:t>
            </a:r>
          </a:p>
        </p:txBody>
      </p:sp>
      <p:pic>
        <p:nvPicPr>
          <p:cNvPr id="77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9536" y="4160582"/>
            <a:ext cx="2756737" cy="484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0"/>
            <a:ext cx="1299277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515"/>
          <p:cNvSpPr/>
          <p:nvPr/>
        </p:nvSpPr>
        <p:spPr>
          <a:xfrm>
            <a:off x="1805795" y="3240969"/>
            <a:ext cx="2029663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сидячая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работа</a:t>
            </a:r>
          </a:p>
        </p:txBody>
      </p:sp>
      <p:sp>
        <p:nvSpPr>
          <p:cNvPr id="516" name="Shape 516"/>
          <p:cNvSpPr/>
          <p:nvPr/>
        </p:nvSpPr>
        <p:spPr>
          <a:xfrm>
            <a:off x="3907861" y="3240969"/>
            <a:ext cx="1702557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физическая активность</a:t>
            </a:r>
          </a:p>
        </p:txBody>
      </p:sp>
      <p:sp>
        <p:nvSpPr>
          <p:cNvPr id="517" name="Shape 517"/>
          <p:cNvSpPr/>
          <p:nvPr/>
        </p:nvSpPr>
        <p:spPr>
          <a:xfrm>
            <a:off x="7434901" y="3250494"/>
            <a:ext cx="1702557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регулярные стрессы</a:t>
            </a:r>
          </a:p>
        </p:txBody>
      </p:sp>
      <p:sp>
        <p:nvSpPr>
          <p:cNvPr id="518" name="Shape 518"/>
          <p:cNvSpPr/>
          <p:nvPr/>
        </p:nvSpPr>
        <p:spPr>
          <a:xfrm>
            <a:off x="9398602" y="3250494"/>
            <a:ext cx="1592278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здоровый сон</a:t>
            </a:r>
          </a:p>
        </p:txBody>
      </p:sp>
      <p:sp>
        <p:nvSpPr>
          <p:cNvPr id="519" name="Shape 519"/>
          <p:cNvSpPr/>
          <p:nvPr/>
        </p:nvSpPr>
        <p:spPr>
          <a:xfrm>
            <a:off x="1932577" y="5689067"/>
            <a:ext cx="1788431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фастфуд</a:t>
            </a:r>
          </a:p>
        </p:txBody>
      </p:sp>
      <p:sp>
        <p:nvSpPr>
          <p:cNvPr id="520" name="Shape 520"/>
          <p:cNvSpPr/>
          <p:nvPr/>
        </p:nvSpPr>
        <p:spPr>
          <a:xfrm>
            <a:off x="3903024" y="5691077"/>
            <a:ext cx="1788432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полезный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перекус</a:t>
            </a:r>
          </a:p>
        </p:txBody>
      </p:sp>
      <p:sp>
        <p:nvSpPr>
          <p:cNvPr id="521" name="Shape 521"/>
          <p:cNvSpPr/>
          <p:nvPr/>
        </p:nvSpPr>
        <p:spPr>
          <a:xfrm>
            <a:off x="7391965" y="5689067"/>
            <a:ext cx="1788432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газировка</a:t>
            </a:r>
          </a:p>
        </p:txBody>
      </p:sp>
      <p:sp>
        <p:nvSpPr>
          <p:cNvPr id="522" name="Shape 522"/>
          <p:cNvSpPr/>
          <p:nvPr/>
        </p:nvSpPr>
        <p:spPr>
          <a:xfrm>
            <a:off x="9319752" y="5691077"/>
            <a:ext cx="1788432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чистая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вода</a:t>
            </a:r>
          </a:p>
        </p:txBody>
      </p:sp>
      <p:pic>
        <p:nvPicPr>
          <p:cNvPr id="523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9152" y="2393301"/>
            <a:ext cx="1135285" cy="939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38702" y="2402458"/>
            <a:ext cx="1117076" cy="921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age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97692" y="2402457"/>
            <a:ext cx="1117076" cy="92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36203" y="2414290"/>
            <a:ext cx="1117076" cy="921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1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78394" y="4842042"/>
            <a:ext cx="1161492" cy="957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1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13877" y="4816642"/>
            <a:ext cx="1223100" cy="1008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image1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57154" y="4851198"/>
            <a:ext cx="1139284" cy="939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image1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695742" y="4918993"/>
            <a:ext cx="1036457" cy="854624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Shape 531"/>
          <p:cNvSpPr/>
          <p:nvPr/>
        </p:nvSpPr>
        <p:spPr>
          <a:xfrm>
            <a:off x="1787175" y="2163242"/>
            <a:ext cx="2066908" cy="2066908"/>
          </a:xfrm>
          <a:prstGeom prst="ellipse">
            <a:avLst/>
          </a:prstGeom>
          <a:ln w="25400">
            <a:solidFill>
              <a:srgbClr val="D4BB95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3725685" y="2163242"/>
            <a:ext cx="2066908" cy="2066908"/>
          </a:xfrm>
          <a:prstGeom prst="ellipse">
            <a:avLst/>
          </a:prstGeom>
          <a:ln w="25400">
            <a:solidFill>
              <a:srgbClr val="AFFCAE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7222776" y="2163242"/>
            <a:ext cx="2066909" cy="2066908"/>
          </a:xfrm>
          <a:prstGeom prst="ellipse">
            <a:avLst/>
          </a:prstGeom>
          <a:ln w="25400">
            <a:solidFill>
              <a:srgbClr val="D4BB95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9161285" y="2163242"/>
            <a:ext cx="2066908" cy="2066908"/>
          </a:xfrm>
          <a:prstGeom prst="ellipse">
            <a:avLst/>
          </a:prstGeom>
          <a:ln w="25400">
            <a:solidFill>
              <a:srgbClr val="AFFCAE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1787175" y="4512364"/>
            <a:ext cx="2066908" cy="2066909"/>
          </a:xfrm>
          <a:prstGeom prst="ellipse">
            <a:avLst/>
          </a:prstGeom>
          <a:ln w="25400">
            <a:solidFill>
              <a:srgbClr val="D4BB95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3725685" y="4512364"/>
            <a:ext cx="2066908" cy="2066909"/>
          </a:xfrm>
          <a:prstGeom prst="ellipse">
            <a:avLst/>
          </a:prstGeom>
          <a:ln w="25400">
            <a:solidFill>
              <a:srgbClr val="AFFCAE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7242005" y="4512364"/>
            <a:ext cx="2066909" cy="2066909"/>
          </a:xfrm>
          <a:prstGeom prst="ellipse">
            <a:avLst/>
          </a:prstGeom>
          <a:ln w="25400">
            <a:solidFill>
              <a:srgbClr val="D4BB95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9180514" y="4512364"/>
            <a:ext cx="2066909" cy="2066909"/>
          </a:xfrm>
          <a:prstGeom prst="ellipse">
            <a:avLst/>
          </a:prstGeom>
          <a:ln w="25400">
            <a:solidFill>
              <a:srgbClr val="AFFCAE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1014400" y="633303"/>
            <a:ext cx="10976000" cy="119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МЫ САМИ ФОРМИРУЕМ И МЕНЯЕМ</a:t>
            </a:r>
          </a:p>
          <a:p>
            <a:pPr algn="ctr"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СВОИ ПРИВЫЧКИ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image16.png"/>
          <p:cNvPicPr>
            <a:picLocks noChangeAspect="1"/>
          </p:cNvPicPr>
          <p:nvPr/>
        </p:nvPicPr>
        <p:blipFill>
          <a:blip r:embed="rId3">
            <a:extLst/>
          </a:blip>
          <a:srcRect l="1" r="4072"/>
          <a:stretch>
            <a:fillRect/>
          </a:stretch>
        </p:blipFill>
        <p:spPr>
          <a:xfrm>
            <a:off x="538143" y="-3"/>
            <a:ext cx="12463484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hape 543"/>
          <p:cNvSpPr/>
          <p:nvPr/>
        </p:nvSpPr>
        <p:spPr>
          <a:xfrm>
            <a:off x="1014398" y="633306"/>
            <a:ext cx="4644698" cy="1931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0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ВЛИЯТЬ НА ФАКТОРЫ </a:t>
            </a:r>
          </a:p>
          <a:p>
            <a:pPr>
              <a:lnSpc>
                <a:spcPct val="110000"/>
              </a:lnSpc>
              <a:defRPr sz="30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ОКРУЖАЮЩЕЙ </a:t>
            </a:r>
          </a:p>
          <a:p>
            <a:pPr>
              <a:lnSpc>
                <a:spcPct val="110000"/>
              </a:lnSpc>
              <a:defRPr sz="30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СРЕДЫ ГОРАЗДО </a:t>
            </a:r>
          </a:p>
          <a:p>
            <a:pPr>
              <a:lnSpc>
                <a:spcPct val="110000"/>
              </a:lnSpc>
              <a:defRPr sz="30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СЛОЖНЕЕ</a:t>
            </a:r>
          </a:p>
        </p:txBody>
      </p:sp>
      <p:sp>
        <p:nvSpPr>
          <p:cNvPr id="544" name="Shape 544"/>
          <p:cNvSpPr/>
          <p:nvPr/>
        </p:nvSpPr>
        <p:spPr>
          <a:xfrm>
            <a:off x="6276011" y="761733"/>
            <a:ext cx="2850785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некачественная вода</a:t>
            </a:r>
          </a:p>
        </p:txBody>
      </p:sp>
      <p:sp>
        <p:nvSpPr>
          <p:cNvPr id="545" name="Shape 545"/>
          <p:cNvSpPr/>
          <p:nvPr/>
        </p:nvSpPr>
        <p:spPr>
          <a:xfrm>
            <a:off x="5752000" y="1256600"/>
            <a:ext cx="2645168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вирусы и бактерии</a:t>
            </a:r>
          </a:p>
        </p:txBody>
      </p:sp>
      <p:sp>
        <p:nvSpPr>
          <p:cNvPr id="546" name="Shape 546"/>
          <p:cNvSpPr/>
          <p:nvPr/>
        </p:nvSpPr>
        <p:spPr>
          <a:xfrm>
            <a:off x="4906578" y="2513028"/>
            <a:ext cx="2755023" cy="61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бытовая химия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косметика</a:t>
            </a:r>
          </a:p>
        </p:txBody>
      </p:sp>
      <p:sp>
        <p:nvSpPr>
          <p:cNvPr id="547" name="Shape 547"/>
          <p:cNvSpPr/>
          <p:nvPr/>
        </p:nvSpPr>
        <p:spPr>
          <a:xfrm>
            <a:off x="4690717" y="4606063"/>
            <a:ext cx="2850789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токсины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 овощах и фруктах</a:t>
            </a:r>
          </a:p>
        </p:txBody>
      </p:sp>
      <p:sp>
        <p:nvSpPr>
          <p:cNvPr id="548" name="Shape 548"/>
          <p:cNvSpPr/>
          <p:nvPr/>
        </p:nvSpPr>
        <p:spPr>
          <a:xfrm>
            <a:off x="4683057" y="3997287"/>
            <a:ext cx="2850789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выхлопные газы</a:t>
            </a:r>
          </a:p>
        </p:txBody>
      </p:sp>
      <p:sp>
        <p:nvSpPr>
          <p:cNvPr id="549" name="Shape 549"/>
          <p:cNvSpPr/>
          <p:nvPr/>
        </p:nvSpPr>
        <p:spPr>
          <a:xfrm>
            <a:off x="4697007" y="3388509"/>
            <a:ext cx="3308146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промышленные отходы</a:t>
            </a:r>
          </a:p>
        </p:txBody>
      </p:sp>
      <p:sp>
        <p:nvSpPr>
          <p:cNvPr id="550" name="Shape 550"/>
          <p:cNvSpPr/>
          <p:nvPr/>
        </p:nvSpPr>
        <p:spPr>
          <a:xfrm>
            <a:off x="3937627" y="5588120"/>
            <a:ext cx="4826909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консерванты, искусственные красители, усилители вкуса в большинстве продуктов питания</a:t>
            </a:r>
          </a:p>
        </p:txBody>
      </p:sp>
      <p:sp>
        <p:nvSpPr>
          <p:cNvPr id="551" name="Shape 551"/>
          <p:cNvSpPr/>
          <p:nvPr/>
        </p:nvSpPr>
        <p:spPr>
          <a:xfrm>
            <a:off x="-22347" y="3308229"/>
            <a:ext cx="4319672" cy="1931974"/>
          </a:xfrm>
          <a:prstGeom prst="rect">
            <a:avLst/>
          </a:prstGeom>
          <a:solidFill>
            <a:srgbClr val="5B2E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1042774" y="3542500"/>
            <a:ext cx="3029669" cy="1417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Вне зависимости </a:t>
            </a:r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от образа жизни </a:t>
            </a:r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 организме присут-</a:t>
            </a:r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ствуют токсины </a:t>
            </a:r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тяжелые металлы</a:t>
            </a:r>
          </a:p>
        </p:txBody>
      </p:sp>
      <p:sp>
        <p:nvSpPr>
          <p:cNvPr id="553" name="Shape 553"/>
          <p:cNvSpPr/>
          <p:nvPr/>
        </p:nvSpPr>
        <p:spPr>
          <a:xfrm>
            <a:off x="5314639" y="1751464"/>
            <a:ext cx="2519924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истощение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загрязнение почв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Shape 556"/>
          <p:cNvSpPr/>
          <p:nvPr/>
        </p:nvSpPr>
        <p:spPr>
          <a:xfrm>
            <a:off x="1014398" y="633306"/>
            <a:ext cx="8788928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НАС ЗАЩИЩАЮТ ОРГАНЫ-ФИЛЬТРЫ</a:t>
            </a:r>
          </a:p>
        </p:txBody>
      </p:sp>
      <p:sp>
        <p:nvSpPr>
          <p:cNvPr id="557" name="Shape 557"/>
          <p:cNvSpPr/>
          <p:nvPr/>
        </p:nvSpPr>
        <p:spPr>
          <a:xfrm>
            <a:off x="1490705" y="4087121"/>
            <a:ext cx="1702557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почки</a:t>
            </a:r>
          </a:p>
        </p:txBody>
      </p:sp>
      <p:sp>
        <p:nvSpPr>
          <p:cNvPr id="558" name="Shape 558"/>
          <p:cNvSpPr/>
          <p:nvPr/>
        </p:nvSpPr>
        <p:spPr>
          <a:xfrm>
            <a:off x="5080359" y="4087121"/>
            <a:ext cx="2519925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печень </a:t>
            </a:r>
          </a:p>
        </p:txBody>
      </p:sp>
      <p:sp>
        <p:nvSpPr>
          <p:cNvPr id="559" name="Shape 559"/>
          <p:cNvSpPr/>
          <p:nvPr/>
        </p:nvSpPr>
        <p:spPr>
          <a:xfrm>
            <a:off x="9324823" y="4042671"/>
            <a:ext cx="2387715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лимфатическая система</a:t>
            </a:r>
          </a:p>
        </p:txBody>
      </p:sp>
      <p:sp>
        <p:nvSpPr>
          <p:cNvPr id="560" name="Shape 560"/>
          <p:cNvSpPr/>
          <p:nvPr/>
        </p:nvSpPr>
        <p:spPr>
          <a:xfrm>
            <a:off x="1082021" y="4772693"/>
            <a:ext cx="2519925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выводят продукты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обмена веществ</a:t>
            </a:r>
          </a:p>
        </p:txBody>
      </p:sp>
      <p:sp>
        <p:nvSpPr>
          <p:cNvPr id="561" name="Shape 561"/>
          <p:cNvSpPr/>
          <p:nvPr/>
        </p:nvSpPr>
        <p:spPr>
          <a:xfrm>
            <a:off x="4203615" y="4772693"/>
            <a:ext cx="4273418" cy="115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фильтрует кровь и нейтрализует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токсины, которые попадают извне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или образуются в результате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обмена веществ</a:t>
            </a:r>
          </a:p>
        </p:txBody>
      </p:sp>
      <p:sp>
        <p:nvSpPr>
          <p:cNvPr id="562" name="Shape 562"/>
          <p:cNvSpPr/>
          <p:nvPr/>
        </p:nvSpPr>
        <p:spPr>
          <a:xfrm>
            <a:off x="9258719" y="4772693"/>
            <a:ext cx="2519924" cy="115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участвует в обмене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веществ и очищении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клеток и тканей </a:t>
            </a:r>
          </a:p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организма</a:t>
            </a:r>
          </a:p>
        </p:txBody>
      </p:sp>
      <p:pic>
        <p:nvPicPr>
          <p:cNvPr id="563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4128" y="2553209"/>
            <a:ext cx="1148434" cy="960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image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9624" y="2499935"/>
            <a:ext cx="1184719" cy="990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image1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75987" y="2502409"/>
            <a:ext cx="1178811" cy="985662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Shape 566"/>
          <p:cNvSpPr/>
          <p:nvPr/>
        </p:nvSpPr>
        <p:spPr>
          <a:xfrm>
            <a:off x="5559809" y="2227426"/>
            <a:ext cx="1561033" cy="1561031"/>
          </a:xfrm>
          <a:prstGeom prst="ellipse">
            <a:avLst/>
          </a:prstGeom>
          <a:ln w="28575">
            <a:solidFill>
              <a:srgbClr val="D2BB99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9738166" y="2227426"/>
            <a:ext cx="1561033" cy="1561031"/>
          </a:xfrm>
          <a:prstGeom prst="ellipse">
            <a:avLst/>
          </a:prstGeom>
          <a:ln w="28575">
            <a:solidFill>
              <a:srgbClr val="D2BB99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68" name="Shape 568"/>
          <p:cNvSpPr/>
          <p:nvPr/>
        </p:nvSpPr>
        <p:spPr>
          <a:xfrm>
            <a:off x="1561467" y="2227426"/>
            <a:ext cx="1561031" cy="1561031"/>
          </a:xfrm>
          <a:prstGeom prst="ellipse">
            <a:avLst/>
          </a:prstGeom>
          <a:ln w="28575">
            <a:solidFill>
              <a:srgbClr val="D2BB99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5" y="0"/>
            <a:ext cx="1299277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Shape 572"/>
          <p:cNvSpPr/>
          <p:nvPr/>
        </p:nvSpPr>
        <p:spPr>
          <a:xfrm>
            <a:off x="1014398" y="633303"/>
            <a:ext cx="6277230" cy="2365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ЧЕМ БОЛЬШЕ ТОКСИНОВ </a:t>
            </a:r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ВРЕДНЫХ ВЕЩЕСТВ, </a:t>
            </a:r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ТЕМ БОЛЬШЕ НАГРУЗКА </a:t>
            </a:r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НА ОРГАНИЗМ</a:t>
            </a:r>
          </a:p>
        </p:txBody>
      </p:sp>
      <p:sp>
        <p:nvSpPr>
          <p:cNvPr id="573" name="Shape 573"/>
          <p:cNvSpPr/>
          <p:nvPr/>
        </p:nvSpPr>
        <p:spPr>
          <a:xfrm>
            <a:off x="1012294" y="3459374"/>
            <a:ext cx="7354459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Технологии развиваются гораздо </a:t>
            </a:r>
            <a:endParaRPr>
              <a:solidFill>
                <a:srgbClr val="535353"/>
              </a:solidFill>
            </a:endParaRPr>
          </a:p>
          <a:p>
            <a:pPr>
              <a:defRPr b="1" cap="all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быстрее, чем адаптируется организм </a:t>
            </a:r>
            <a:endParaRPr>
              <a:solidFill>
                <a:srgbClr val="535353"/>
              </a:solidFill>
            </a:endParaRPr>
          </a:p>
          <a:p>
            <a:pPr>
              <a:defRPr b="1" cap="all">
                <a:solidFill>
                  <a:srgbClr val="86437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человека</a:t>
            </a:r>
          </a:p>
        </p:txBody>
      </p:sp>
      <p:sp>
        <p:nvSpPr>
          <p:cNvPr id="574" name="Shape 574"/>
          <p:cNvSpPr/>
          <p:nvPr/>
        </p:nvSpPr>
        <p:spPr>
          <a:xfrm>
            <a:off x="9122433" y="5532051"/>
            <a:ext cx="1702557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Консерванты</a:t>
            </a:r>
          </a:p>
        </p:txBody>
      </p:sp>
      <p:sp>
        <p:nvSpPr>
          <p:cNvPr id="575" name="Shape 575"/>
          <p:cNvSpPr/>
          <p:nvPr/>
        </p:nvSpPr>
        <p:spPr>
          <a:xfrm>
            <a:off x="9799200" y="4431922"/>
            <a:ext cx="2519924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Усилители</a:t>
            </a:r>
          </a:p>
          <a:p>
            <a:pPr algn="ctr"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Вкуса</a:t>
            </a:r>
          </a:p>
        </p:txBody>
      </p:sp>
      <p:sp>
        <p:nvSpPr>
          <p:cNvPr id="576" name="Shape 576"/>
          <p:cNvSpPr/>
          <p:nvPr/>
        </p:nvSpPr>
        <p:spPr>
          <a:xfrm>
            <a:off x="8017936" y="4382701"/>
            <a:ext cx="2387715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ГМО</a:t>
            </a:r>
          </a:p>
        </p:txBody>
      </p:sp>
      <p:sp>
        <p:nvSpPr>
          <p:cNvPr id="577" name="Shape 577"/>
          <p:cNvSpPr/>
          <p:nvPr/>
        </p:nvSpPr>
        <p:spPr>
          <a:xfrm rot="16200000">
            <a:off x="7944453" y="1245908"/>
            <a:ext cx="2015141" cy="75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cap="all">
                <a:solidFill>
                  <a:srgbClr val="79326B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нагрузка </a:t>
            </a:r>
          </a:p>
          <a:p>
            <a:pPr>
              <a:defRPr cap="all">
                <a:solidFill>
                  <a:srgbClr val="79326B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на Организм</a:t>
            </a:r>
          </a:p>
        </p:txBody>
      </p:sp>
      <p:sp>
        <p:nvSpPr>
          <p:cNvPr id="578" name="Shape 578"/>
          <p:cNvSpPr/>
          <p:nvPr/>
        </p:nvSpPr>
        <p:spPr>
          <a:xfrm>
            <a:off x="1012291" y="5245717"/>
            <a:ext cx="4799479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Это приводит к постоянной чрезмерной 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нагрузке на пищеварительную систему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органы-фильтры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Shape 581"/>
          <p:cNvSpPr/>
          <p:nvPr/>
        </p:nvSpPr>
        <p:spPr>
          <a:xfrm>
            <a:off x="4791178" y="1729551"/>
            <a:ext cx="1205183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cap="all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печень</a:t>
            </a:r>
          </a:p>
        </p:txBody>
      </p:sp>
      <p:sp>
        <p:nvSpPr>
          <p:cNvPr id="582" name="Shape 582"/>
          <p:cNvSpPr/>
          <p:nvPr/>
        </p:nvSpPr>
        <p:spPr>
          <a:xfrm>
            <a:off x="4850312" y="4949304"/>
            <a:ext cx="3821227" cy="145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-избыточный вес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-отеки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-повышенная утомляемость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-сухая кожа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-проблемы с ногтями и волосами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-головные боли</a:t>
            </a:r>
          </a:p>
        </p:txBody>
      </p:sp>
      <p:sp>
        <p:nvSpPr>
          <p:cNvPr id="583" name="Shape 583"/>
          <p:cNvSpPr/>
          <p:nvPr/>
        </p:nvSpPr>
        <p:spPr>
          <a:xfrm>
            <a:off x="4859663" y="2085469"/>
            <a:ext cx="3821227" cy="1227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-проблемы с кожей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-повышенная утомляемость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-раздражительность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-изжога, тошнота, рвота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-аллергия</a:t>
            </a:r>
          </a:p>
        </p:txBody>
      </p:sp>
      <p:sp>
        <p:nvSpPr>
          <p:cNvPr id="584" name="Shape 584"/>
          <p:cNvSpPr/>
          <p:nvPr/>
        </p:nvSpPr>
        <p:spPr>
          <a:xfrm>
            <a:off x="8806104" y="2083977"/>
            <a:ext cx="3549456" cy="999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-расстройства кишечника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-сниженный иммунитет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-раздражительность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-проблемы с кожей</a:t>
            </a:r>
          </a:p>
        </p:txBody>
      </p:sp>
      <p:sp>
        <p:nvSpPr>
          <p:cNvPr id="585" name="Shape 585"/>
          <p:cNvSpPr/>
          <p:nvPr/>
        </p:nvSpPr>
        <p:spPr>
          <a:xfrm>
            <a:off x="8842399" y="1729551"/>
            <a:ext cx="1205182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cap="all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ЖКТ</a:t>
            </a:r>
          </a:p>
        </p:txBody>
      </p:sp>
      <p:sp>
        <p:nvSpPr>
          <p:cNvPr id="586" name="Shape 586"/>
          <p:cNvSpPr/>
          <p:nvPr/>
        </p:nvSpPr>
        <p:spPr>
          <a:xfrm>
            <a:off x="4859708" y="4618737"/>
            <a:ext cx="2387714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cap="all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обмен веществ </a:t>
            </a:r>
          </a:p>
        </p:txBody>
      </p:sp>
      <p:sp>
        <p:nvSpPr>
          <p:cNvPr id="587" name="Shape 587"/>
          <p:cNvSpPr/>
          <p:nvPr/>
        </p:nvSpPr>
        <p:spPr>
          <a:xfrm>
            <a:off x="8795150" y="4577938"/>
            <a:ext cx="1966880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cap="all">
                <a:solidFill>
                  <a:srgbClr val="5B2E6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иммунитет</a:t>
            </a:r>
          </a:p>
        </p:txBody>
      </p:sp>
      <p:sp>
        <p:nvSpPr>
          <p:cNvPr id="588" name="Shape 588"/>
          <p:cNvSpPr/>
          <p:nvPr/>
        </p:nvSpPr>
        <p:spPr>
          <a:xfrm>
            <a:off x="8787459" y="4919900"/>
            <a:ext cx="3821225" cy="122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-частые и продолжительные ОРВИ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-обострение хронических заболеваний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-высокая восприимчивость </a:t>
            </a:r>
          </a:p>
          <a:p>
            <a:pPr>
              <a:defRPr sz="1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 инфекциям</a:t>
            </a:r>
          </a:p>
        </p:txBody>
      </p:sp>
      <p:sp>
        <p:nvSpPr>
          <p:cNvPr id="589" name="Shape 589"/>
          <p:cNvSpPr/>
          <p:nvPr/>
        </p:nvSpPr>
        <p:spPr>
          <a:xfrm>
            <a:off x="-10164" y="-105"/>
            <a:ext cx="4266652" cy="7315201"/>
          </a:xfrm>
          <a:prstGeom prst="rect">
            <a:avLst/>
          </a:prstGeom>
          <a:solidFill>
            <a:srgbClr val="D3BB9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1014399" y="2147146"/>
            <a:ext cx="2710489" cy="2365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КАКИЕ </a:t>
            </a:r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СИГНАЛЫ </a:t>
            </a:r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ПОДАЕТ </a:t>
            </a:r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ОРГАНИЗМ</a:t>
            </a:r>
          </a:p>
        </p:txBody>
      </p:sp>
      <p:grpSp>
        <p:nvGrpSpPr>
          <p:cNvPr id="594" name="Group 594"/>
          <p:cNvGrpSpPr/>
          <p:nvPr/>
        </p:nvGrpSpPr>
        <p:grpSpPr>
          <a:xfrm>
            <a:off x="4989251" y="3788358"/>
            <a:ext cx="635009" cy="635009"/>
            <a:chOff x="-1" y="-1"/>
            <a:chExt cx="635007" cy="635007"/>
          </a:xfrm>
        </p:grpSpPr>
        <p:sp>
          <p:nvSpPr>
            <p:cNvPr id="591" name="Shape 591"/>
            <p:cNvSpPr/>
            <p:nvPr/>
          </p:nvSpPr>
          <p:spPr>
            <a:xfrm>
              <a:off x="184479" y="184479"/>
              <a:ext cx="266047" cy="266047"/>
            </a:xfrm>
            <a:prstGeom prst="ellipse">
              <a:avLst/>
            </a:prstGeom>
            <a:solidFill>
              <a:srgbClr val="FF6B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109589" y="109589"/>
              <a:ext cx="415827" cy="415827"/>
            </a:xfrm>
            <a:prstGeom prst="ellipse">
              <a:avLst/>
            </a:prstGeom>
            <a:noFill/>
            <a:ln w="25400" cap="flat">
              <a:solidFill>
                <a:srgbClr val="FD6C5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-2" y="-2"/>
              <a:ext cx="635009" cy="635009"/>
            </a:xfrm>
            <a:prstGeom prst="ellipse">
              <a:avLst/>
            </a:prstGeom>
            <a:noFill/>
            <a:ln w="25400" cap="flat">
              <a:solidFill>
                <a:srgbClr val="FD6C5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598" name="Group 598"/>
          <p:cNvGrpSpPr/>
          <p:nvPr/>
        </p:nvGrpSpPr>
        <p:grpSpPr>
          <a:xfrm>
            <a:off x="5000074" y="889216"/>
            <a:ext cx="635009" cy="635009"/>
            <a:chOff x="-1" y="-1"/>
            <a:chExt cx="635007" cy="635007"/>
          </a:xfrm>
        </p:grpSpPr>
        <p:sp>
          <p:nvSpPr>
            <p:cNvPr id="595" name="Shape 595"/>
            <p:cNvSpPr/>
            <p:nvPr/>
          </p:nvSpPr>
          <p:spPr>
            <a:xfrm>
              <a:off x="184479" y="184479"/>
              <a:ext cx="266047" cy="266047"/>
            </a:xfrm>
            <a:prstGeom prst="ellipse">
              <a:avLst/>
            </a:prstGeom>
            <a:solidFill>
              <a:srgbClr val="FDBB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109589" y="109589"/>
              <a:ext cx="415827" cy="415827"/>
            </a:xfrm>
            <a:prstGeom prst="ellipse">
              <a:avLst/>
            </a:prstGeom>
            <a:noFill/>
            <a:ln w="25400" cap="flat">
              <a:solidFill>
                <a:srgbClr val="FBBA6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-2" y="-2"/>
              <a:ext cx="635009" cy="635009"/>
            </a:xfrm>
            <a:prstGeom prst="ellipse">
              <a:avLst/>
            </a:prstGeom>
            <a:noFill/>
            <a:ln w="25400" cap="flat">
              <a:solidFill>
                <a:srgbClr val="FBBA6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602" name="Group 602"/>
          <p:cNvGrpSpPr/>
          <p:nvPr/>
        </p:nvGrpSpPr>
        <p:grpSpPr>
          <a:xfrm>
            <a:off x="8913552" y="891095"/>
            <a:ext cx="631257" cy="631257"/>
            <a:chOff x="0" y="-1"/>
            <a:chExt cx="631255" cy="631255"/>
          </a:xfrm>
        </p:grpSpPr>
        <p:sp>
          <p:nvSpPr>
            <p:cNvPr id="599" name="Shape 599"/>
            <p:cNvSpPr/>
            <p:nvPr/>
          </p:nvSpPr>
          <p:spPr>
            <a:xfrm>
              <a:off x="183389" y="183389"/>
              <a:ext cx="264475" cy="264475"/>
            </a:xfrm>
            <a:prstGeom prst="ellipse">
              <a:avLst/>
            </a:prstGeom>
            <a:solidFill>
              <a:srgbClr val="FF99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108942" y="108941"/>
              <a:ext cx="413371" cy="413371"/>
            </a:xfrm>
            <a:prstGeom prst="ellipse">
              <a:avLst/>
            </a:prstGeom>
            <a:noFill/>
            <a:ln w="25400" cap="flat">
              <a:solidFill>
                <a:srgbClr val="FD99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-1" y="-2"/>
              <a:ext cx="631257" cy="631257"/>
            </a:xfrm>
            <a:prstGeom prst="ellipse">
              <a:avLst/>
            </a:prstGeom>
            <a:noFill/>
            <a:ln w="25400" cap="flat">
              <a:solidFill>
                <a:srgbClr val="FD99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606" name="Group 606"/>
          <p:cNvGrpSpPr/>
          <p:nvPr/>
        </p:nvGrpSpPr>
        <p:grpSpPr>
          <a:xfrm>
            <a:off x="8926251" y="3788358"/>
            <a:ext cx="635009" cy="635009"/>
            <a:chOff x="-1" y="-1"/>
            <a:chExt cx="635007" cy="635007"/>
          </a:xfrm>
        </p:grpSpPr>
        <p:sp>
          <p:nvSpPr>
            <p:cNvPr id="603" name="Shape 603"/>
            <p:cNvSpPr/>
            <p:nvPr/>
          </p:nvSpPr>
          <p:spPr>
            <a:xfrm>
              <a:off x="184479" y="184479"/>
              <a:ext cx="266047" cy="266047"/>
            </a:xfrm>
            <a:prstGeom prst="ellipse">
              <a:avLst/>
            </a:prstGeom>
            <a:solidFill>
              <a:srgbClr val="FF47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09589" y="109589"/>
              <a:ext cx="415827" cy="415827"/>
            </a:xfrm>
            <a:prstGeom prst="ellipse">
              <a:avLst/>
            </a:prstGeom>
            <a:noFill/>
            <a:ln w="25400" cap="flat">
              <a:solidFill>
                <a:srgbClr val="FC494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-2" y="-2"/>
              <a:ext cx="635009" cy="635009"/>
            </a:xfrm>
            <a:prstGeom prst="ellipse">
              <a:avLst/>
            </a:prstGeom>
            <a:noFill/>
            <a:ln w="25400" cap="flat">
              <a:solidFill>
                <a:srgbClr val="FC494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Shape 609"/>
          <p:cNvSpPr/>
          <p:nvPr/>
        </p:nvSpPr>
        <p:spPr>
          <a:xfrm>
            <a:off x="8322736" y="2940292"/>
            <a:ext cx="3797034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дополнительная </a:t>
            </a:r>
          </a:p>
          <a:p>
            <a:pPr>
              <a:defRPr b="1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поддержка организма</a:t>
            </a:r>
          </a:p>
        </p:txBody>
      </p:sp>
      <p:sp>
        <p:nvSpPr>
          <p:cNvPr id="610" name="Shape 610"/>
          <p:cNvSpPr/>
          <p:nvPr/>
        </p:nvSpPr>
        <p:spPr>
          <a:xfrm>
            <a:off x="7253395" y="3907530"/>
            <a:ext cx="4646665" cy="168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мягко очистить кишечник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улучшить работу органов-фильтров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поддержать иммунную систему организма</a:t>
            </a:r>
          </a:p>
        </p:txBody>
      </p:sp>
      <p:sp>
        <p:nvSpPr>
          <p:cNvPr id="611" name="Shape 611"/>
          <p:cNvSpPr/>
          <p:nvPr/>
        </p:nvSpPr>
        <p:spPr>
          <a:xfrm>
            <a:off x="-10161" y="-105"/>
            <a:ext cx="6517245" cy="7315201"/>
          </a:xfrm>
          <a:prstGeom prst="rect">
            <a:avLst/>
          </a:prstGeom>
          <a:solidFill>
            <a:srgbClr val="5B2F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12" name="Shape 612"/>
          <p:cNvSpPr/>
          <p:nvPr/>
        </p:nvSpPr>
        <p:spPr>
          <a:xfrm>
            <a:off x="1014399" y="656745"/>
            <a:ext cx="3461029" cy="60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10000"/>
              </a:lnSpc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ЧЕМ ПОМОЧЬ:</a:t>
            </a:r>
          </a:p>
        </p:txBody>
      </p:sp>
      <p:sp>
        <p:nvSpPr>
          <p:cNvPr id="613" name="Shape 613"/>
          <p:cNvSpPr/>
          <p:nvPr/>
        </p:nvSpPr>
        <p:spPr>
          <a:xfrm>
            <a:off x="2368843" y="2940292"/>
            <a:ext cx="2450117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здоровый </a:t>
            </a:r>
          </a:p>
          <a:p>
            <a: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образ жизни</a:t>
            </a:r>
          </a:p>
        </p:txBody>
      </p:sp>
      <p:sp>
        <p:nvSpPr>
          <p:cNvPr id="614" name="Shape 614"/>
          <p:cNvSpPr/>
          <p:nvPr/>
        </p:nvSpPr>
        <p:spPr>
          <a:xfrm>
            <a:off x="1317415" y="3905572"/>
            <a:ext cx="4646665" cy="1417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отказаться от вредных продуктов</a:t>
            </a:r>
          </a:p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восстановить питьевой режим</a:t>
            </a:r>
          </a:p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ложиться спать в одно и то же время</a:t>
            </a:r>
          </a:p>
        </p:txBody>
      </p:sp>
      <p:pic>
        <p:nvPicPr>
          <p:cNvPr id="615" name="image2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2545" y="2363846"/>
            <a:ext cx="1537509" cy="127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age2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4984" y="2363846"/>
            <a:ext cx="1537509" cy="1270004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Shape 617"/>
          <p:cNvSpPr/>
          <p:nvPr/>
        </p:nvSpPr>
        <p:spPr>
          <a:xfrm>
            <a:off x="1157814" y="4050262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1157814" y="4584291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1157814" y="5118317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7067549" y="4050262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7067549" y="4584291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7067549" y="5118317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" y="-3"/>
            <a:ext cx="12992770" cy="731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image23.png"/>
          <p:cNvPicPr>
            <a:picLocks noChangeAspect="1"/>
          </p:cNvPicPr>
          <p:nvPr/>
        </p:nvPicPr>
        <p:blipFill>
          <a:blip r:embed="rId3">
            <a:extLst/>
          </a:blip>
          <a:srcRect l="25972" r="24537"/>
          <a:stretch>
            <a:fillRect/>
          </a:stretch>
        </p:blipFill>
        <p:spPr>
          <a:xfrm>
            <a:off x="8114734" y="789296"/>
            <a:ext cx="4889194" cy="5557055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Shape 628"/>
          <p:cNvSpPr/>
          <p:nvPr/>
        </p:nvSpPr>
        <p:spPr>
          <a:xfrm>
            <a:off x="1014398" y="633303"/>
            <a:ext cx="5846373" cy="1195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ЭКСПЕРТ В ОЧИЩЕНИИ </a:t>
            </a:r>
          </a:p>
          <a:p>
            <a:pPr>
              <a:lnSpc>
                <a:spcPct val="110000"/>
              </a:lnSpc>
              <a:defRPr sz="36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ОРГАНИЗМА</a:t>
            </a:r>
          </a:p>
        </p:txBody>
      </p:sp>
      <p:sp>
        <p:nvSpPr>
          <p:cNvPr id="629" name="Shape 629"/>
          <p:cNvSpPr/>
          <p:nvPr/>
        </p:nvSpPr>
        <p:spPr>
          <a:xfrm>
            <a:off x="1012294" y="2117512"/>
            <a:ext cx="7097298" cy="115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cap="all">
                <a:solidFill>
                  <a:srgbClr val="5A2F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Альберт Зер (Albert Zehr) — канадский ученый, </a:t>
            </a:r>
          </a:p>
          <a:p>
            <a:pPr>
              <a:defRPr b="1" cap="all">
                <a:solidFill>
                  <a:srgbClr val="5A2F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автор программ по активации естественной </a:t>
            </a:r>
          </a:p>
          <a:p>
            <a:pPr>
              <a:defRPr b="1" cap="all">
                <a:solidFill>
                  <a:srgbClr val="5A2F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детоксикации организма, в том числе Colo-Vada </a:t>
            </a:r>
          </a:p>
          <a:p>
            <a:pPr>
              <a:defRPr b="1" cap="all">
                <a:solidFill>
                  <a:srgbClr val="5A2F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и Colo-Vada Light.</a:t>
            </a:r>
          </a:p>
        </p:txBody>
      </p:sp>
      <p:sp>
        <p:nvSpPr>
          <p:cNvPr id="630" name="Shape 630"/>
          <p:cNvSpPr/>
          <p:nvPr/>
        </p:nvSpPr>
        <p:spPr>
          <a:xfrm>
            <a:off x="1012293" y="4972725"/>
            <a:ext cx="7198257" cy="1287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B2F6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Отличительные признаки Colo-Vada Light:</a:t>
            </a:r>
          </a:p>
          <a:p>
            <a:pPr>
              <a:defRPr b="1">
                <a:solidFill>
                  <a:srgbClr val="5B2F6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lnSpc>
                <a:spcPct val="50000"/>
              </a:lnSpc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    проста и удобна в применении;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    основана на активных растительных компонентах;</a:t>
            </a:r>
          </a:p>
          <a:p>
            <a:pPr>
              <a:defRPr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    мягко регулирует работу органов-фильтров.</a:t>
            </a:r>
          </a:p>
        </p:txBody>
      </p:sp>
      <p:sp>
        <p:nvSpPr>
          <p:cNvPr id="631" name="Shape 631"/>
          <p:cNvSpPr/>
          <p:nvPr/>
        </p:nvSpPr>
        <p:spPr>
          <a:xfrm>
            <a:off x="1187449" y="5543570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1187449" y="5810270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1187449" y="6076970"/>
            <a:ext cx="98571" cy="98571"/>
          </a:xfrm>
          <a:prstGeom prst="ellipse">
            <a:avLst/>
          </a:prstGeom>
          <a:solidFill>
            <a:srgbClr val="D2BB99"/>
          </a:solidFill>
          <a:ln w="12700">
            <a:solidFill>
              <a:srgbClr val="5B2F63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8112183" y="783431"/>
            <a:ext cx="4994100" cy="5568778"/>
          </a:xfrm>
          <a:prstGeom prst="rect">
            <a:avLst/>
          </a:prstGeom>
          <a:ln w="25400">
            <a:solidFill>
              <a:srgbClr val="D2BB99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1012291" y="3345781"/>
            <a:ext cx="5903522" cy="115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Colo-Vada Light — одна из последних разработок</a:t>
            </a:r>
          </a:p>
          <a:p>
            <a:pPr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Альберта Зера. Программа создана на основе</a:t>
            </a:r>
          </a:p>
          <a:p>
            <a:pPr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30-летнего опыта работы, пожеланий и замечаний</a:t>
            </a:r>
          </a:p>
          <a:p>
            <a:pPr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огромной армии поклонников доктора и его программ.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Произвольный</PresentationFormat>
  <Paragraphs>322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Helvetica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Костина Ольга</dc:creator>
  <cp:lastModifiedBy>Костина Ольга</cp:lastModifiedBy>
  <cp:revision>1</cp:revision>
  <dcterms:modified xsi:type="dcterms:W3CDTF">2019-11-08T06:36:54Z</dcterms:modified>
</cp:coreProperties>
</file>