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1pPr>
    <a:lvl2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2pPr>
    <a:lvl3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3pPr>
    <a:lvl4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4pPr>
    <a:lvl5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5pPr>
    <a:lvl6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6pPr>
    <a:lvl7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7pPr>
    <a:lvl8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8pPr>
    <a:lvl9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Евгения Доронина" initials="ЕД"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8" d="100"/>
          <a:sy n="38" d="100"/>
        </p:scale>
        <p:origin x="-516" y="-1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2-18T07:08:56.458" idx="1">
    <p:pos x="16000" y="0"/>
    <p:text>варианты:
Нутрипэк. Ваш полноценный рацион
Нутрипэк. Лучший рацион каждый день.
Нутрипэк. Полноценно.
Нутрипэк. Питание лучше
Нутрипэк. В вашу пользу
Нутрипэк. Природа твоего здоровья
Нутрипэк. Мой правильный рацион.
Нутрипэк. Здоровое питание от природы
Нутрипэк. Все, что нужно от природы</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80097287"/>
      </p:ext>
    </p:extLst>
  </p:cSld>
  <p:clrMap bg1="lt1" tx1="dk1" bg2="lt2" tx2="dk2" accent1="accent1" accent2="accent2" accent3="accent3" accent4="accent4" accent5="accent5" accent6="accent6" hlink="hlink" folHlink="folHlink"/>
  <p:notesStyle>
    <a:lvl1pPr defTabSz="2438400" latinLnBrk="0">
      <a:defRPr sz="3600">
        <a:latin typeface="+mj-lt"/>
        <a:ea typeface="+mj-ea"/>
        <a:cs typeface="+mj-cs"/>
        <a:sym typeface="Arial"/>
      </a:defRPr>
    </a:lvl1pPr>
    <a:lvl2pPr indent="228600" defTabSz="2438400" latinLnBrk="0">
      <a:defRPr sz="3600">
        <a:latin typeface="+mj-lt"/>
        <a:ea typeface="+mj-ea"/>
        <a:cs typeface="+mj-cs"/>
        <a:sym typeface="Arial"/>
      </a:defRPr>
    </a:lvl2pPr>
    <a:lvl3pPr indent="457200" defTabSz="2438400" latinLnBrk="0">
      <a:defRPr sz="3600">
        <a:latin typeface="+mj-lt"/>
        <a:ea typeface="+mj-ea"/>
        <a:cs typeface="+mj-cs"/>
        <a:sym typeface="Arial"/>
      </a:defRPr>
    </a:lvl3pPr>
    <a:lvl4pPr indent="685800" defTabSz="2438400" latinLnBrk="0">
      <a:defRPr sz="3600">
        <a:latin typeface="+mj-lt"/>
        <a:ea typeface="+mj-ea"/>
        <a:cs typeface="+mj-cs"/>
        <a:sym typeface="Arial"/>
      </a:defRPr>
    </a:lvl4pPr>
    <a:lvl5pPr indent="914400" defTabSz="2438400" latinLnBrk="0">
      <a:defRPr sz="3600">
        <a:latin typeface="+mj-lt"/>
        <a:ea typeface="+mj-ea"/>
        <a:cs typeface="+mj-cs"/>
        <a:sym typeface="Arial"/>
      </a:defRPr>
    </a:lvl5pPr>
    <a:lvl6pPr indent="1143000" defTabSz="2438400" latinLnBrk="0">
      <a:defRPr sz="3600">
        <a:latin typeface="+mj-lt"/>
        <a:ea typeface="+mj-ea"/>
        <a:cs typeface="+mj-cs"/>
        <a:sym typeface="Arial"/>
      </a:defRPr>
    </a:lvl6pPr>
    <a:lvl7pPr indent="1371600" defTabSz="2438400" latinLnBrk="0">
      <a:defRPr sz="3600">
        <a:latin typeface="+mj-lt"/>
        <a:ea typeface="+mj-ea"/>
        <a:cs typeface="+mj-cs"/>
        <a:sym typeface="Arial"/>
      </a:defRPr>
    </a:lvl7pPr>
    <a:lvl8pPr indent="1600200" defTabSz="2438400" latinLnBrk="0">
      <a:defRPr sz="3600">
        <a:latin typeface="+mj-lt"/>
        <a:ea typeface="+mj-ea"/>
        <a:cs typeface="+mj-cs"/>
        <a:sym typeface="Arial"/>
      </a:defRPr>
    </a:lvl8pPr>
    <a:lvl9pPr indent="1828800" defTabSz="2438400" latinLnBrk="0">
      <a:defRPr sz="36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iles.stroyinf.ru/Data2/1/4293846/4293846547.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pubmed/1263922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pPr defTabSz="914400">
              <a:lnSpc>
                <a:spcPct val="115000"/>
              </a:lnSpc>
              <a:defRPr sz="1200"/>
            </a:pPr>
            <a:r>
              <a:t>Для жизни человеку нужны </a:t>
            </a:r>
            <a:r>
              <a:rPr b="1"/>
              <a:t>чистый воздух, вода и питательные вещества.</a:t>
            </a:r>
            <a:r>
              <a:t> От них  зависит наше здоровье, физические и умственные способности, внешний вид и продолжительность жизни. </a:t>
            </a:r>
          </a:p>
          <a:p>
            <a:pPr defTabSz="914400">
              <a:lnSpc>
                <a:spcPct val="115000"/>
              </a:lnSpc>
              <a:defRPr sz="1200">
                <a:solidFill>
                  <a:srgbClr val="4C4C4C"/>
                </a:solidFill>
              </a:defRPr>
            </a:pPr>
            <a:r>
              <a:t>Практически все жизненные процессы зависят от того, что мы едим. Сбалансированное питание должно обеспечивать человека всеми необходимыми для жизнедеятельности питательными веществами:  </a:t>
            </a:r>
          </a:p>
          <a:p>
            <a:pPr defTabSz="914400">
              <a:lnSpc>
                <a:spcPct val="115000"/>
              </a:lnSpc>
              <a:defRPr sz="1200">
                <a:solidFill>
                  <a:srgbClr val="4C4C4C"/>
                </a:solidFill>
              </a:defRPr>
            </a:pPr>
            <a:r>
              <a:t>белками, жирами, углеводами, витаминами и микроэлементами. </a:t>
            </a:r>
            <a:endParaRPr sz="1100"/>
          </a:p>
          <a:p>
            <a:pPr defTabSz="914400">
              <a:lnSpc>
                <a:spcPct val="115000"/>
              </a:lnSpc>
              <a:spcBef>
                <a:spcPts val="1200"/>
              </a:spcBef>
              <a:defRPr sz="1200"/>
            </a:pPr>
            <a:r>
              <a:t>О важности качественного питания говорил директор института питания РАМН, академик Виктор Тутельян: «Основа жизни – оптимальное обеспечение нашей клетки всем необходимым. Если у клетки все есть, она живет долго, если чего-то не хватает – в организме начинается сбой». По мнению академика здоровое питание строится на двух главных законах: </a:t>
            </a:r>
          </a:p>
          <a:p>
            <a:pPr defTabSz="914400">
              <a:lnSpc>
                <a:spcPct val="115000"/>
              </a:lnSpc>
              <a:spcBef>
                <a:spcPts val="1200"/>
              </a:spcBef>
              <a:defRPr sz="1200" b="1"/>
            </a:pPr>
            <a:r>
              <a:t>Первый закон –</a:t>
            </a:r>
            <a:r>
              <a:rPr b="0"/>
              <a:t> получение с пищей всех необходимых компонентов. Это около 200 соединений. Причем больше половины из них незаменимые. Если мы их не получим извне, то выработаться у нас они не могут. </a:t>
            </a:r>
          </a:p>
          <a:p>
            <a:pPr defTabSz="914400">
              <a:lnSpc>
                <a:spcPct val="115000"/>
              </a:lnSpc>
              <a:spcBef>
                <a:spcPts val="1200"/>
              </a:spcBef>
              <a:defRPr sz="1200" b="1"/>
            </a:pPr>
            <a:r>
              <a:t>Второй закон –</a:t>
            </a:r>
            <a:r>
              <a:rPr b="0"/>
              <a:t> соответствие энергетической ценности рациона энергетическим тратам. Например, одно пирожное или сарделька – это два часа ходьбы или час бега. Это законы питания и природы, нарушая которые, мы подвергаемся жесткому наказанию в виде болезней».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defTabSz="914400">
              <a:lnSpc>
                <a:spcPct val="115000"/>
              </a:lnSpc>
              <a:defRPr sz="1200"/>
            </a:pPr>
            <a:r>
              <a:t>Спирулина – водоросль, богатая витаминами B, бета-каротином, минералами, включая кальций, железо, магний, марганец, калий и цинк. Также является источником гамма-линоленовой кислоты (GLA). Источник растительного белка, который усваивается в несколько раз лучше, чем белок из мяса. Конечно, это не компенсирует ежедневную потребность человеческого организма в белке в 100-150 гр, но добавит разнообразия.</a:t>
            </a:r>
          </a:p>
          <a:p>
            <a:pPr defTabSz="914400">
              <a:lnSpc>
                <a:spcPct val="115000"/>
              </a:lnSpc>
              <a:defRPr sz="1200"/>
            </a:pPr>
            <a:endParaRPr/>
          </a:p>
          <a:p>
            <a:pPr defTabSz="914400">
              <a:lnSpc>
                <a:spcPct val="115000"/>
              </a:lnSpc>
              <a:defRPr sz="1200"/>
            </a:pPr>
            <a:r>
              <a:t>Спирулина, как и все зеленые растения, содержит </a:t>
            </a:r>
            <a:r>
              <a:rPr b="1"/>
              <a:t>хлорофилл</a:t>
            </a:r>
            <a:r>
              <a:t>. Молекула хлорофилла по своей структуре схожа с молекулой гемоглобина – важнейшим элементом крови. Важные свойства хлорофилла: способствует насыщению организма кислородом, укрепляет клеточные мембраны.</a:t>
            </a:r>
          </a:p>
          <a:p>
            <a:pPr defTabSz="914400">
              <a:lnSpc>
                <a:spcPct val="115000"/>
              </a:lnSpc>
              <a:defRPr sz="1200"/>
            </a:pPr>
            <a:endParaRPr/>
          </a:p>
          <a:p>
            <a:pPr defTabSz="914400">
              <a:lnSpc>
                <a:spcPct val="115000"/>
              </a:lnSpc>
              <a:defRPr sz="1200"/>
            </a:pPr>
            <a:r>
              <a:t>В состав спирулины входит </a:t>
            </a:r>
            <a:r>
              <a:rPr b="1"/>
              <a:t>фикоцианин —</a:t>
            </a:r>
            <a:r>
              <a:t> редкий природный нутриент, пигмент, который по данным исследований обладает сильными антиоксидантными, противовоспалительными и противоопухолевыми свойствами. </a:t>
            </a:r>
          </a:p>
          <a:p>
            <a:pPr defTabSz="914400">
              <a:lnSpc>
                <a:spcPct val="115000"/>
              </a:lnSpc>
              <a:defRPr sz="1200"/>
            </a:pPr>
            <a:r>
              <a:t>Суточная доза «Премиум Спирулины» обеспечивает более 150% адекватного потребления фикоцианина, более 30% природного бета-каротина и около 30% хлорофилла.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pPr defTabSz="914400">
              <a:lnSpc>
                <a:spcPct val="115000"/>
              </a:lnSpc>
              <a:defRPr sz="1200"/>
            </a:pPr>
            <a:r>
              <a:t>Комплекс симбиотических пробиотиков и цинка для восстановления микрофлоры кишечника, улучшения пищеварения и укрепления иммунитета. </a:t>
            </a:r>
          </a:p>
          <a:p>
            <a:pPr defTabSz="914400">
              <a:lnSpc>
                <a:spcPct val="115000"/>
              </a:lnSpc>
              <a:defRPr sz="1200"/>
            </a:pPr>
            <a:r>
              <a:t>Би-Курунга содержит пробиотические культуры (лактобактерии) аналогичные тем, которые содержатся в напитке "курунга". Этот традиционный напиток широко известен с давних времен в странах Центральной и Северной Азии из-за своих целебных свойств. Его регулярное употребление поддерживало здоровье пищеварительной системы и укрепляло защитные силы организма в условиях однообразного питания и кочевой жизни. </a:t>
            </a:r>
          </a:p>
          <a:p>
            <a:pPr defTabSz="914400">
              <a:lnSpc>
                <a:spcPct val="115000"/>
              </a:lnSpc>
              <a:defRPr sz="1200"/>
            </a:pPr>
            <a:r>
              <a:t>Природное происхождение основных пробиотиков курунги определяет их оптимальное соотношение в продукте для наиболее благоприятного воздействия на микрофлору кишечника. </a:t>
            </a:r>
          </a:p>
          <a:p>
            <a:pPr defTabSz="914400">
              <a:lnSpc>
                <a:spcPct val="115000"/>
              </a:lnSpc>
              <a:defRPr sz="1200"/>
            </a:pPr>
            <a:r>
              <a:t>Чтобы усилить положительное влияние пробиотических культур, в состав продукта включен минерал цинк. Известно, что цинк участвует в процессах регуляции функций иммунной системы и формировании полноценного и адекватного иммунного ответа, повышает антиоксидантный статус.</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pPr defTabSz="914400">
              <a:lnSpc>
                <a:spcPct val="115000"/>
              </a:lnSpc>
              <a:defRPr sz="1200"/>
            </a:pPr>
            <a:r>
              <a:t>Лецитин – источник фосфолипидов. Фосфолипиды являются главным строительным материалом всех клеточных мембран. Клеточная мембрана нуждается в постоянном притоке фосфолипидов для «ремонта» поврежденных участков (например, токсинами). Фосфолипиды также стимулируют активность ферментов и принимают участие в дифференциации, делении и регенерации клеток.</a:t>
            </a:r>
          </a:p>
          <a:p>
            <a:pPr defTabSz="914400">
              <a:lnSpc>
                <a:spcPct val="115000"/>
              </a:lnSpc>
              <a:defRPr sz="1200"/>
            </a:pPr>
            <a:r>
              <a:t>Далеко не всегда состояние здоровья и привычки питания позволяют получать ежедневно суточную дозу лецитина из пищи (для этого надо, например, съесть 3-4 крупных куриных яйца).</a:t>
            </a:r>
          </a:p>
          <a:p>
            <a:pPr defTabSz="914400">
              <a:lnSpc>
                <a:spcPct val="115000"/>
              </a:lnSpc>
              <a:defRPr sz="1200"/>
            </a:pPr>
            <a:r>
              <a:t>В 1 капсуле Корал Лецитина содержится 1200 мг лецитина.</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pPr defTabSz="914400">
              <a:lnSpc>
                <a:spcPct val="115000"/>
              </a:lnSpc>
              <a:defRPr sz="1200"/>
            </a:pPr>
            <a:r>
              <a:t>ПНЖК (полиненасыщенные жирные кислоты Омега-3) - незаменимые факторы питания. Они не образуются в организме и должны поступать в него с пищей. Наибольшую потребность в ПНЖК Омега-3 испытывают: мозг (человеческий мозг на 60% состоит из жиров, и треть этих жиров — жирные кислоты), глаза, сердце и сосуды, кожа.</a:t>
            </a:r>
          </a:p>
          <a:p>
            <a:pPr defTabSz="914400">
              <a:lnSpc>
                <a:spcPct val="115000"/>
              </a:lnSpc>
              <a:defRPr sz="1200"/>
            </a:pPr>
            <a:endParaRPr/>
          </a:p>
          <a:p>
            <a:pPr defTabSz="914400">
              <a:lnSpc>
                <a:spcPct val="115000"/>
              </a:lnSpc>
              <a:defRPr sz="1200"/>
            </a:pPr>
            <a:r>
              <a:t>ПНЖК – структурный компонент всех клеточных мембран.</a:t>
            </a:r>
          </a:p>
          <a:p>
            <a:pPr defTabSz="914400">
              <a:lnSpc>
                <a:spcPct val="115000"/>
              </a:lnSpc>
              <a:defRPr sz="1200"/>
            </a:pPr>
            <a:r>
              <a:t>Основной источник ПНЖК Омега-3 в нашем питании — морская рыба из естественной среды обитания.</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pPr defTabSz="914400">
              <a:lnSpc>
                <a:spcPct val="115000"/>
              </a:lnSpc>
              <a:defRPr sz="1200"/>
            </a:pPr>
            <a:r>
              <a:t>Вода – одно из трех необходимых условий существования человеческого организма (наряду с воздухом и пищей). Качественная очищенная вода со сбалансированным минеральным составом – условие правильной гидратации организма, поддержания кислотно-щелочного и водно-солевого равновесия.</a:t>
            </a:r>
          </a:p>
          <a:p>
            <a:pPr defTabSz="914400">
              <a:lnSpc>
                <a:spcPct val="115000"/>
              </a:lnSpc>
              <a:defRPr sz="1200"/>
            </a:pPr>
            <a:r>
              <a:t>Корал-Майн – это минеральная композиция из реликтовых кораллов, добываемых вблизи японского острова Окинава, который еще называют островом долгожителей. Содержит большое количество морских минералов (Са, Mg, K, Na, Fe, S, Si, B, Cr, Mn, Zn и др.), повышает физиологическую полноценность воды и таким образом поддерживает минеральный баланс в органах и тканях.</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pPr defTabSz="914400">
              <a:lnSpc>
                <a:spcPct val="115000"/>
              </a:lnSpc>
              <a:defRPr sz="1000">
                <a:solidFill>
                  <a:srgbClr val="3C4043"/>
                </a:solidFill>
                <a:latin typeface="Roboto"/>
                <a:ea typeface="Roboto"/>
                <a:cs typeface="Roboto"/>
                <a:sym typeface="Roboto"/>
              </a:defRPr>
            </a:pPr>
            <a:r>
              <a:t>ПРЕИМУЩЕСТВА НАБОРА:</a:t>
            </a:r>
          </a:p>
          <a:p>
            <a:pPr defTabSz="914400">
              <a:lnSpc>
                <a:spcPct val="115000"/>
              </a:lnSpc>
              <a:defRPr sz="1000">
                <a:solidFill>
                  <a:srgbClr val="3C4043"/>
                </a:solidFill>
                <a:latin typeface="Roboto"/>
                <a:ea typeface="Roboto"/>
                <a:cs typeface="Roboto"/>
                <a:sym typeface="Roboto"/>
              </a:defRPr>
            </a:pPr>
            <a:r>
              <a:t>— широкий спектр нутриентов для поддержания работы всех органов и систем;</a:t>
            </a:r>
          </a:p>
          <a:p>
            <a:pPr defTabSz="914400">
              <a:lnSpc>
                <a:spcPct val="115000"/>
              </a:lnSpc>
              <a:defRPr sz="1000">
                <a:solidFill>
                  <a:srgbClr val="3C4043"/>
                </a:solidFill>
                <a:latin typeface="Roboto"/>
                <a:ea typeface="Roboto"/>
                <a:cs typeface="Roboto"/>
                <a:sym typeface="Roboto"/>
              </a:defRPr>
            </a:pPr>
            <a:r>
              <a:t>— с</a:t>
            </a:r>
            <a:r>
              <a:rPr u="sng"/>
              <a:t>балансированное</a:t>
            </a:r>
            <a:r>
              <a:t> содержание активных компонентов </a:t>
            </a:r>
            <a:r>
              <a:rPr u="sng"/>
              <a:t>природного происхождения;</a:t>
            </a:r>
          </a:p>
          <a:p>
            <a:pPr defTabSz="914400">
              <a:lnSpc>
                <a:spcPct val="115000"/>
              </a:lnSpc>
              <a:defRPr sz="1000">
                <a:solidFill>
                  <a:srgbClr val="3C4043"/>
                </a:solidFill>
                <a:latin typeface="Roboto"/>
                <a:ea typeface="Roboto"/>
                <a:cs typeface="Roboto"/>
                <a:sym typeface="Roboto"/>
              </a:defRPr>
            </a:pPr>
            <a:r>
              <a:t>— источник редко встречающихся в пищевых продуктах ценных нутриентов (фикоцианин, гамма-линолевая и гамма-линоленовая кислоты); </a:t>
            </a:r>
          </a:p>
          <a:p>
            <a:pPr defTabSz="914400">
              <a:lnSpc>
                <a:spcPct val="115000"/>
              </a:lnSpc>
              <a:defRPr sz="1000">
                <a:solidFill>
                  <a:srgbClr val="3C4043"/>
                </a:solidFill>
                <a:latin typeface="Roboto"/>
                <a:ea typeface="Roboto"/>
                <a:cs typeface="Roboto"/>
                <a:sym typeface="Roboto"/>
              </a:defRPr>
            </a:pPr>
            <a:r>
              <a:t>— высокая биодоступность природных компонентов.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defTabSz="914400">
              <a:lnSpc>
                <a:spcPct val="115000"/>
              </a:lnSpc>
              <a:defRPr sz="1200">
                <a:solidFill>
                  <a:srgbClr val="4C4C4C"/>
                </a:solidFill>
              </a:defRPr>
            </a:pPr>
            <a:r>
              <a:t>Белки, жиры и углеводы играют важную роль в организме человека.</a:t>
            </a:r>
          </a:p>
          <a:p>
            <a:pPr defTabSz="914400">
              <a:lnSpc>
                <a:spcPct val="115000"/>
              </a:lnSpc>
              <a:defRPr sz="1200">
                <a:solidFill>
                  <a:srgbClr val="4C4C4C"/>
                </a:solidFill>
              </a:defRPr>
            </a:pPr>
            <a:endParaRPr/>
          </a:p>
          <a:p>
            <a:pPr defTabSz="914400">
              <a:lnSpc>
                <a:spcPct val="115000"/>
              </a:lnSpc>
              <a:defRPr sz="1200" b="1">
                <a:solidFill>
                  <a:srgbClr val="4C4C4C"/>
                </a:solidFill>
              </a:defRPr>
            </a:pPr>
            <a:r>
              <a:t>Белки </a:t>
            </a:r>
            <a:r>
              <a:rPr b="0"/>
              <a:t>— сложные вещества, состоящие из аминокислот. Являются незаменимой составляющей частью рациона. Это главный строительный материал, без которого невозможен рост мышц и тканей в целом. Белки подразделяются на 2 категории:</a:t>
            </a:r>
          </a:p>
          <a:p>
            <a:pPr marL="457200" indent="-304800" defTabSz="914400">
              <a:lnSpc>
                <a:spcPct val="115000"/>
              </a:lnSpc>
              <a:buClr>
                <a:srgbClr val="4C4C4C"/>
              </a:buClr>
              <a:buSzPts val="1200"/>
              <a:buFont typeface="Arial"/>
              <a:buChar char="-"/>
              <a:defRPr sz="1200" u="sng">
                <a:solidFill>
                  <a:srgbClr val="4C4C4C"/>
                </a:solidFill>
              </a:defRPr>
            </a:pPr>
            <a:r>
              <a:t>животные</a:t>
            </a:r>
            <a:r>
              <a:rPr u="none"/>
              <a:t>, которые поступают из продуктов животного происхождения (мясо, птица, рыба, молоко, творог, яйца);</a:t>
            </a:r>
          </a:p>
          <a:p>
            <a:pPr marL="457200" indent="-304800" defTabSz="914400">
              <a:lnSpc>
                <a:spcPct val="115000"/>
              </a:lnSpc>
              <a:buClr>
                <a:srgbClr val="4C4C4C"/>
              </a:buClr>
              <a:buSzPts val="1200"/>
              <a:buFont typeface="Arial"/>
              <a:buChar char="-"/>
              <a:defRPr sz="1200" u="sng">
                <a:solidFill>
                  <a:srgbClr val="4C4C4C"/>
                </a:solidFill>
              </a:defRPr>
            </a:pPr>
            <a:r>
              <a:t>растительные</a:t>
            </a:r>
            <a:r>
              <a:rPr u="none"/>
              <a:t>, которые организм получает из растений. Здесь стоит выделить рожь, овсянку, грецкие орехи, чечевицу, фасоль, сою и морские водоросли.</a:t>
            </a:r>
          </a:p>
          <a:p>
            <a:pPr defTabSz="914400">
              <a:lnSpc>
                <a:spcPct val="115000"/>
              </a:lnSpc>
              <a:defRPr sz="1200">
                <a:solidFill>
                  <a:srgbClr val="4C4C4C"/>
                </a:solidFill>
              </a:defRPr>
            </a:pPr>
            <a:r>
              <a:t>Основные функции белков:</a:t>
            </a:r>
          </a:p>
          <a:p>
            <a:pPr defTabSz="914400">
              <a:lnSpc>
                <a:spcPct val="115000"/>
              </a:lnSpc>
              <a:defRPr sz="1200">
                <a:solidFill>
                  <a:srgbClr val="4C4C4C"/>
                </a:solidFill>
              </a:defRPr>
            </a:pPr>
            <a:r>
              <a:t>1. Строительная.</a:t>
            </a:r>
          </a:p>
          <a:p>
            <a:pPr defTabSz="914400">
              <a:lnSpc>
                <a:spcPct val="115000"/>
              </a:lnSpc>
              <a:defRPr sz="1200">
                <a:solidFill>
                  <a:srgbClr val="4C4C4C"/>
                </a:solidFill>
              </a:defRPr>
            </a:pPr>
            <a:r>
              <a:t>2. Регуляторная. </a:t>
            </a:r>
          </a:p>
          <a:p>
            <a:pPr defTabSz="914400">
              <a:lnSpc>
                <a:spcPct val="115000"/>
              </a:lnSpc>
              <a:defRPr sz="1200">
                <a:solidFill>
                  <a:srgbClr val="4C4C4C"/>
                </a:solidFill>
              </a:defRPr>
            </a:pPr>
            <a:r>
              <a:t>3. Каталитическая. </a:t>
            </a:r>
          </a:p>
          <a:p>
            <a:pPr defTabSz="914400">
              <a:lnSpc>
                <a:spcPct val="115000"/>
              </a:lnSpc>
              <a:defRPr sz="1200">
                <a:solidFill>
                  <a:srgbClr val="4C4C4C"/>
                </a:solidFill>
              </a:defRPr>
            </a:pPr>
            <a:r>
              <a:t>4. Сократительная. </a:t>
            </a:r>
          </a:p>
          <a:p>
            <a:pPr defTabSz="914400">
              <a:lnSpc>
                <a:spcPct val="115000"/>
              </a:lnSpc>
              <a:defRPr sz="1200">
                <a:solidFill>
                  <a:srgbClr val="4C4C4C"/>
                </a:solidFill>
              </a:defRPr>
            </a:pPr>
            <a:r>
              <a:t>5. Транспортная. </a:t>
            </a:r>
          </a:p>
          <a:p>
            <a:pPr defTabSz="914400">
              <a:lnSpc>
                <a:spcPct val="115000"/>
              </a:lnSpc>
              <a:defRPr sz="1200">
                <a:solidFill>
                  <a:srgbClr val="4C4C4C"/>
                </a:solidFill>
              </a:defRPr>
            </a:pPr>
            <a:r>
              <a:t>6. Защитная. </a:t>
            </a:r>
          </a:p>
          <a:p>
            <a:pPr defTabSz="914400">
              <a:lnSpc>
                <a:spcPct val="115000"/>
              </a:lnSpc>
              <a:defRPr sz="1200">
                <a:solidFill>
                  <a:srgbClr val="4C4C4C"/>
                </a:solidFill>
              </a:defRPr>
            </a:pPr>
            <a:r>
              <a:t>7. Энергетическая. </a:t>
            </a:r>
          </a:p>
          <a:p>
            <a:pPr defTabSz="914400">
              <a:lnSpc>
                <a:spcPct val="115000"/>
              </a:lnSpc>
              <a:defRPr sz="1200">
                <a:solidFill>
                  <a:srgbClr val="4C4C4C"/>
                </a:solidFill>
              </a:defRPr>
            </a:pPr>
            <a:endParaRPr/>
          </a:p>
          <a:p>
            <a:pPr defTabSz="914400">
              <a:lnSpc>
                <a:spcPct val="115000"/>
              </a:lnSpc>
              <a:defRPr sz="1200">
                <a:solidFill>
                  <a:srgbClr val="4C4C4C"/>
                </a:solidFill>
              </a:defRPr>
            </a:pPr>
            <a:r>
              <a:t>Органы, которым особенно необходимы белки:</a:t>
            </a:r>
          </a:p>
          <a:p>
            <a:pPr marL="457200" indent="-304800" defTabSz="914400">
              <a:lnSpc>
                <a:spcPct val="115000"/>
              </a:lnSpc>
              <a:buClr>
                <a:srgbClr val="4C4C4C"/>
              </a:buClr>
              <a:buSzPts val="1200"/>
              <a:buFont typeface="Arial"/>
              <a:buChar char="-"/>
              <a:defRPr sz="1200">
                <a:solidFill>
                  <a:srgbClr val="4C4C4C"/>
                </a:solidFill>
              </a:defRPr>
            </a:pPr>
            <a:r>
              <a:t>мышцы (содержат около 80% белков);</a:t>
            </a:r>
          </a:p>
          <a:p>
            <a:pPr marL="457200" indent="-304800" defTabSz="914400">
              <a:lnSpc>
                <a:spcPct val="115000"/>
              </a:lnSpc>
              <a:buClr>
                <a:srgbClr val="4C4C4C"/>
              </a:buClr>
              <a:buSzPts val="1200"/>
              <a:buFont typeface="Arial"/>
              <a:buChar char="-"/>
              <a:defRPr sz="1200">
                <a:solidFill>
                  <a:srgbClr val="4C4C4C"/>
                </a:solidFill>
              </a:defRPr>
            </a:pPr>
            <a:r>
              <a:t>кожа, ногти, волосы (содержат около 60% белков);</a:t>
            </a:r>
          </a:p>
          <a:p>
            <a:pPr marL="457200" indent="-304800" defTabSz="914400">
              <a:lnSpc>
                <a:spcPct val="115000"/>
              </a:lnSpc>
              <a:buClr>
                <a:srgbClr val="4C4C4C"/>
              </a:buClr>
              <a:buSzPts val="1200"/>
              <a:buFont typeface="Arial"/>
              <a:buChar char="-"/>
              <a:defRPr sz="1200">
                <a:solidFill>
                  <a:srgbClr val="4C4C4C"/>
                </a:solidFill>
              </a:defRPr>
            </a:pPr>
            <a:r>
              <a:t>легкие, селезенка (содержат около 70% белков);</a:t>
            </a:r>
          </a:p>
          <a:p>
            <a:pPr marL="457200" indent="-304800" defTabSz="914400">
              <a:lnSpc>
                <a:spcPct val="115000"/>
              </a:lnSpc>
              <a:buClr>
                <a:srgbClr val="4C4C4C"/>
              </a:buClr>
              <a:buSzPts val="1200"/>
              <a:buFont typeface="Arial"/>
              <a:buChar char="-"/>
              <a:defRPr sz="1200">
                <a:solidFill>
                  <a:srgbClr val="4C4C4C"/>
                </a:solidFill>
              </a:defRPr>
            </a:pPr>
            <a:r>
              <a:t>сердце (содержит около 60% белков).</a:t>
            </a:r>
          </a:p>
          <a:p>
            <a:pPr defTabSz="914400">
              <a:lnSpc>
                <a:spcPct val="115000"/>
              </a:lnSpc>
              <a:defRPr sz="1200">
                <a:solidFill>
                  <a:srgbClr val="4C4C4C"/>
                </a:solidFill>
              </a:defRPr>
            </a:pPr>
            <a:endParaRPr/>
          </a:p>
          <a:p>
            <a:pPr defTabSz="914400">
              <a:defRPr sz="1200" b="1">
                <a:solidFill>
                  <a:srgbClr val="4C4C4C"/>
                </a:solidFill>
              </a:defRPr>
            </a:pPr>
            <a:r>
              <a:t>Жиры</a:t>
            </a:r>
            <a:r>
              <a:rPr b="0"/>
              <a:t> - это органические соединения, отвечающие за «резервный фонд» энергии в организме, главные поставщики энергии в периоды дефицита пищи и болезней, когда организм получает малый объем питательных элементов или же не получает их вовсе. Жиры необходимы для эластичности кровеносных сосудов, благодаря чему полезные элементы быстрее проникают к тканям и клеткам, способствуют нормализации состояния кожных покровов, ногтевых пластин и волос. Жиры в больших количествах содержатся в орехах, маслах животных и растительных, твердом сыре.</a:t>
            </a:r>
          </a:p>
          <a:p>
            <a:pPr defTabSz="914400">
              <a:defRPr sz="1200">
                <a:solidFill>
                  <a:srgbClr val="4C4C4C"/>
                </a:solidFill>
              </a:defRPr>
            </a:pPr>
            <a:endParaRPr b="0"/>
          </a:p>
          <a:p>
            <a:pPr defTabSz="914400">
              <a:defRPr sz="1200">
                <a:solidFill>
                  <a:srgbClr val="4C4C4C"/>
                </a:solidFill>
              </a:defRPr>
            </a:pPr>
            <a:r>
              <a:t>Функции жиров:</a:t>
            </a:r>
          </a:p>
          <a:p>
            <a:pPr marL="457200" indent="-304800" defTabSz="914400">
              <a:buClr>
                <a:srgbClr val="4C4C4C"/>
              </a:buClr>
              <a:buSzPts val="1200"/>
              <a:buAutoNum type="arabicPeriod"/>
              <a:defRPr sz="1200">
                <a:solidFill>
                  <a:srgbClr val="4C4C4C"/>
                </a:solidFill>
              </a:defRPr>
            </a:pPr>
            <a:r>
              <a:t>Структурная - являются основным компонентом всех клеточных мембран </a:t>
            </a:r>
          </a:p>
          <a:p>
            <a:pPr marL="457200" indent="-304800" defTabSz="914400">
              <a:buClr>
                <a:srgbClr val="4C4C4C"/>
              </a:buClr>
              <a:buSzPts val="1200"/>
              <a:buAutoNum type="arabicPeriod"/>
              <a:defRPr sz="1200">
                <a:solidFill>
                  <a:srgbClr val="4C4C4C"/>
                </a:solidFill>
              </a:defRPr>
            </a:pPr>
            <a:r>
              <a:t>Энергетическая - в жировых клетках сохраняется энергетический запас организма.</a:t>
            </a:r>
          </a:p>
          <a:p>
            <a:pPr marL="457200" indent="-304800" defTabSz="914400">
              <a:buClr>
                <a:srgbClr val="4C4C4C"/>
              </a:buClr>
              <a:buSzPts val="1200"/>
              <a:buAutoNum type="arabicPeriod"/>
              <a:defRPr sz="1200">
                <a:solidFill>
                  <a:srgbClr val="4C4C4C"/>
                </a:solidFill>
              </a:defRPr>
            </a:pPr>
            <a:r>
              <a:t>Метаболическая - синтез гормонов</a:t>
            </a:r>
          </a:p>
          <a:p>
            <a:pPr defTabSz="914400">
              <a:defRPr sz="1200">
                <a:solidFill>
                  <a:srgbClr val="4C4C4C"/>
                </a:solidFill>
              </a:defRPr>
            </a:pPr>
            <a:endParaRPr/>
          </a:p>
          <a:p>
            <a:pPr defTabSz="914400">
              <a:defRPr sz="1200">
                <a:solidFill>
                  <a:srgbClr val="4C4C4C"/>
                </a:solidFill>
              </a:defRPr>
            </a:pPr>
            <a:r>
              <a:t>Органы, которым особенно необходим жир:</a:t>
            </a:r>
          </a:p>
          <a:p>
            <a:pPr marL="457200" indent="-304800" defTabSz="914400">
              <a:buClr>
                <a:srgbClr val="4C4C4C"/>
              </a:buClr>
              <a:buSzPts val="1200"/>
              <a:buFont typeface="Arial"/>
              <a:buChar char="-"/>
              <a:defRPr sz="1200">
                <a:solidFill>
                  <a:srgbClr val="4C4C4C"/>
                </a:solidFill>
              </a:defRPr>
            </a:pPr>
            <a:r>
              <a:t>Сердце - сердечная мышца получает 1/3 энергии от переработки всех жирных кислот;</a:t>
            </a:r>
          </a:p>
          <a:p>
            <a:pPr marL="457200" indent="-304800" defTabSz="914400">
              <a:buClr>
                <a:srgbClr val="4C4C4C"/>
              </a:buClr>
              <a:buSzPts val="1200"/>
              <a:buFont typeface="Arial"/>
              <a:buChar char="-"/>
              <a:defRPr sz="1200">
                <a:solidFill>
                  <a:srgbClr val="4C4C4C"/>
                </a:solidFill>
              </a:defRPr>
            </a:pPr>
            <a:r>
              <a:t>Мозг - на 60 % состоит из жира.</a:t>
            </a:r>
          </a:p>
          <a:p>
            <a:pPr marL="457200" indent="-304800" defTabSz="914400">
              <a:buClr>
                <a:srgbClr val="4C4C4C"/>
              </a:buClr>
              <a:buSzPts val="1200"/>
              <a:buFont typeface="Arial"/>
              <a:buChar char="-"/>
              <a:defRPr sz="1200">
                <a:solidFill>
                  <a:srgbClr val="4C4C4C"/>
                </a:solidFill>
              </a:defRPr>
            </a:pPr>
            <a:r>
              <a:t>Нервная ткань - полиненасыщенные жирные кислоты входят в состав миелиновых оболочек нервных клеток, поэтому при их недостатке происходит нарушение передачи нервных импульсов и координации всех систем</a:t>
            </a:r>
          </a:p>
          <a:p>
            <a:pPr defTabSz="914400">
              <a:defRPr sz="1200">
                <a:solidFill>
                  <a:srgbClr val="4C4C4C"/>
                </a:solidFill>
              </a:defRPr>
            </a:pPr>
            <a:endParaRPr/>
          </a:p>
          <a:p>
            <a:pPr defTabSz="914400">
              <a:defRPr sz="1200">
                <a:solidFill>
                  <a:srgbClr val="4C4C4C"/>
                </a:solidFill>
              </a:defRPr>
            </a:pPr>
            <a:r>
              <a:t>ВАЖНО: Насыщенные жиры расщепляются в организме на 25-30 % (остальные могут откладываться на стенках сосудов) , а ненасыщенные жиры расщепляются полностью.</a:t>
            </a:r>
          </a:p>
          <a:p>
            <a:pPr defTabSz="914400">
              <a:defRPr sz="1200">
                <a:solidFill>
                  <a:srgbClr val="4C4C4C"/>
                </a:solidFill>
              </a:defRPr>
            </a:pPr>
            <a:endParaRPr/>
          </a:p>
          <a:p>
            <a:pPr defTabSz="914400">
              <a:lnSpc>
                <a:spcPct val="115000"/>
              </a:lnSpc>
              <a:defRPr sz="1200" b="1">
                <a:solidFill>
                  <a:srgbClr val="4C4C4C"/>
                </a:solidFill>
              </a:defRPr>
            </a:pPr>
            <a:r>
              <a:t>Углеводы</a:t>
            </a:r>
            <a:r>
              <a:rPr b="0"/>
              <a:t> — это главный источник энергии для людей. В зависимости от количества структурных единиц углеводы делятся на простые и сложные. Углеводы, называемые простыми или  ««быстрыми», легко усваиваются организмом и повышают уровень сахара в крови, что может повлечь набор лишнего веса и ухудшение метаболизма.</a:t>
            </a:r>
          </a:p>
          <a:p>
            <a:pPr defTabSz="914400">
              <a:lnSpc>
                <a:spcPct val="115000"/>
              </a:lnSpc>
              <a:defRPr sz="1200">
                <a:solidFill>
                  <a:srgbClr val="4C4C4C"/>
                </a:solidFill>
              </a:defRPr>
            </a:pPr>
            <a:r>
              <a:t>Сложные углеводы состоят из множества связанных сахаридов, включая в себя от десятков до сотен элементов. Подобные углеводы считаются полезными, поскольку при переваривании в желудке они отдают свою энергию постепенно, обеспечивая стабильное и долговременное чувство насыщения.</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defTabSz="914400">
              <a:lnSpc>
                <a:spcPct val="115000"/>
              </a:lnSpc>
              <a:defRPr sz="1200">
                <a:solidFill>
                  <a:srgbClr val="4C4C4C"/>
                </a:solidFill>
              </a:defRPr>
            </a:pPr>
            <a:r>
              <a:t>Также важную роль в организме играют витамины, которые не включены в структуру тканей, однако без их участия не выполнялись бы многие жизненно важные процессы, происходящие в человеческом организме. </a:t>
            </a:r>
          </a:p>
          <a:p>
            <a:pPr marR="241300" defTabSz="914400">
              <a:lnSpc>
                <a:spcPct val="115000"/>
              </a:lnSpc>
              <a:spcBef>
                <a:spcPts val="200"/>
              </a:spcBef>
              <a:defRPr sz="1200" b="1">
                <a:latin typeface="Roboto Bold"/>
                <a:ea typeface="Roboto Bold"/>
                <a:cs typeface="Roboto Bold"/>
                <a:sym typeface="Roboto Bold"/>
              </a:defRPr>
            </a:pPr>
            <a:r>
              <a:t>Витамины </a:t>
            </a:r>
            <a:r>
              <a:rPr b="0"/>
              <a:t>— </a:t>
            </a:r>
            <a:r>
              <a:rPr b="0">
                <a:latin typeface="Roboto"/>
                <a:ea typeface="Roboto"/>
                <a:cs typeface="Roboto"/>
                <a:sym typeface="Roboto"/>
              </a:rPr>
              <a:t>незаменимые биологически активные вещества для жизнедеятельности человека. В организме они являются участниками и регуляторами многих процессов:  минерального, белкового, углеводного и жирового обмена, нормального функционирования органов и систем, регенерационных процессов в организме. Недостаток витаминов может спровоцировать различные проблемы со здоровьем — от банальной усталости и головокружения до серьезных заболеваний. Основное их количество поступает в организм с пищей, и только некоторые синтезируются в кишечнике, однако и в этом случае их не всегда бывает достаточно. </a:t>
            </a:r>
          </a:p>
          <a:p>
            <a:pPr marR="241300" defTabSz="914400">
              <a:lnSpc>
                <a:spcPct val="115000"/>
              </a:lnSpc>
              <a:spcBef>
                <a:spcPts val="200"/>
              </a:spcBef>
              <a:defRPr sz="1200" b="1">
                <a:latin typeface="Roboto Bold"/>
                <a:ea typeface="Roboto Bold"/>
                <a:cs typeface="Roboto Bold"/>
                <a:sym typeface="Roboto Bold"/>
              </a:defRPr>
            </a:pPr>
            <a:r>
              <a:t>Минералы</a:t>
            </a:r>
            <a:r>
              <a:rPr b="0">
                <a:latin typeface="Roboto"/>
                <a:ea typeface="Roboto"/>
                <a:cs typeface="Roboto"/>
                <a:sym typeface="Roboto"/>
              </a:rPr>
              <a:t> входят в состав всех органов и систем и участвуют во всех видах обмена веществ: </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активируют действие витаминов; </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используются в качестве пластического материала в опорных тканях (костях, хрящах, зубах); </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участвуют в процессах кроветворения и свёртывания крови; </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способствуют регуляции водно-солевого обмена; </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обеспечивают нормальное функционирование мышечной, сердечно-сосудистой и пищеварительной систем.</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marR="241300" defTabSz="914400">
              <a:lnSpc>
                <a:spcPct val="115000"/>
              </a:lnSpc>
              <a:spcBef>
                <a:spcPts val="200"/>
              </a:spcBef>
              <a:defRPr sz="1200" b="1">
                <a:latin typeface="Roboto Bold"/>
                <a:ea typeface="Roboto Bold"/>
                <a:cs typeface="Roboto Bold"/>
                <a:sym typeface="Roboto Bold"/>
              </a:defRPr>
            </a:pPr>
            <a:r>
              <a:t>Пробиотики</a:t>
            </a:r>
            <a:r>
              <a:rPr b="0"/>
              <a:t> —</a:t>
            </a:r>
            <a:r>
              <a:rPr b="0">
                <a:latin typeface="Roboto"/>
                <a:ea typeface="Roboto"/>
                <a:cs typeface="Roboto"/>
                <a:sym typeface="Roboto"/>
              </a:rPr>
              <a:t> это полезные живые микроорганизмы, составляющие нормальную микробиоту человека. Пробиотики улучшают состояние микрофлоры кишечника, что помогает:</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нормализовать работу пищеварительной системы;</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активировать синтез витаминов (В1, В2, В6, В3, К, фолиевая кислота);</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уменьшать аллергические проявления;</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укреплять защитные силы организма (местный и общий иммунитет);</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ускорять восстановление организма после перенесенных заболеваний.</a:t>
            </a:r>
          </a:p>
          <a:p>
            <a:pPr marR="241300" defTabSz="914400">
              <a:lnSpc>
                <a:spcPct val="115000"/>
              </a:lnSpc>
              <a:spcBef>
                <a:spcPts val="200"/>
              </a:spcBef>
              <a:defRPr sz="1200" b="1">
                <a:latin typeface="Roboto Bold"/>
                <a:ea typeface="Roboto Bold"/>
                <a:cs typeface="Roboto Bold"/>
                <a:sym typeface="Roboto Bold"/>
              </a:defRPr>
            </a:pPr>
            <a:r>
              <a:t>Пищевые волокна (клетчатка) </a:t>
            </a:r>
            <a:r>
              <a:rPr b="0"/>
              <a:t>—</a:t>
            </a:r>
            <a:r>
              <a:rPr b="0">
                <a:latin typeface="Roboto"/>
                <a:ea typeface="Roboto"/>
                <a:cs typeface="Roboto"/>
                <a:sym typeface="Roboto"/>
              </a:rPr>
              <a:t> компонент пищи, которая не переваривается пищеварительными ферментами, но перерабатывается полезной микрофлорой кишечника. Источники пищевых волокон — растительная пища: фрукты, овощи, крупы. </a:t>
            </a:r>
          </a:p>
          <a:p>
            <a:pPr marR="241300" defTabSz="914400">
              <a:lnSpc>
                <a:spcPct val="115000"/>
              </a:lnSpc>
              <a:spcBef>
                <a:spcPts val="200"/>
              </a:spcBef>
              <a:defRPr sz="1200">
                <a:latin typeface="Roboto"/>
                <a:ea typeface="Roboto"/>
                <a:cs typeface="Roboto"/>
                <a:sym typeface="Roboto"/>
              </a:defRPr>
            </a:pPr>
            <a:r>
              <a:t>Полезные свойства клетчатки:</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оказывает регулирующее действие на перистальтику кишечника;</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является “едой” для полезных бактерий кишечной микрофлоры;</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способствует ускоренному выведению из организма различных чужеродных веществ, а также продуктов неполного переваривания пищи, холестерина;</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оказывает нормализующее влияние на моторную функцию желчевыводящих путей, стимулируя процессы выделения желчи;</a:t>
            </a:r>
          </a:p>
          <a:p>
            <a:pPr marL="457200" marR="241300" indent="-304800" defTabSz="914400">
              <a:lnSpc>
                <a:spcPct val="115000"/>
              </a:lnSpc>
              <a:spcBef>
                <a:spcPts val="200"/>
              </a:spcBef>
              <a:buClr>
                <a:srgbClr val="000000"/>
              </a:buClr>
              <a:buSzPts val="1200"/>
              <a:buFont typeface="Roboto"/>
              <a:buChar char="●"/>
              <a:defRPr sz="1200">
                <a:latin typeface="Roboto"/>
                <a:ea typeface="Roboto"/>
                <a:cs typeface="Roboto"/>
                <a:sym typeface="Roboto"/>
              </a:defRPr>
            </a:pPr>
            <a:r>
              <a:t>помогает контролировать уровень сахара в крови.</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pPr defTabSz="914400">
              <a:lnSpc>
                <a:spcPct val="115000"/>
              </a:lnSpc>
              <a:defRPr sz="1100" u="sng">
                <a:solidFill>
                  <a:srgbClr val="0000FF"/>
                </a:solidFill>
                <a:uFill>
                  <a:solidFill>
                    <a:srgbClr val="0000FF"/>
                  </a:solidFill>
                </a:uFill>
              </a:defRPr>
            </a:pPr>
            <a:r>
              <a:rPr>
                <a:hlinkClick r:id="rId3"/>
              </a:rPr>
              <a:t>https://files.stroyinf.ru/Data2/1/4293846/4293846547.htm</a:t>
            </a:r>
            <a:endParaRPr sz="1200">
              <a:solidFill>
                <a:srgbClr val="2200CC"/>
              </a:solidFill>
              <a:uFill>
                <a:solidFill>
                  <a:schemeClr val="accent5"/>
                </a:solidFill>
              </a:uFill>
              <a:latin typeface="Montserrat Regular"/>
              <a:ea typeface="Montserrat Regular"/>
              <a:cs typeface="Montserrat Regular"/>
              <a:sym typeface="Montserrat Regular"/>
            </a:endParaRPr>
          </a:p>
          <a:p>
            <a:pPr defTabSz="914400">
              <a:lnSpc>
                <a:spcPct val="115000"/>
              </a:lnSpc>
              <a:spcBef>
                <a:spcPts val="1200"/>
              </a:spcBef>
              <a:defRPr sz="1100"/>
            </a:pPr>
            <a:r>
              <a:t>Основным источником белка является животная пища, вместе с которой в организм поступают гормоны, антибиотики и ряд других веществ, используемых для ускорения роста животных и  защиты от инфекционных заболеваний. Источников растительного белка в рационе немного, поэтому он особенно ценен.</a:t>
            </a:r>
          </a:p>
          <a:p>
            <a:pPr defTabSz="914400">
              <a:lnSpc>
                <a:spcPct val="115000"/>
              </a:lnSpc>
              <a:spcBef>
                <a:spcPts val="1200"/>
              </a:spcBef>
              <a:defRPr sz="1100"/>
            </a:pPr>
            <a:r>
              <a:t>Источниками жира в основном служит животная пища. Растительные источники также дополнительно обрабатываются (гидрогенизируются), превращаясь в твердые жиры (маргарин), малополезные для организма. Ненасыщенные жиры присутствуют в необработанных растительных маслах и рыбе, которых крайне мало в современном рационе.</a:t>
            </a:r>
          </a:p>
          <a:p>
            <a:pPr defTabSz="914400">
              <a:lnSpc>
                <a:spcPct val="115000"/>
              </a:lnSpc>
              <a:spcBef>
                <a:spcPts val="1200"/>
              </a:spcBef>
              <a:defRPr sz="1100"/>
            </a:pPr>
            <a:r>
              <a:t>Простые (легкоусвояемые) углеводы ещё называют “быстрыми” за их способность мгновенно повышать уровень сахара в крови. Чтобы переработать большое количество быстрых углеводов, требуется большое количество инсулина. Быстрые углеводы содержатся в мучных изделиях, сладостях. Употребление быстрых углеводов изнашивает поджелудочную железу, поэтому их количество в рационе лучше свести к минимуму. Другое дело — сложные углеводы, которые состоят из сотен различных элементов. Они высвобождают энергию постепенно, обеспечивая длительное насыщение. Таких углеводов в сутки необходимо потреблять не менее 50-55% от общего числа калорий — 3 г на килограмм веса. А если человек занят физическим трудом или активно занимается спортом, то норму потребления углеводов нужно увеличить из расчёта 5-6 г на килограмм веса. Сложные углеводы содержатся в овощах, фруктах, крупах и цельнозерновом хлебе. </a:t>
            </a:r>
          </a:p>
          <a:p>
            <a:pPr defTabSz="914400">
              <a:lnSpc>
                <a:spcPct val="115000"/>
              </a:lnSpc>
              <a:spcBef>
                <a:spcPts val="1200"/>
              </a:spcBef>
              <a:defRPr sz="1100"/>
            </a:pPr>
            <a:r>
              <a:t>Источником пробиотиков служат кисломолочные продукты, но, во-первых, многие из них созданы с использованием растительных жиров, и поэтому содержание полезных лактобактерий в них значительно меньше, чем мы ожидаем. Во-вторых, животные источники одновременно поставляют в наш организм вещества-ускорители роста и антибиотики.</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defTabSz="914400">
              <a:lnSpc>
                <a:spcPct val="115000"/>
              </a:lnSpc>
              <a:spcBef>
                <a:spcPts val="1200"/>
              </a:spcBef>
              <a:defRPr sz="1200"/>
            </a:pPr>
            <a:r>
              <a:t>Технологическая очистка (рафинирование) существенно обедняет «пищевой» состав продуктов. Из продуктов удаляются не только вредные балластные примеси, но также много полезных веществ, особенно </a:t>
            </a:r>
            <a:r>
              <a:rPr b="1"/>
              <a:t>минералов, витаминов, аминокислот, пищевой растительной клетчатки.</a:t>
            </a:r>
            <a:r>
              <a:t> Именно эти вещества участвуют в пищеварении и способствуют полноценному усвоению питательных веществ. Результат технологической очистки — малополезные пищевые продукты, такие как шлифованный рис, пшеничные крупы и мука высшего сорта, растительное рафинированное масло.</a:t>
            </a:r>
          </a:p>
          <a:p>
            <a:pPr defTabSz="914400">
              <a:lnSpc>
                <a:spcPct val="115000"/>
              </a:lnSpc>
              <a:spcBef>
                <a:spcPts val="1200"/>
              </a:spcBef>
              <a:defRPr sz="1200"/>
            </a:pPr>
            <a:r>
              <a:t>В  процессе шлифования (очистки) риса полностью удаляются оболочка зерна и сам рисовый зародыш. Эти «отходы» являются самой богатой</a:t>
            </a:r>
            <a:r>
              <a:rPr b="1"/>
              <a:t> витаминами и микроэлементами</a:t>
            </a:r>
            <a:r>
              <a:t> частью риса. Такой шлифованный рис становится обычным рафинированным крахмалом, а это — пустые углеводы.</a:t>
            </a:r>
          </a:p>
          <a:p>
            <a:pPr defTabSz="914400">
              <a:lnSpc>
                <a:spcPct val="115000"/>
              </a:lnSpc>
              <a:spcBef>
                <a:spcPts val="1200"/>
              </a:spcBef>
              <a:defRPr sz="1200"/>
            </a:pPr>
            <a:r>
              <a:t>В процессе помола и приготовления муки высшего сорта из цельнозерновых круп (овсяной, пшеничной, ржаной) практически полностью </a:t>
            </a:r>
            <a:r>
              <a:rPr b="1"/>
              <a:t>теряются минералы и витамины</a:t>
            </a:r>
            <a:r>
              <a:t>, а еще </a:t>
            </a:r>
            <a:r>
              <a:rPr b="1"/>
              <a:t>пищевые волокна. </a:t>
            </a:r>
            <a:r>
              <a:t>В результате очистки злаковых получаются продукты, схожие по качеству и свойствам с рафинированным сахаром: много калорий и мало пищевой ценности. </a:t>
            </a:r>
          </a:p>
          <a:p>
            <a:pPr defTabSz="914400">
              <a:lnSpc>
                <a:spcPct val="115000"/>
              </a:lnSpc>
              <a:spcBef>
                <a:spcPts val="1200"/>
              </a:spcBef>
              <a:defRPr sz="1200"/>
            </a:pPr>
            <a:r>
              <a:t>**Диета с высоким содержанием растительных продуктов по сравнению с продуктами животного происхождения позволяет снизить риск смерти от сердечно-сосудистых заболеваний и инсульта.</a:t>
            </a:r>
          </a:p>
          <a:p>
            <a:pPr defTabSz="914400">
              <a:lnSpc>
                <a:spcPct val="115000"/>
              </a:lnSpc>
              <a:spcBef>
                <a:spcPts val="1200"/>
              </a:spcBef>
              <a:defRPr sz="1200"/>
            </a:pPr>
            <a:r>
              <a:t>Ученые исследовали питание и образ жизни 451.256 европейцев. Люди, рацион которых состоял на 70% из растительной пищи и на 30% из животной, имели на 20% меньший риск смерти от болезней сердца по сравнению с теми, кто употреблял менее 45% растительных продуктов.</a:t>
            </a:r>
          </a:p>
          <a:p>
            <a:pPr defTabSz="914400">
              <a:lnSpc>
                <a:spcPct val="115000"/>
              </a:lnSpc>
              <a:defRPr sz="1200"/>
            </a:pPr>
            <a:r>
              <a:t>Исследование началось в 1992 году в 10 странах Европы. В нем приняли участие здоровые люди в возрасте от 35 до 70 лет. </a:t>
            </a:r>
            <a:r>
              <a:rPr u="sng">
                <a:solidFill>
                  <a:srgbClr val="0000FF"/>
                </a:solidFill>
                <a:uFill>
                  <a:solidFill>
                    <a:srgbClr val="0000FF"/>
                  </a:solidFill>
                </a:uFill>
                <a:hlinkClick r:id="rId3"/>
              </a:rPr>
              <a:t>https://www.ncbi.nlm.nih.gov/pubmed/12639222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defTabSz="914400">
              <a:lnSpc>
                <a:spcPct val="115000"/>
              </a:lnSpc>
              <a:defRPr sz="1200"/>
            </a:pPr>
            <a:r>
              <a:t>Витамины – неустойчивые соединения, которые легко разрушаются под воздействием различных факторов.Основные факторы, которые влияют на степень и скорость изменения витаминов, – действие света и кислорода, температура хранения и обработки, реакция среды, взаимодействие витаминов с ионами металлов и др.  Следует отметить, что витамин С — очень нестойкий витамин, пожалуй, самый нестойкий из всех известных витаминов. При хранении плодов, ягод и овощей его количество быстро уменьшается (кроме свежей и квашеной капусты). Уже через 2-3 месяца хранения в большинстве растительных продуктов витамин С наполовину разрушается. </a:t>
            </a:r>
          </a:p>
          <a:p>
            <a:pPr defTabSz="914400">
              <a:lnSpc>
                <a:spcPct val="115000"/>
              </a:lnSpc>
              <a:defRPr sz="1200"/>
            </a:pPr>
            <a:r>
              <a:t>Среди витаминов наибольшей устойчивостью обладают РР, В6, В2, В3 и Н. Высокой чувствительностью к действию света отличаются С, В2 и В9. Термолабильными (чувствительными к воздействию высоких температур) являются витамины А и С.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defTabSz="914400">
              <a:defRPr sz="1100" b="1"/>
            </a:pPr>
            <a:r>
              <a:t>Рациональное питание</a:t>
            </a:r>
            <a:r>
              <a:rPr b="0"/>
              <a:t> — физиологически полноценное питание, способствующее сохранению здоровья человека и поддержанию нормальной и устойчивой работы органов и систем организма.</a:t>
            </a:r>
          </a:p>
          <a:p>
            <a:pPr defTabSz="914400">
              <a:defRPr sz="1100"/>
            </a:pPr>
            <a:endParaRPr b="0"/>
          </a:p>
          <a:p>
            <a:pPr defTabSz="914400">
              <a:defRPr sz="1100"/>
            </a:pPr>
            <a:r>
              <a:t>Заповеди здорового питания:</a:t>
            </a:r>
          </a:p>
          <a:p>
            <a:pPr defTabSz="914400">
              <a:defRPr sz="1100"/>
            </a:pPr>
            <a:r>
              <a:t>1. Умеренность</a:t>
            </a:r>
          </a:p>
          <a:p>
            <a:pPr defTabSz="914400">
              <a:defRPr sz="1100"/>
            </a:pPr>
            <a:r>
              <a:t>2. Разнообразие</a:t>
            </a:r>
          </a:p>
          <a:p>
            <a:pPr defTabSz="914400">
              <a:defRPr sz="1100"/>
            </a:pPr>
            <a:r>
              <a:t>3. Индивидуальность</a:t>
            </a:r>
          </a:p>
          <a:p>
            <a:pPr defTabSz="914400">
              <a:defRPr sz="1100"/>
            </a:pPr>
            <a:r>
              <a:t>4. Стабильность ритма и режима питания</a:t>
            </a:r>
          </a:p>
          <a:p>
            <a:pPr defTabSz="914400">
              <a:defRPr sz="1100"/>
            </a:pPr>
            <a:r>
              <a:t>5. Предпочтение традиционного питания.</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pPr defTabSz="914400">
              <a:lnSpc>
                <a:spcPct val="115000"/>
              </a:lnSpc>
              <a:defRPr sz="1200"/>
            </a:pPr>
            <a:r>
              <a:t>Люцерна – растение с мощной развитой корневой системой, проникающей вглубь земли до 10 метров. Трава люцерны посевной богата витаминами (витамин A, каротиноиды, токоферолы [витамины группы E], витамины K, D, B1, B2, B12). Содержит все незаменимые аминокислоты. Не менее интересен и минеральный состав травы – тут кальций, кремний, фосфор, магний, фтор, железо и пр.). </a:t>
            </a:r>
          </a:p>
          <a:p>
            <a:pPr defTabSz="914400">
              <a:lnSpc>
                <a:spcPct val="115000"/>
              </a:lnSpc>
              <a:defRPr sz="1200"/>
            </a:pPr>
            <a:r>
              <a:t>Люцерна обладает общеукрепляющим, очищающим, контролирующим уровень сахара  и «плохого» холестерина в крови действием, улучшает обмен веществ, оптимизирует работу пищеварительной системы.</a:t>
            </a:r>
            <a:endParaRPr strike="sngStrike"/>
          </a:p>
          <a:p>
            <a:pPr defTabSz="914400">
              <a:lnSpc>
                <a:spcPct val="115000"/>
              </a:lnSpc>
              <a:defRPr sz="1200"/>
            </a:pPr>
            <a:r>
              <a:t>В составе Корал Люцерны содержится не только порошок травы, но и сок растения, что повышает питательную ценность продукта.</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Shape 11"/>
          <p:cNvSpPr>
            <a:spLocks noGrp="1"/>
          </p:cNvSpPr>
          <p:nvPr>
            <p:ph type="title"/>
          </p:nvPr>
        </p:nvSpPr>
        <p:spPr>
          <a:xfrm>
            <a:off x="831219" y="1985533"/>
            <a:ext cx="22721604" cy="5473604"/>
          </a:xfrm>
          <a:prstGeom prst="rect">
            <a:avLst/>
          </a:prstGeom>
        </p:spPr>
        <p:txBody>
          <a:bodyPr anchor="b"/>
          <a:lstStyle>
            <a:lvl1pPr algn="ctr">
              <a:defRPr sz="13800"/>
            </a:lvl1pPr>
          </a:lstStyle>
          <a:p>
            <a:r>
              <a:t>Текст заголовка</a:t>
            </a:r>
          </a:p>
        </p:txBody>
      </p:sp>
      <p:sp>
        <p:nvSpPr>
          <p:cNvPr id="12" name="Shape 12"/>
          <p:cNvSpPr>
            <a:spLocks noGrp="1"/>
          </p:cNvSpPr>
          <p:nvPr>
            <p:ph type="body" sz="quarter" idx="1"/>
          </p:nvPr>
        </p:nvSpPr>
        <p:spPr>
          <a:xfrm>
            <a:off x="831198" y="7557665"/>
            <a:ext cx="22721604" cy="2113604"/>
          </a:xfrm>
          <a:prstGeom prst="rect">
            <a:avLst/>
          </a:prstGeom>
        </p:spPr>
        <p:txBody>
          <a:bodyPr/>
          <a:lstStyle>
            <a:lvl1pPr marL="457200" indent="-342900" algn="ctr">
              <a:lnSpc>
                <a:spcPct val="100000"/>
              </a:lnSpc>
              <a:buClrTx/>
              <a:buSzTx/>
              <a:buFontTx/>
              <a:buNone/>
              <a:defRPr sz="7400"/>
            </a:lvl1pPr>
            <a:lvl2pPr marL="457200" indent="114300" algn="ctr">
              <a:lnSpc>
                <a:spcPct val="100000"/>
              </a:lnSpc>
              <a:buClrTx/>
              <a:buSzTx/>
              <a:buFontTx/>
              <a:buNone/>
              <a:defRPr sz="7400"/>
            </a:lvl2pPr>
            <a:lvl3pPr marL="457200" indent="114300" algn="ctr">
              <a:lnSpc>
                <a:spcPct val="100000"/>
              </a:lnSpc>
              <a:buClrTx/>
              <a:buSzTx/>
              <a:buFontTx/>
              <a:buNone/>
              <a:defRPr sz="7400"/>
            </a:lvl3pPr>
            <a:lvl4pPr marL="457200" indent="114300" algn="ctr">
              <a:lnSpc>
                <a:spcPct val="100000"/>
              </a:lnSpc>
              <a:buClrTx/>
              <a:buSzTx/>
              <a:buFontTx/>
              <a:buNone/>
              <a:defRPr sz="7400"/>
            </a:lvl4pPr>
            <a:lvl5pPr marL="457200" indent="114300" algn="ctr">
              <a:lnSpc>
                <a:spcPct val="100000"/>
              </a:lnSpc>
              <a:buClrTx/>
              <a:buSzTx/>
              <a:buFontTx/>
              <a:buNone/>
              <a:defRPr sz="7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Shape 91"/>
          <p:cNvSpPr>
            <a:spLocks noGrp="1"/>
          </p:cNvSpPr>
          <p:nvPr>
            <p:ph type="title"/>
          </p:nvPr>
        </p:nvSpPr>
        <p:spPr>
          <a:xfrm>
            <a:off x="831198" y="2949666"/>
            <a:ext cx="22721604" cy="5236003"/>
          </a:xfrm>
          <a:prstGeom prst="rect">
            <a:avLst/>
          </a:prstGeom>
        </p:spPr>
        <p:txBody>
          <a:bodyPr anchor="b"/>
          <a:lstStyle>
            <a:lvl1pPr algn="ctr">
              <a:defRPr sz="32000"/>
            </a:lvl1pPr>
          </a:lstStyle>
          <a:p>
            <a:r>
              <a:t>Текст заголовка</a:t>
            </a:r>
          </a:p>
        </p:txBody>
      </p:sp>
      <p:sp>
        <p:nvSpPr>
          <p:cNvPr id="92" name="Shape 92"/>
          <p:cNvSpPr>
            <a:spLocks noGrp="1"/>
          </p:cNvSpPr>
          <p:nvPr>
            <p:ph type="body" sz="half" idx="1"/>
          </p:nvPr>
        </p:nvSpPr>
        <p:spPr>
          <a:xfrm>
            <a:off x="831198" y="8405931"/>
            <a:ext cx="22721604" cy="3468805"/>
          </a:xfrm>
          <a:prstGeom prst="rect">
            <a:avLst/>
          </a:prstGeom>
        </p:spPr>
        <p:txBody>
          <a:bodyPr/>
          <a:lstStyle>
            <a:lvl1pPr algn="ctr"/>
            <a:lvl2pPr algn="ctr"/>
            <a:lvl3pPr algn="ctr"/>
            <a:lvl4pPr algn="ctr"/>
            <a:lvl5pPr algn="ct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3" name="Shape 9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Shape 20"/>
          <p:cNvSpPr>
            <a:spLocks noGrp="1"/>
          </p:cNvSpPr>
          <p:nvPr>
            <p:ph type="title"/>
          </p:nvPr>
        </p:nvSpPr>
        <p:spPr>
          <a:xfrm>
            <a:off x="831198" y="5735599"/>
            <a:ext cx="22721604" cy="2244805"/>
          </a:xfrm>
          <a:prstGeom prst="rect">
            <a:avLst/>
          </a:prstGeom>
        </p:spPr>
        <p:txBody>
          <a:bodyPr anchor="ctr"/>
          <a:lstStyle>
            <a:lvl1pPr algn="ctr">
              <a:defRPr sz="9600"/>
            </a:lvl1pPr>
          </a:lstStyle>
          <a:p>
            <a:r>
              <a:t>Текст заголовка</a:t>
            </a:r>
          </a:p>
        </p:txBody>
      </p:sp>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r>
              <a:t>Текст заголовка</a:t>
            </a:r>
          </a:p>
        </p:txBody>
      </p:sp>
      <p:sp>
        <p:nvSpPr>
          <p:cNvPr id="29" name="Shape 29"/>
          <p:cNvSpPr>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r>
              <a:t>Текст заголовка</a:t>
            </a:r>
          </a:p>
        </p:txBody>
      </p:sp>
      <p:sp>
        <p:nvSpPr>
          <p:cNvPr id="38" name="Shape 38"/>
          <p:cNvSpPr>
            <a:spLocks noGrp="1"/>
          </p:cNvSpPr>
          <p:nvPr>
            <p:ph type="body" sz="half" idx="1"/>
          </p:nvPr>
        </p:nvSpPr>
        <p:spPr>
          <a:xfrm>
            <a:off x="831198" y="3073266"/>
            <a:ext cx="10666404" cy="9110403"/>
          </a:xfrm>
          <a:prstGeom prst="rect">
            <a:avLst/>
          </a:prstGeom>
        </p:spPr>
        <p:txBody>
          <a:bodyPr/>
          <a:lstStyle>
            <a:lvl1pPr marL="956127" indent="-816427">
              <a:buSzPts val="3600"/>
              <a:defRPr sz="3600"/>
            </a:lvl1pPr>
            <a:lvl2pPr marL="1524000" indent="-914400">
              <a:buSzPts val="3600"/>
              <a:defRPr sz="3600"/>
            </a:lvl2pPr>
            <a:lvl3pPr marL="1981200" indent="-914400">
              <a:buSzPts val="3600"/>
              <a:defRPr sz="3600"/>
            </a:lvl3pPr>
            <a:lvl4pPr marL="2438400" indent="-914400">
              <a:buSzPts val="3600"/>
              <a:defRPr sz="3600"/>
            </a:lvl4pPr>
            <a:lvl5pPr marL="2895600" indent="-914400">
              <a:buSzPts val="3600"/>
              <a:defRPr sz="36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Shape 39"/>
          <p:cNvSpPr>
            <a:spLocks noGrp="1"/>
          </p:cNvSpPr>
          <p:nvPr>
            <p:ph type="body" sz="half" idx="13"/>
          </p:nvPr>
        </p:nvSpPr>
        <p:spPr>
          <a:xfrm>
            <a:off x="12886400" y="3073265"/>
            <a:ext cx="10666402" cy="9110403"/>
          </a:xfrm>
          <a:prstGeom prst="rect">
            <a:avLst/>
          </a:prstGeom>
        </p:spPr>
        <p:txBody>
          <a:bodyPr/>
          <a:lstStyle/>
          <a:p>
            <a:endParaRP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Текст заголовка</a:t>
            </a: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Shape 55"/>
          <p:cNvSpPr>
            <a:spLocks noGrp="1"/>
          </p:cNvSpPr>
          <p:nvPr>
            <p:ph type="title"/>
          </p:nvPr>
        </p:nvSpPr>
        <p:spPr>
          <a:xfrm>
            <a:off x="831198" y="1481599"/>
            <a:ext cx="7488003" cy="2015202"/>
          </a:xfrm>
          <a:prstGeom prst="rect">
            <a:avLst/>
          </a:prstGeom>
        </p:spPr>
        <p:txBody>
          <a:bodyPr anchor="b"/>
          <a:lstStyle>
            <a:lvl1pPr>
              <a:defRPr sz="6400"/>
            </a:lvl1pPr>
          </a:lstStyle>
          <a:p>
            <a:r>
              <a:t>Текст заголовка</a:t>
            </a:r>
          </a:p>
        </p:txBody>
      </p:sp>
      <p:sp>
        <p:nvSpPr>
          <p:cNvPr id="56" name="Shape 56"/>
          <p:cNvSpPr>
            <a:spLocks noGrp="1"/>
          </p:cNvSpPr>
          <p:nvPr>
            <p:ph type="body" sz="quarter" idx="1"/>
          </p:nvPr>
        </p:nvSpPr>
        <p:spPr>
          <a:xfrm>
            <a:off x="831198" y="3705599"/>
            <a:ext cx="7488003" cy="8478402"/>
          </a:xfrm>
          <a:prstGeom prst="rect">
            <a:avLst/>
          </a:prstGeom>
        </p:spPr>
        <p:txBody>
          <a:bodyPr/>
          <a:lstStyle>
            <a:lvl1pPr marL="965200" indent="-812800">
              <a:buSzPts val="3200"/>
              <a:defRPr sz="3200"/>
            </a:lvl1pPr>
            <a:lvl2pPr marL="1422400" indent="-812800">
              <a:buSzPts val="3200"/>
              <a:defRPr sz="3200"/>
            </a:lvl2pPr>
            <a:lvl3pPr marL="1879600" indent="-812800">
              <a:buSzPts val="3200"/>
              <a:defRPr sz="3200"/>
            </a:lvl3pPr>
            <a:lvl4pPr marL="2336800" indent="-812800">
              <a:buSzPts val="3200"/>
              <a:defRPr sz="3200"/>
            </a:lvl4pPr>
            <a:lvl5pPr marL="2794000" indent="-812800">
              <a:buSzPts val="3200"/>
              <a:defRPr sz="3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Shape 64"/>
          <p:cNvSpPr>
            <a:spLocks noGrp="1"/>
          </p:cNvSpPr>
          <p:nvPr>
            <p:ph type="title"/>
          </p:nvPr>
        </p:nvSpPr>
        <p:spPr>
          <a:xfrm>
            <a:off x="1307332" y="1200399"/>
            <a:ext cx="16980803" cy="10908801"/>
          </a:xfrm>
          <a:prstGeom prst="rect">
            <a:avLst/>
          </a:prstGeom>
        </p:spPr>
        <p:txBody>
          <a:bodyPr anchor="ctr"/>
          <a:lstStyle>
            <a:lvl1pPr>
              <a:defRPr sz="12800"/>
            </a:lvl1pPr>
          </a:lstStyle>
          <a:p>
            <a:r>
              <a:t>Текст заголовка</a:t>
            </a: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Shape 72"/>
          <p:cNvSpPr/>
          <p:nvPr/>
        </p:nvSpPr>
        <p:spPr>
          <a:xfrm>
            <a:off x="12191999" y="-334"/>
            <a:ext cx="12192006" cy="13716002"/>
          </a:xfrm>
          <a:prstGeom prst="rect">
            <a:avLst/>
          </a:prstGeom>
          <a:solidFill>
            <a:srgbClr val="EEEEEE"/>
          </a:solidFill>
          <a:ln w="12700">
            <a:miter lim="400000"/>
          </a:ln>
        </p:spPr>
        <p:txBody>
          <a:bodyPr lIns="121917" tIns="121917" rIns="121917" bIns="121917" anchor="ctr"/>
          <a:lstStyle/>
          <a:p>
            <a:pPr>
              <a:defRPr>
                <a:latin typeface="+mj-lt"/>
                <a:ea typeface="+mj-ea"/>
                <a:cs typeface="+mj-cs"/>
                <a:sym typeface="Arial"/>
              </a:defRPr>
            </a:pPr>
            <a:endParaRPr/>
          </a:p>
        </p:txBody>
      </p:sp>
      <p:sp>
        <p:nvSpPr>
          <p:cNvPr id="73" name="Shape 73"/>
          <p:cNvSpPr>
            <a:spLocks noGrp="1"/>
          </p:cNvSpPr>
          <p:nvPr>
            <p:ph type="title"/>
          </p:nvPr>
        </p:nvSpPr>
        <p:spPr>
          <a:xfrm>
            <a:off x="707998" y="3288465"/>
            <a:ext cx="10787203" cy="3952805"/>
          </a:xfrm>
          <a:prstGeom prst="rect">
            <a:avLst/>
          </a:prstGeom>
        </p:spPr>
        <p:txBody>
          <a:bodyPr anchor="b"/>
          <a:lstStyle>
            <a:lvl1pPr algn="ctr">
              <a:defRPr sz="11200"/>
            </a:lvl1pPr>
          </a:lstStyle>
          <a:p>
            <a:r>
              <a:t>Текст заголовка</a:t>
            </a:r>
          </a:p>
        </p:txBody>
      </p:sp>
      <p:sp>
        <p:nvSpPr>
          <p:cNvPr id="74" name="Shape 74"/>
          <p:cNvSpPr>
            <a:spLocks noGrp="1"/>
          </p:cNvSpPr>
          <p:nvPr>
            <p:ph type="body" sz="quarter" idx="1"/>
          </p:nvPr>
        </p:nvSpPr>
        <p:spPr>
          <a:xfrm>
            <a:off x="707998" y="7474866"/>
            <a:ext cx="10787203" cy="3293605"/>
          </a:xfrm>
          <a:prstGeom prst="rect">
            <a:avLst/>
          </a:prstGeom>
        </p:spPr>
        <p:txBody>
          <a:bodyPr/>
          <a:lstStyle>
            <a:lvl1pPr marL="457200" indent="-342900" algn="ctr">
              <a:lnSpc>
                <a:spcPct val="100000"/>
              </a:lnSpc>
              <a:buClrTx/>
              <a:buSzTx/>
              <a:buFontTx/>
              <a:buNone/>
              <a:defRPr sz="5600"/>
            </a:lvl1pPr>
            <a:lvl2pPr marL="457200" indent="114300" algn="ctr">
              <a:lnSpc>
                <a:spcPct val="100000"/>
              </a:lnSpc>
              <a:buClrTx/>
              <a:buSzTx/>
              <a:buFontTx/>
              <a:buNone/>
              <a:defRPr sz="5600"/>
            </a:lvl2pPr>
            <a:lvl3pPr marL="457200" indent="114300" algn="ctr">
              <a:lnSpc>
                <a:spcPct val="100000"/>
              </a:lnSpc>
              <a:buClrTx/>
              <a:buSzTx/>
              <a:buFontTx/>
              <a:buNone/>
              <a:defRPr sz="5600"/>
            </a:lvl3pPr>
            <a:lvl4pPr marL="457200" indent="114300" algn="ctr">
              <a:lnSpc>
                <a:spcPct val="100000"/>
              </a:lnSpc>
              <a:buClrTx/>
              <a:buSzTx/>
              <a:buFontTx/>
              <a:buNone/>
              <a:defRPr sz="5600"/>
            </a:lvl4pPr>
            <a:lvl5pPr marL="457200" indent="114300" algn="ctr">
              <a:lnSpc>
                <a:spcPct val="100000"/>
              </a:lnSpc>
              <a:buClrTx/>
              <a:buSzTx/>
              <a:buFontTx/>
              <a:buNone/>
              <a:defRPr sz="56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5" name="Shape 75"/>
          <p:cNvSpPr>
            <a:spLocks noGrp="1"/>
          </p:cNvSpPr>
          <p:nvPr>
            <p:ph type="body" sz="half" idx="13"/>
          </p:nvPr>
        </p:nvSpPr>
        <p:spPr>
          <a:xfrm>
            <a:off x="13172000" y="1930866"/>
            <a:ext cx="10232005" cy="9853601"/>
          </a:xfrm>
          <a:prstGeom prst="rect">
            <a:avLst/>
          </a:prstGeom>
        </p:spPr>
        <p:txBody>
          <a:bodyPr anchor="ctr"/>
          <a:lstStyle/>
          <a:p>
            <a:endParaRP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Shape 83"/>
          <p:cNvSpPr>
            <a:spLocks noGrp="1"/>
          </p:cNvSpPr>
          <p:nvPr>
            <p:ph type="body" sz="quarter" idx="1"/>
          </p:nvPr>
        </p:nvSpPr>
        <p:spPr>
          <a:xfrm>
            <a:off x="831198" y="11281533"/>
            <a:ext cx="15996804" cy="1613605"/>
          </a:xfrm>
          <a:prstGeom prst="rect">
            <a:avLst/>
          </a:prstGeom>
        </p:spPr>
        <p:txBody>
          <a:bodyPr anchor="ctr"/>
          <a:lstStyle>
            <a:lvl1pPr marL="0" indent="228600">
              <a:lnSpc>
                <a:spcPct val="100000"/>
              </a:lnSpc>
              <a:buClrTx/>
              <a:buSzTx/>
              <a:buFontTx/>
              <a:buNone/>
            </a:lvl1pPr>
            <a:lvl2pPr marL="1990269">
              <a:lnSpc>
                <a:spcPct val="100000"/>
              </a:lnSpc>
              <a:buClrTx/>
              <a:buFontTx/>
            </a:lvl2pPr>
            <a:lvl3pPr marL="2447469">
              <a:lnSpc>
                <a:spcPct val="100000"/>
              </a:lnSpc>
              <a:buClrTx/>
              <a:buFontTx/>
            </a:lvl3pPr>
            <a:lvl4pPr marL="2904669">
              <a:lnSpc>
                <a:spcPct val="100000"/>
              </a:lnSpc>
              <a:buClrTx/>
              <a:buFontTx/>
            </a:lvl4pPr>
            <a:lvl5pPr marL="3361869" indent="-1088569">
              <a:lnSpc>
                <a:spcPct val="100000"/>
              </a:lnSpc>
              <a:buClrTx/>
              <a:buFontTx/>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4" name="Shape 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1198" y="1186732"/>
            <a:ext cx="22721604" cy="152720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p>
            <a:r>
              <a:t>Текст заголовка</a:t>
            </a:r>
          </a:p>
        </p:txBody>
      </p:sp>
      <p:sp>
        <p:nvSpPr>
          <p:cNvPr id="3" name="Shape 3"/>
          <p:cNvSpPr>
            <a:spLocks noGrp="1"/>
          </p:cNvSpPr>
          <p:nvPr>
            <p:ph type="body" idx="1"/>
          </p:nvPr>
        </p:nvSpPr>
        <p:spPr>
          <a:xfrm>
            <a:off x="831198" y="3073266"/>
            <a:ext cx="22721604" cy="911040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Shape 4"/>
          <p:cNvSpPr>
            <a:spLocks noGrp="1"/>
          </p:cNvSpPr>
          <p:nvPr>
            <p:ph type="sldNum" sz="quarter" idx="2"/>
          </p:nvPr>
        </p:nvSpPr>
        <p:spPr>
          <a:xfrm>
            <a:off x="23188844" y="12524799"/>
            <a:ext cx="867580" cy="870494"/>
          </a:xfrm>
          <a:prstGeom prst="rect">
            <a:avLst/>
          </a:prstGeom>
          <a:ln w="12700">
            <a:miter lim="400000"/>
          </a:ln>
        </p:spPr>
        <p:txBody>
          <a:bodyPr wrap="none" lIns="243798" tIns="243798" rIns="243798" bIns="243798" anchor="ctr">
            <a:spAutoFit/>
          </a:bodyPr>
          <a:lstStyle>
            <a:lvl1pPr algn="r">
              <a:defRPr sz="2600">
                <a:solidFill>
                  <a:srgbClr val="585858"/>
                </a:solidFill>
                <a:latin typeface="+mj-lt"/>
                <a:ea typeface="+mj-ea"/>
                <a:cs typeface="+mj-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j-lt"/>
          <a:ea typeface="+mj-ea"/>
          <a:cs typeface="+mj-cs"/>
          <a:sym typeface="Arial"/>
        </a:defRPr>
      </a:lvl1pPr>
      <a:lvl2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j-lt"/>
          <a:ea typeface="+mj-ea"/>
          <a:cs typeface="+mj-cs"/>
          <a:sym typeface="Arial"/>
        </a:defRPr>
      </a:lvl2pPr>
      <a:lvl3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j-lt"/>
          <a:ea typeface="+mj-ea"/>
          <a:cs typeface="+mj-cs"/>
          <a:sym typeface="Arial"/>
        </a:defRPr>
      </a:lvl3pPr>
      <a:lvl4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j-lt"/>
          <a:ea typeface="+mj-ea"/>
          <a:cs typeface="+mj-cs"/>
          <a:sym typeface="Arial"/>
        </a:defRPr>
      </a:lvl4pPr>
      <a:lvl5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j-lt"/>
          <a:ea typeface="+mj-ea"/>
          <a:cs typeface="+mj-cs"/>
          <a:sym typeface="Arial"/>
        </a:defRPr>
      </a:lvl5pPr>
      <a:lvl6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j-lt"/>
          <a:ea typeface="+mj-ea"/>
          <a:cs typeface="+mj-cs"/>
          <a:sym typeface="Arial"/>
        </a:defRPr>
      </a:lvl6pPr>
      <a:lvl7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j-lt"/>
          <a:ea typeface="+mj-ea"/>
          <a:cs typeface="+mj-cs"/>
          <a:sym typeface="Arial"/>
        </a:defRPr>
      </a:lvl7pPr>
      <a:lvl8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j-lt"/>
          <a:ea typeface="+mj-ea"/>
          <a:cs typeface="+mj-cs"/>
          <a:sym typeface="Arial"/>
        </a:defRPr>
      </a:lvl8pPr>
      <a:lvl9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j-lt"/>
          <a:ea typeface="+mj-ea"/>
          <a:cs typeface="+mj-cs"/>
          <a:sym typeface="Arial"/>
        </a:defRPr>
      </a:lvl9pPr>
    </p:titleStyle>
    <p:bodyStyle>
      <a:lvl1pPr marL="1028700" marR="0" indent="-914400"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ln>
            <a:noFill/>
          </a:ln>
          <a:solidFill>
            <a:srgbClr val="585858"/>
          </a:solidFill>
          <a:uFillTx/>
          <a:latin typeface="+mj-lt"/>
          <a:ea typeface="+mj-ea"/>
          <a:cs typeface="+mj-cs"/>
          <a:sym typeface="Arial"/>
        </a:defRPr>
      </a:lvl1pPr>
      <a:lvl2pPr marL="16854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ln>
            <a:noFill/>
          </a:ln>
          <a:solidFill>
            <a:srgbClr val="585858"/>
          </a:solidFill>
          <a:uFillTx/>
          <a:latin typeface="+mj-lt"/>
          <a:ea typeface="+mj-ea"/>
          <a:cs typeface="+mj-cs"/>
          <a:sym typeface="Arial"/>
        </a:defRPr>
      </a:lvl2pPr>
      <a:lvl3pPr marL="21426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ln>
            <a:noFill/>
          </a:ln>
          <a:solidFill>
            <a:srgbClr val="585858"/>
          </a:solidFill>
          <a:uFillTx/>
          <a:latin typeface="+mj-lt"/>
          <a:ea typeface="+mj-ea"/>
          <a:cs typeface="+mj-cs"/>
          <a:sym typeface="Arial"/>
        </a:defRPr>
      </a:lvl3pPr>
      <a:lvl4pPr marL="25998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ln>
            <a:noFill/>
          </a:ln>
          <a:solidFill>
            <a:srgbClr val="585858"/>
          </a:solidFill>
          <a:uFillTx/>
          <a:latin typeface="+mj-lt"/>
          <a:ea typeface="+mj-ea"/>
          <a:cs typeface="+mj-cs"/>
          <a:sym typeface="Arial"/>
        </a:defRPr>
      </a:lvl4pPr>
      <a:lvl5pPr marL="3057069"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ln>
            <a:noFill/>
          </a:ln>
          <a:solidFill>
            <a:srgbClr val="585858"/>
          </a:solidFill>
          <a:uFillTx/>
          <a:latin typeface="+mj-lt"/>
          <a:ea typeface="+mj-ea"/>
          <a:cs typeface="+mj-cs"/>
          <a:sym typeface="Arial"/>
        </a:defRPr>
      </a:lvl5pPr>
      <a:lvl6pPr marL="3514271"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ln>
            <a:noFill/>
          </a:ln>
          <a:solidFill>
            <a:srgbClr val="585858"/>
          </a:solidFill>
          <a:uFillTx/>
          <a:latin typeface="+mj-lt"/>
          <a:ea typeface="+mj-ea"/>
          <a:cs typeface="+mj-cs"/>
          <a:sym typeface="Arial"/>
        </a:defRPr>
      </a:lvl6pPr>
      <a:lvl7pPr marL="3971471" marR="0" indent="-1088569"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ln>
            <a:noFill/>
          </a:ln>
          <a:solidFill>
            <a:srgbClr val="585858"/>
          </a:solidFill>
          <a:uFillTx/>
          <a:latin typeface="+mj-lt"/>
          <a:ea typeface="+mj-ea"/>
          <a:cs typeface="+mj-cs"/>
          <a:sym typeface="Arial"/>
        </a:defRPr>
      </a:lvl7pPr>
      <a:lvl8pPr marL="4428671" marR="0" indent="-1088571"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ln>
            <a:noFill/>
          </a:ln>
          <a:solidFill>
            <a:srgbClr val="585858"/>
          </a:solidFill>
          <a:uFillTx/>
          <a:latin typeface="+mj-lt"/>
          <a:ea typeface="+mj-ea"/>
          <a:cs typeface="+mj-cs"/>
          <a:sym typeface="Arial"/>
        </a:defRPr>
      </a:lvl8pPr>
      <a:lvl9pPr marL="4885871" marR="0" indent="-1088571" algn="l" defTabSz="2438400" rtl="0" latinLnBrk="0">
        <a:lnSpc>
          <a:spcPct val="115000"/>
        </a:lnSpc>
        <a:spcBef>
          <a:spcPts val="0"/>
        </a:spcBef>
        <a:spcAft>
          <a:spcPts val="0"/>
        </a:spcAft>
        <a:buClr>
          <a:srgbClr val="585858"/>
        </a:buClr>
        <a:buSzPts val="4800"/>
        <a:buFont typeface="Arial"/>
        <a:buChar char="■"/>
        <a:tabLst/>
        <a:defRPr sz="4800" b="0" i="0" u="none" strike="noStrike" cap="none" spc="0" baseline="0">
          <a:ln>
            <a:noFill/>
          </a:ln>
          <a:solidFill>
            <a:srgbClr val="585858"/>
          </a:solidFill>
          <a:uFillTx/>
          <a:latin typeface="+mj-lt"/>
          <a:ea typeface="+mj-ea"/>
          <a:cs typeface="+mj-cs"/>
          <a:sym typeface="Arial"/>
        </a:defRPr>
      </a:lvl9pPr>
    </p:bodyStyle>
    <p:otherStyle>
      <a:lvl1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1pPr>
      <a:lvl2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2pPr>
      <a:lvl3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3pPr>
      <a:lvl4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4pPr>
      <a:lvl5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5pPr>
      <a:lvl6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6pPr>
      <a:lvl7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7pPr>
      <a:lvl8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8pPr>
      <a:lvl9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image1.png"/>
          <p:cNvPicPr>
            <a:picLocks noChangeAspect="1"/>
          </p:cNvPicPr>
          <p:nvPr/>
        </p:nvPicPr>
        <p:blipFill>
          <a:blip r:embed="rId2">
            <a:extLst/>
          </a:blip>
          <a:stretch>
            <a:fillRect/>
          </a:stretch>
        </p:blipFill>
        <p:spPr>
          <a:xfrm>
            <a:off x="-3" y="-3"/>
            <a:ext cx="24384005" cy="13716005"/>
          </a:xfrm>
          <a:prstGeom prst="rect">
            <a:avLst/>
          </a:prstGeom>
          <a:ln w="12700">
            <a:miter lim="400000"/>
          </a:ln>
        </p:spPr>
      </p:pic>
      <p:sp>
        <p:nvSpPr>
          <p:cNvPr id="110" name="Shape 110"/>
          <p:cNvSpPr/>
          <p:nvPr/>
        </p:nvSpPr>
        <p:spPr>
          <a:xfrm>
            <a:off x="1098798" y="4128165"/>
            <a:ext cx="8691517" cy="2292206"/>
          </a:xfrm>
          <a:prstGeom prst="rect">
            <a:avLst/>
          </a:prstGeom>
          <a:ln w="12700">
            <a:miter lim="400000"/>
          </a:ln>
          <a:extLst>
            <a:ext uri="{C572A759-6A51-4108-AA02-DFA0A04FC94B}">
              <ma14:wrappingTextBoxFlag xmlns:ma14="http://schemas.microsoft.com/office/mac/drawingml/2011/main" xmlns="" val="1"/>
            </a:ext>
          </a:extLst>
        </p:spPr>
        <p:txBody>
          <a:bodyPr wrap="none" lIns="121917" tIns="121917" rIns="121917" bIns="121917">
            <a:spAutoFit/>
          </a:bodyPr>
          <a:lstStyle>
            <a:lvl1pPr algn="ctr">
              <a:defRPr sz="14400" b="1">
                <a:solidFill>
                  <a:srgbClr val="FFFFFF"/>
                </a:solidFill>
                <a:latin typeface="+mj-lt"/>
                <a:ea typeface="+mj-ea"/>
                <a:cs typeface="+mj-cs"/>
                <a:sym typeface="Arial"/>
              </a:defRPr>
            </a:lvl1pPr>
          </a:lstStyle>
          <a:p>
            <a:r>
              <a:t>Nutripack</a:t>
            </a:r>
          </a:p>
        </p:txBody>
      </p:sp>
      <p:sp>
        <p:nvSpPr>
          <p:cNvPr id="111" name="Shape 111"/>
          <p:cNvSpPr/>
          <p:nvPr/>
        </p:nvSpPr>
        <p:spPr>
          <a:xfrm>
            <a:off x="1055512" y="6926184"/>
            <a:ext cx="10323641" cy="1971506"/>
          </a:xfrm>
          <a:prstGeom prst="rect">
            <a:avLst/>
          </a:prstGeom>
          <a:ln w="12700">
            <a:miter lim="400000"/>
          </a:ln>
          <a:extLst>
            <a:ext uri="{C572A759-6A51-4108-AA02-DFA0A04FC94B}">
              <ma14:wrappingTextBoxFlag xmlns:ma14="http://schemas.microsoft.com/office/mac/drawingml/2011/main" xmlns="" val="1"/>
            </a:ext>
          </a:extLst>
        </p:spPr>
        <p:txBody>
          <a:bodyPr wrap="none" lIns="121917" tIns="121917" rIns="121917" bIns="121917">
            <a:spAutoFit/>
          </a:bodyPr>
          <a:lstStyle/>
          <a:p>
            <a:pPr>
              <a:defRPr sz="6000" b="1">
                <a:solidFill>
                  <a:srgbClr val="FFFFFF"/>
                </a:solidFill>
                <a:latin typeface="+mj-lt"/>
                <a:ea typeface="+mj-ea"/>
                <a:cs typeface="+mj-cs"/>
                <a:sym typeface="Arial"/>
              </a:defRPr>
            </a:pPr>
            <a:r>
              <a:t>Обогащение рациона </a:t>
            </a:r>
          </a:p>
          <a:p>
            <a:pPr>
              <a:defRPr sz="6000" b="1">
                <a:solidFill>
                  <a:srgbClr val="FFFFFF"/>
                </a:solidFill>
                <a:latin typeface="+mj-lt"/>
                <a:ea typeface="+mj-ea"/>
                <a:cs typeface="+mj-cs"/>
                <a:sym typeface="Arial"/>
              </a:defRPr>
            </a:pPr>
            <a:r>
              <a:t>природными нутриентами</a:t>
            </a:r>
          </a:p>
        </p:txBody>
      </p:sp>
      <p:pic>
        <p:nvPicPr>
          <p:cNvPr id="112" name="image2.png"/>
          <p:cNvPicPr>
            <a:picLocks noChangeAspect="1"/>
          </p:cNvPicPr>
          <p:nvPr/>
        </p:nvPicPr>
        <p:blipFill>
          <a:blip r:embed="rId3">
            <a:extLst/>
          </a:blip>
          <a:stretch>
            <a:fillRect/>
          </a:stretch>
        </p:blipFill>
        <p:spPr>
          <a:xfrm>
            <a:off x="1300975" y="12159704"/>
            <a:ext cx="2460003" cy="43583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mage3.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274" name="image33.jpeg"/>
          <p:cNvPicPr>
            <a:picLocks noChangeAspect="1"/>
          </p:cNvPicPr>
          <p:nvPr/>
        </p:nvPicPr>
        <p:blipFill>
          <a:blip r:embed="rId4">
            <a:extLst/>
          </a:blip>
          <a:srcRect l="3444" t="2" r="7279" b="9040"/>
          <a:stretch>
            <a:fillRect/>
          </a:stretch>
        </p:blipFill>
        <p:spPr>
          <a:xfrm rot="10800000" flipH="1">
            <a:off x="16083692" y="5277900"/>
            <a:ext cx="3316685" cy="3378995"/>
          </a:xfrm>
          <a:custGeom>
            <a:avLst/>
            <a:gdLst/>
            <a:ahLst/>
            <a:cxnLst>
              <a:cxn ang="0">
                <a:pos x="wd2" y="hd2"/>
              </a:cxn>
              <a:cxn ang="5400000">
                <a:pos x="wd2" y="hd2"/>
              </a:cxn>
              <a:cxn ang="10800000">
                <a:pos x="wd2" y="hd2"/>
              </a:cxn>
              <a:cxn ang="16200000">
                <a:pos x="wd2" y="hd2"/>
              </a:cxn>
            </a:cxnLst>
            <a:rect l="0" t="0" r="r" b="b"/>
            <a:pathLst>
              <a:path w="21600" h="21600" extrusionOk="0">
                <a:moveTo>
                  <a:pt x="10147" y="0"/>
                </a:moveTo>
                <a:cubicBezTo>
                  <a:pt x="4488" y="340"/>
                  <a:pt x="0" y="5029"/>
                  <a:pt x="0" y="10782"/>
                </a:cubicBezTo>
                <a:cubicBezTo>
                  <a:pt x="0" y="16756"/>
                  <a:pt x="4836" y="21600"/>
                  <a:pt x="10801" y="21600"/>
                </a:cubicBezTo>
                <a:cubicBezTo>
                  <a:pt x="16766" y="21600"/>
                  <a:pt x="21600" y="16756"/>
                  <a:pt x="21600" y="10782"/>
                </a:cubicBezTo>
                <a:cubicBezTo>
                  <a:pt x="21600" y="5029"/>
                  <a:pt x="17112" y="339"/>
                  <a:pt x="11453" y="0"/>
                </a:cubicBezTo>
                <a:lnTo>
                  <a:pt x="10147" y="0"/>
                </a:lnTo>
                <a:close/>
              </a:path>
            </a:pathLst>
          </a:custGeom>
          <a:ln w="12700">
            <a:miter lim="400000"/>
          </a:ln>
        </p:spPr>
      </p:pic>
      <p:sp>
        <p:nvSpPr>
          <p:cNvPr id="275" name="Shape 275"/>
          <p:cNvSpPr/>
          <p:nvPr/>
        </p:nvSpPr>
        <p:spPr>
          <a:xfrm>
            <a:off x="1261698" y="3691299"/>
            <a:ext cx="22089204" cy="6333392"/>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6400" b="1">
                <a:solidFill>
                  <a:srgbClr val="299E0E"/>
                </a:solidFill>
                <a:latin typeface="+mj-lt"/>
                <a:ea typeface="+mj-ea"/>
                <a:cs typeface="+mj-cs"/>
                <a:sym typeface="Arial"/>
              </a:defRPr>
            </a:pPr>
            <a:r>
              <a:t>РАЦИОНАЛЬНЫЙ </a:t>
            </a:r>
          </a:p>
          <a:p>
            <a:pPr>
              <a:defRPr sz="6400" b="1">
                <a:solidFill>
                  <a:srgbClr val="299E0E"/>
                </a:solidFill>
                <a:latin typeface="+mj-lt"/>
                <a:ea typeface="+mj-ea"/>
                <a:cs typeface="+mj-cs"/>
                <a:sym typeface="Arial"/>
              </a:defRPr>
            </a:pPr>
            <a:r>
              <a:t>ПОДХОД К ПИТАНИЮ: </a:t>
            </a:r>
          </a:p>
          <a:p>
            <a:pPr>
              <a:defRPr sz="6400" b="1">
                <a:solidFill>
                  <a:srgbClr val="299E0E"/>
                </a:solidFill>
                <a:latin typeface="+mj-lt"/>
                <a:ea typeface="+mj-ea"/>
                <a:cs typeface="+mj-cs"/>
                <a:sym typeface="Arial"/>
              </a:defRPr>
            </a:pPr>
            <a:endParaRPr/>
          </a:p>
          <a:p>
            <a:pPr>
              <a:defRPr sz="5200" b="1">
                <a:solidFill>
                  <a:srgbClr val="535353"/>
                </a:solidFill>
                <a:latin typeface="+mj-lt"/>
                <a:ea typeface="+mj-ea"/>
                <a:cs typeface="+mj-cs"/>
                <a:sym typeface="Arial"/>
              </a:defRPr>
            </a:pPr>
            <a:r>
              <a:t>ВОСПОЛНИТЬ </a:t>
            </a:r>
          </a:p>
          <a:p>
            <a:pPr>
              <a:defRPr sz="5200" b="1">
                <a:solidFill>
                  <a:srgbClr val="535353"/>
                </a:solidFill>
                <a:latin typeface="+mj-lt"/>
                <a:ea typeface="+mj-ea"/>
                <a:cs typeface="+mj-cs"/>
                <a:sym typeface="Arial"/>
              </a:defRPr>
            </a:pPr>
            <a:r>
              <a:t>НЕДОСТАТОК — </a:t>
            </a:r>
          </a:p>
          <a:p>
            <a:pPr>
              <a:defRPr sz="5200" b="1">
                <a:solidFill>
                  <a:srgbClr val="535353"/>
                </a:solidFill>
                <a:latin typeface="+mj-lt"/>
                <a:ea typeface="+mj-ea"/>
                <a:cs typeface="+mj-cs"/>
                <a:sym typeface="Arial"/>
              </a:defRPr>
            </a:pPr>
            <a:r>
              <a:t>СКОРРЕКТИРОВАТЬ </a:t>
            </a:r>
          </a:p>
          <a:p>
            <a:pPr>
              <a:defRPr sz="5200" b="1">
                <a:solidFill>
                  <a:srgbClr val="535353"/>
                </a:solidFill>
                <a:latin typeface="+mj-lt"/>
                <a:ea typeface="+mj-ea"/>
                <a:cs typeface="+mj-cs"/>
                <a:sym typeface="Arial"/>
              </a:defRPr>
            </a:pPr>
            <a:r>
              <a:t>ИЗБЫТОК</a:t>
            </a:r>
          </a:p>
        </p:txBody>
      </p:sp>
      <p:sp>
        <p:nvSpPr>
          <p:cNvPr id="276" name="Shape 276"/>
          <p:cNvSpPr/>
          <p:nvPr/>
        </p:nvSpPr>
        <p:spPr>
          <a:xfrm rot="5400000">
            <a:off x="17787154" y="8606249"/>
            <a:ext cx="3440806" cy="2980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78" y="0"/>
                </a:lnTo>
                <a:lnTo>
                  <a:pt x="16922" y="0"/>
                </a:lnTo>
                <a:lnTo>
                  <a:pt x="21600" y="10800"/>
                </a:lnTo>
                <a:lnTo>
                  <a:pt x="16922" y="21600"/>
                </a:lnTo>
                <a:lnTo>
                  <a:pt x="4678" y="21600"/>
                </a:lnTo>
                <a:close/>
              </a:path>
            </a:pathLst>
          </a:custGeom>
          <a:solidFill>
            <a:srgbClr val="EFEFEF"/>
          </a:solidFill>
          <a:ln w="12700">
            <a:miter lim="400000"/>
          </a:ln>
        </p:spPr>
        <p:txBody>
          <a:bodyPr lIns="121917" tIns="121917" rIns="121917" bIns="121917" anchor="ctr"/>
          <a:lstStyle/>
          <a:p>
            <a:pPr>
              <a:defRPr>
                <a:latin typeface="+mj-lt"/>
                <a:ea typeface="+mj-ea"/>
                <a:cs typeface="+mj-cs"/>
                <a:sym typeface="Arial"/>
              </a:defRPr>
            </a:pPr>
            <a:endParaRPr/>
          </a:p>
        </p:txBody>
      </p:sp>
      <p:sp>
        <p:nvSpPr>
          <p:cNvPr id="277" name="Shape 277"/>
          <p:cNvSpPr/>
          <p:nvPr/>
        </p:nvSpPr>
        <p:spPr>
          <a:xfrm rot="5400000">
            <a:off x="12023025" y="5176065"/>
            <a:ext cx="3440805" cy="2980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78" y="0"/>
                </a:lnTo>
                <a:lnTo>
                  <a:pt x="16922" y="0"/>
                </a:lnTo>
                <a:lnTo>
                  <a:pt x="21600" y="10800"/>
                </a:lnTo>
                <a:lnTo>
                  <a:pt x="16922" y="21600"/>
                </a:lnTo>
                <a:lnTo>
                  <a:pt x="4678" y="21600"/>
                </a:lnTo>
                <a:close/>
              </a:path>
            </a:pathLst>
          </a:custGeom>
          <a:solidFill>
            <a:srgbClr val="EEEEEE"/>
          </a:solidFill>
          <a:ln w="12700">
            <a:miter lim="400000"/>
          </a:ln>
        </p:spPr>
        <p:txBody>
          <a:bodyPr lIns="121917" tIns="121917" rIns="121917" bIns="121917" anchor="ctr"/>
          <a:lstStyle/>
          <a:p>
            <a:pPr>
              <a:defRPr>
                <a:latin typeface="+mj-lt"/>
                <a:ea typeface="+mj-ea"/>
                <a:cs typeface="+mj-cs"/>
                <a:sym typeface="Arial"/>
              </a:defRPr>
            </a:pPr>
            <a:endParaRPr/>
          </a:p>
        </p:txBody>
      </p:sp>
      <p:sp>
        <p:nvSpPr>
          <p:cNvPr id="278" name="Shape 278"/>
          <p:cNvSpPr/>
          <p:nvPr/>
        </p:nvSpPr>
        <p:spPr>
          <a:xfrm>
            <a:off x="12156519" y="5768468"/>
            <a:ext cx="3228005" cy="165789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lgn="ctr">
              <a:defRPr sz="2600" b="1">
                <a:solidFill>
                  <a:srgbClr val="585858"/>
                </a:solidFill>
                <a:latin typeface="+mj-lt"/>
                <a:ea typeface="+mj-ea"/>
                <a:cs typeface="+mj-cs"/>
                <a:sym typeface="Arial"/>
              </a:defRPr>
            </a:lvl1pPr>
          </a:lstStyle>
          <a:p>
            <a:r>
              <a:t>уменьшить потребление соли и сахара</a:t>
            </a:r>
          </a:p>
        </p:txBody>
      </p:sp>
      <p:grpSp>
        <p:nvGrpSpPr>
          <p:cNvPr id="281" name="Group 281"/>
          <p:cNvGrpSpPr/>
          <p:nvPr/>
        </p:nvGrpSpPr>
        <p:grpSpPr>
          <a:xfrm>
            <a:off x="17877111" y="1881725"/>
            <a:ext cx="3228012" cy="3440812"/>
            <a:chOff x="0" y="-1"/>
            <a:chExt cx="3228011" cy="3440810"/>
          </a:xfrm>
        </p:grpSpPr>
        <p:sp>
          <p:nvSpPr>
            <p:cNvPr id="279" name="Shape 279"/>
            <p:cNvSpPr/>
            <p:nvPr/>
          </p:nvSpPr>
          <p:spPr>
            <a:xfrm rot="5400000">
              <a:off x="-106400" y="229998"/>
              <a:ext cx="3440812" cy="298081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78" y="0"/>
                  </a:lnTo>
                  <a:lnTo>
                    <a:pt x="16922" y="0"/>
                  </a:lnTo>
                  <a:lnTo>
                    <a:pt x="21600" y="10800"/>
                  </a:lnTo>
                  <a:lnTo>
                    <a:pt x="16922" y="21600"/>
                  </a:lnTo>
                  <a:lnTo>
                    <a:pt x="4678" y="21600"/>
                  </a:lnTo>
                  <a:close/>
                </a:path>
              </a:pathLst>
            </a:custGeom>
            <a:solidFill>
              <a:srgbClr val="EEEEEE"/>
            </a:solidFill>
            <a:ln w="12700" cap="flat">
              <a:noFill/>
              <a:miter lim="400000"/>
            </a:ln>
            <a:effectLst/>
          </p:spPr>
          <p:txBody>
            <a:bodyPr wrap="square" lIns="121917" tIns="121917" rIns="121917" bIns="121917" numCol="1" anchor="ctr">
              <a:noAutofit/>
            </a:bodyPr>
            <a:lstStyle/>
            <a:p>
              <a:pPr>
                <a:defRPr>
                  <a:latin typeface="+mj-lt"/>
                  <a:ea typeface="+mj-ea"/>
                  <a:cs typeface="+mj-cs"/>
                  <a:sym typeface="Arial"/>
                </a:defRPr>
              </a:pPr>
              <a:endParaRPr/>
            </a:p>
          </p:txBody>
        </p:sp>
        <p:sp>
          <p:nvSpPr>
            <p:cNvPr id="280" name="Shape 280"/>
            <p:cNvSpPr/>
            <p:nvPr/>
          </p:nvSpPr>
          <p:spPr>
            <a:xfrm>
              <a:off x="-1" y="814646"/>
              <a:ext cx="3228012" cy="12641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lgn="ctr">
                <a:defRPr sz="2600" b="1">
                  <a:solidFill>
                    <a:srgbClr val="585858"/>
                  </a:solidFill>
                  <a:latin typeface="+mj-lt"/>
                  <a:ea typeface="+mj-ea"/>
                  <a:cs typeface="+mj-cs"/>
                  <a:sym typeface="Arial"/>
                </a:defRPr>
              </a:pPr>
              <a:endParaRPr/>
            </a:p>
            <a:p>
              <a:pPr algn="ctr">
                <a:defRPr sz="2600" b="1">
                  <a:solidFill>
                    <a:srgbClr val="585858"/>
                  </a:solidFill>
                  <a:latin typeface="+mj-lt"/>
                  <a:ea typeface="+mj-ea"/>
                  <a:cs typeface="+mj-cs"/>
                  <a:sym typeface="Arial"/>
                </a:defRPr>
              </a:pPr>
              <a:r>
                <a:t>не переедать</a:t>
              </a:r>
            </a:p>
          </p:txBody>
        </p:sp>
      </p:grpSp>
      <p:sp>
        <p:nvSpPr>
          <p:cNvPr id="282" name="Shape 282"/>
          <p:cNvSpPr/>
          <p:nvPr/>
        </p:nvSpPr>
        <p:spPr>
          <a:xfrm>
            <a:off x="17924146" y="9299664"/>
            <a:ext cx="3228006" cy="126419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lgn="ctr">
              <a:defRPr sz="2600" b="1">
                <a:solidFill>
                  <a:srgbClr val="585858"/>
                </a:solidFill>
                <a:latin typeface="+mj-lt"/>
                <a:ea typeface="+mj-ea"/>
                <a:cs typeface="+mj-cs"/>
                <a:sym typeface="Arial"/>
              </a:defRPr>
            </a:lvl1pPr>
          </a:lstStyle>
          <a:p>
            <a:r>
              <a:t>соблюдать режима питания</a:t>
            </a:r>
          </a:p>
        </p:txBody>
      </p:sp>
      <p:grpSp>
        <p:nvGrpSpPr>
          <p:cNvPr id="285" name="Group 285"/>
          <p:cNvGrpSpPr/>
          <p:nvPr/>
        </p:nvGrpSpPr>
        <p:grpSpPr>
          <a:xfrm>
            <a:off x="14275228" y="8395245"/>
            <a:ext cx="3228011" cy="3440812"/>
            <a:chOff x="-1" y="-1"/>
            <a:chExt cx="3228010" cy="3440811"/>
          </a:xfrm>
        </p:grpSpPr>
        <p:sp>
          <p:nvSpPr>
            <p:cNvPr id="283" name="Shape 283"/>
            <p:cNvSpPr/>
            <p:nvPr/>
          </p:nvSpPr>
          <p:spPr>
            <a:xfrm rot="5400000">
              <a:off x="-175695" y="229999"/>
              <a:ext cx="3440812" cy="29808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78" y="0"/>
                  </a:lnTo>
                  <a:lnTo>
                    <a:pt x="16922" y="0"/>
                  </a:lnTo>
                  <a:lnTo>
                    <a:pt x="21600" y="10800"/>
                  </a:lnTo>
                  <a:lnTo>
                    <a:pt x="16922" y="21600"/>
                  </a:lnTo>
                  <a:lnTo>
                    <a:pt x="4678" y="21600"/>
                  </a:lnTo>
                  <a:close/>
                </a:path>
              </a:pathLst>
            </a:custGeom>
            <a:solidFill>
              <a:srgbClr val="299E0E"/>
            </a:solidFill>
            <a:ln w="12700" cap="flat">
              <a:noFill/>
              <a:miter lim="400000"/>
            </a:ln>
            <a:effectLst/>
          </p:spPr>
          <p:txBody>
            <a:bodyPr wrap="square" lIns="121917" tIns="121917" rIns="121917" bIns="121917" numCol="1" anchor="ctr">
              <a:noAutofit/>
            </a:bodyPr>
            <a:lstStyle/>
            <a:p>
              <a:pPr algn="ctr">
                <a:defRPr sz="2600">
                  <a:latin typeface="+mj-lt"/>
                  <a:ea typeface="+mj-ea"/>
                  <a:cs typeface="+mj-cs"/>
                  <a:sym typeface="Arial"/>
                </a:defRPr>
              </a:pPr>
              <a:endParaRPr/>
            </a:p>
          </p:txBody>
        </p:sp>
        <p:sp>
          <p:nvSpPr>
            <p:cNvPr id="284" name="Shape 284"/>
            <p:cNvSpPr/>
            <p:nvPr/>
          </p:nvSpPr>
          <p:spPr>
            <a:xfrm>
              <a:off x="-2" y="401642"/>
              <a:ext cx="3228012" cy="24452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lgn="ctr">
                <a:defRPr sz="2600" b="1">
                  <a:solidFill>
                    <a:srgbClr val="FFFFFF"/>
                  </a:solidFill>
                  <a:latin typeface="+mj-lt"/>
                  <a:ea typeface="+mj-ea"/>
                  <a:cs typeface="+mj-cs"/>
                  <a:sym typeface="Arial"/>
                </a:defRPr>
              </a:pPr>
              <a:r>
                <a:t>восполнить </a:t>
              </a:r>
            </a:p>
            <a:p>
              <a:pPr algn="ctr">
                <a:defRPr sz="2600" b="1">
                  <a:solidFill>
                    <a:srgbClr val="FFFFFF"/>
                  </a:solidFill>
                  <a:latin typeface="+mj-lt"/>
                  <a:ea typeface="+mj-ea"/>
                  <a:cs typeface="+mj-cs"/>
                  <a:sym typeface="Arial"/>
                </a:defRPr>
              </a:pPr>
              <a:r>
                <a:t>недостаток </a:t>
              </a:r>
            </a:p>
            <a:p>
              <a:pPr algn="ctr">
                <a:defRPr sz="2600" b="1">
                  <a:solidFill>
                    <a:srgbClr val="FFFFFF"/>
                  </a:solidFill>
                  <a:latin typeface="+mj-lt"/>
                  <a:ea typeface="+mj-ea"/>
                  <a:cs typeface="+mj-cs"/>
                  <a:sym typeface="Arial"/>
                </a:defRPr>
              </a:pPr>
              <a:r>
                <a:t>витаминов, минералов,</a:t>
              </a:r>
            </a:p>
            <a:p>
              <a:pPr algn="ctr">
                <a:defRPr sz="2600" b="1">
                  <a:solidFill>
                    <a:srgbClr val="FFFFFF"/>
                  </a:solidFill>
                  <a:latin typeface="+mj-lt"/>
                  <a:ea typeface="+mj-ea"/>
                  <a:cs typeface="+mj-cs"/>
                  <a:sym typeface="Arial"/>
                </a:defRPr>
              </a:pPr>
              <a:r>
                <a:t>аминокислоты</a:t>
              </a:r>
            </a:p>
          </p:txBody>
        </p:sp>
      </p:grpSp>
      <p:sp>
        <p:nvSpPr>
          <p:cNvPr id="286" name="Shape 286"/>
          <p:cNvSpPr/>
          <p:nvPr/>
        </p:nvSpPr>
        <p:spPr>
          <a:xfrm rot="5400000">
            <a:off x="14116141" y="2109947"/>
            <a:ext cx="3440807" cy="2980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78" y="0"/>
                </a:lnTo>
                <a:lnTo>
                  <a:pt x="16922" y="0"/>
                </a:lnTo>
                <a:lnTo>
                  <a:pt x="21600" y="10800"/>
                </a:lnTo>
                <a:lnTo>
                  <a:pt x="16922" y="21600"/>
                </a:lnTo>
                <a:lnTo>
                  <a:pt x="4678" y="21600"/>
                </a:lnTo>
                <a:close/>
              </a:path>
            </a:pathLst>
          </a:custGeom>
          <a:solidFill>
            <a:srgbClr val="9EDF4C"/>
          </a:solidFill>
          <a:ln w="12700">
            <a:miter lim="400000"/>
          </a:ln>
        </p:spPr>
        <p:txBody>
          <a:bodyPr lIns="121917" tIns="121917" rIns="121917" bIns="121917" anchor="ctr"/>
          <a:lstStyle/>
          <a:p>
            <a:pPr>
              <a:defRPr>
                <a:latin typeface="+mj-lt"/>
                <a:ea typeface="+mj-ea"/>
                <a:cs typeface="+mj-cs"/>
                <a:sym typeface="Arial"/>
              </a:defRPr>
            </a:pPr>
            <a:endParaRPr/>
          </a:p>
        </p:txBody>
      </p:sp>
      <p:sp>
        <p:nvSpPr>
          <p:cNvPr id="287" name="Shape 287"/>
          <p:cNvSpPr/>
          <p:nvPr/>
        </p:nvSpPr>
        <p:spPr>
          <a:xfrm>
            <a:off x="14205940" y="2415256"/>
            <a:ext cx="3228005" cy="205159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lgn="ctr">
              <a:defRPr sz="2600" b="1">
                <a:solidFill>
                  <a:srgbClr val="434343"/>
                </a:solidFill>
                <a:latin typeface="+mj-lt"/>
                <a:ea typeface="+mj-ea"/>
                <a:cs typeface="+mj-cs"/>
                <a:sym typeface="Arial"/>
              </a:defRPr>
            </a:pPr>
            <a:endParaRPr/>
          </a:p>
          <a:p>
            <a:pPr algn="ctr">
              <a:defRPr sz="2600" b="1">
                <a:solidFill>
                  <a:srgbClr val="FFFFFF"/>
                </a:solidFill>
                <a:latin typeface="+mj-lt"/>
                <a:ea typeface="+mj-ea"/>
                <a:cs typeface="+mj-cs"/>
                <a:sym typeface="Arial"/>
              </a:defRPr>
            </a:pPr>
            <a:r>
              <a:t>обогатить микрофлору кишечника</a:t>
            </a:r>
          </a:p>
        </p:txBody>
      </p:sp>
      <p:sp>
        <p:nvSpPr>
          <p:cNvPr id="288" name="Shape 288"/>
          <p:cNvSpPr/>
          <p:nvPr/>
        </p:nvSpPr>
        <p:spPr>
          <a:xfrm>
            <a:off x="11118425" y="2803331"/>
            <a:ext cx="3211120" cy="1414101"/>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lgn="r">
              <a:defRPr sz="3200" b="1">
                <a:solidFill>
                  <a:srgbClr val="6DD510"/>
                </a:solidFill>
                <a:latin typeface="+mj-lt"/>
                <a:ea typeface="+mj-ea"/>
                <a:cs typeface="+mj-cs"/>
                <a:sym typeface="Arial"/>
              </a:defRPr>
            </a:pPr>
            <a:r>
              <a:t>пробиотики+</a:t>
            </a:r>
          </a:p>
          <a:p>
            <a:pPr algn="r">
              <a:defRPr sz="3200" b="1">
                <a:solidFill>
                  <a:srgbClr val="6DD510"/>
                </a:solidFill>
                <a:latin typeface="+mj-lt"/>
                <a:ea typeface="+mj-ea"/>
                <a:cs typeface="+mj-cs"/>
                <a:sym typeface="Arial"/>
              </a:defRPr>
            </a:pPr>
            <a:r>
              <a:t>клетчатка</a:t>
            </a:r>
          </a:p>
        </p:txBody>
      </p:sp>
      <p:sp>
        <p:nvSpPr>
          <p:cNvPr id="289" name="Shape 289"/>
          <p:cNvSpPr/>
          <p:nvPr/>
        </p:nvSpPr>
        <p:spPr>
          <a:xfrm rot="5400000">
            <a:off x="19844266" y="5176065"/>
            <a:ext cx="3440806" cy="298080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78" y="0"/>
                </a:lnTo>
                <a:lnTo>
                  <a:pt x="16922" y="0"/>
                </a:lnTo>
                <a:lnTo>
                  <a:pt x="21600" y="10800"/>
                </a:lnTo>
                <a:lnTo>
                  <a:pt x="16922" y="21600"/>
                </a:lnTo>
                <a:lnTo>
                  <a:pt x="4678" y="21600"/>
                </a:lnTo>
                <a:close/>
              </a:path>
            </a:pathLst>
          </a:custGeom>
          <a:solidFill>
            <a:srgbClr val="0070C0">
              <a:alpha val="90000"/>
            </a:srgbClr>
          </a:solidFill>
          <a:ln w="12700">
            <a:miter lim="400000"/>
          </a:ln>
        </p:spPr>
        <p:txBody>
          <a:bodyPr lIns="121917" tIns="121917" rIns="121917" bIns="121917" anchor="ctr"/>
          <a:lstStyle/>
          <a:p>
            <a:pPr>
              <a:defRPr>
                <a:latin typeface="+mj-lt"/>
                <a:ea typeface="+mj-ea"/>
                <a:cs typeface="+mj-cs"/>
                <a:sym typeface="Arial"/>
              </a:defRPr>
            </a:pPr>
            <a:endParaRPr/>
          </a:p>
        </p:txBody>
      </p:sp>
      <p:sp>
        <p:nvSpPr>
          <p:cNvPr id="290" name="Shape 290"/>
          <p:cNvSpPr/>
          <p:nvPr/>
        </p:nvSpPr>
        <p:spPr>
          <a:xfrm>
            <a:off x="20496902" y="5742228"/>
            <a:ext cx="2229606" cy="165789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lgn="ctr">
              <a:defRPr sz="2600" b="1">
                <a:solidFill>
                  <a:srgbClr val="FFFFFF"/>
                </a:solidFill>
                <a:latin typeface="+mj-lt"/>
                <a:ea typeface="+mj-ea"/>
                <a:cs typeface="+mj-cs"/>
                <a:sym typeface="Arial"/>
              </a:defRPr>
            </a:lvl1pPr>
          </a:lstStyle>
          <a:p>
            <a:r>
              <a:t>наладить питьевой режим</a:t>
            </a:r>
          </a:p>
        </p:txBody>
      </p:sp>
      <p:sp>
        <p:nvSpPr>
          <p:cNvPr id="291" name="Shape 291"/>
          <p:cNvSpPr/>
          <p:nvPr/>
        </p:nvSpPr>
        <p:spPr>
          <a:xfrm>
            <a:off x="21327865" y="3702213"/>
            <a:ext cx="3026506" cy="1414101"/>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3200" b="1">
                <a:solidFill>
                  <a:srgbClr val="0070C0"/>
                </a:solidFill>
                <a:latin typeface="+mj-lt"/>
                <a:ea typeface="+mj-ea"/>
                <a:cs typeface="+mj-cs"/>
                <a:sym typeface="Arial"/>
              </a:defRPr>
            </a:pPr>
            <a:r>
              <a:t>вода+</a:t>
            </a:r>
          </a:p>
          <a:p>
            <a:pPr>
              <a:defRPr sz="3200" b="1">
                <a:solidFill>
                  <a:srgbClr val="0070C0"/>
                </a:solidFill>
                <a:latin typeface="+mj-lt"/>
                <a:ea typeface="+mj-ea"/>
                <a:cs typeface="+mj-cs"/>
                <a:sym typeface="Arial"/>
              </a:defRPr>
            </a:pPr>
            <a:r>
              <a:t>минералы</a:t>
            </a:r>
          </a:p>
        </p:txBody>
      </p:sp>
      <p:sp>
        <p:nvSpPr>
          <p:cNvPr id="292" name="Shape 292"/>
          <p:cNvSpPr/>
          <p:nvPr/>
        </p:nvSpPr>
        <p:spPr>
          <a:xfrm>
            <a:off x="9781540" y="9071564"/>
            <a:ext cx="4548002" cy="1884001"/>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lgn="r">
              <a:defRPr sz="3200" b="1">
                <a:solidFill>
                  <a:srgbClr val="299E0E"/>
                </a:solidFill>
                <a:latin typeface="+mj-lt"/>
                <a:ea typeface="+mj-ea"/>
                <a:cs typeface="+mj-cs"/>
                <a:sym typeface="Arial"/>
              </a:defRPr>
            </a:lvl1pPr>
          </a:lstStyle>
          <a:p>
            <a:r>
              <a:t>витамины + минералы + аминокислоты</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image34.png"/>
          <p:cNvPicPr>
            <a:picLocks noChangeAspect="1"/>
          </p:cNvPicPr>
          <p:nvPr/>
        </p:nvPicPr>
        <p:blipFill>
          <a:blip r:embed="rId2">
            <a:extLst/>
          </a:blip>
          <a:stretch>
            <a:fillRect/>
          </a:stretch>
        </p:blipFill>
        <p:spPr>
          <a:xfrm>
            <a:off x="-3" y="-3"/>
            <a:ext cx="24384005" cy="13716005"/>
          </a:xfrm>
          <a:prstGeom prst="rect">
            <a:avLst/>
          </a:prstGeom>
          <a:ln w="12700">
            <a:miter lim="400000"/>
          </a:ln>
        </p:spPr>
      </p:pic>
      <p:sp>
        <p:nvSpPr>
          <p:cNvPr id="297" name="Shape 297"/>
          <p:cNvSpPr/>
          <p:nvPr/>
        </p:nvSpPr>
        <p:spPr>
          <a:xfrm>
            <a:off x="804530" y="425030"/>
            <a:ext cx="11418335" cy="703960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6400" b="1">
                <a:solidFill>
                  <a:srgbClr val="FFFFFF"/>
                </a:solidFill>
                <a:latin typeface="+mj-lt"/>
                <a:ea typeface="+mj-ea"/>
                <a:cs typeface="+mj-cs"/>
                <a:sym typeface="Arial"/>
              </a:defRPr>
            </a:pPr>
            <a:r>
              <a:t>ОБОГАЩЕНИЕ РАЦИОНА ЦЕННЫМИ НУТРИЕНТАМИ </a:t>
            </a:r>
            <a:endParaRPr strike="sngStrike"/>
          </a:p>
          <a:p>
            <a:pPr>
              <a:defRPr sz="6400" b="1" strike="sngStrike">
                <a:solidFill>
                  <a:srgbClr val="FFFFFF"/>
                </a:solidFill>
                <a:latin typeface="+mj-lt"/>
                <a:ea typeface="+mj-ea"/>
                <a:cs typeface="+mj-cs"/>
                <a:sym typeface="Arial"/>
              </a:defRPr>
            </a:pPr>
            <a:endParaRPr strike="sngStrike"/>
          </a:p>
          <a:p>
            <a:pPr>
              <a:defRPr sz="6400" b="1" strike="sngStrike">
                <a:solidFill>
                  <a:srgbClr val="FFFFFF"/>
                </a:solidFill>
                <a:latin typeface="+mj-lt"/>
                <a:ea typeface="+mj-ea"/>
                <a:cs typeface="+mj-cs"/>
                <a:sym typeface="Arial"/>
              </a:defRPr>
            </a:pPr>
            <a:endParaRPr strike="sngStrike"/>
          </a:p>
          <a:p>
            <a:pPr>
              <a:defRPr sz="6400" b="1" strike="sngStrike">
                <a:solidFill>
                  <a:srgbClr val="FFFFFF"/>
                </a:solidFill>
                <a:latin typeface="+mj-lt"/>
                <a:ea typeface="+mj-ea"/>
                <a:cs typeface="+mj-cs"/>
                <a:sym typeface="Arial"/>
              </a:defRPr>
            </a:pPr>
            <a:endParaRPr strike="sngStrike"/>
          </a:p>
          <a:p>
            <a:pPr>
              <a:defRPr sz="6400" b="1" strike="sngStrike">
                <a:solidFill>
                  <a:srgbClr val="FFFFFF"/>
                </a:solidFill>
                <a:latin typeface="+mj-lt"/>
                <a:ea typeface="+mj-ea"/>
                <a:cs typeface="+mj-cs"/>
                <a:sym typeface="Arial"/>
              </a:defRPr>
            </a:pPr>
            <a:endParaRPr strike="sngStrike"/>
          </a:p>
          <a:p>
            <a:pPr>
              <a:defRPr sz="6400" b="1">
                <a:solidFill>
                  <a:srgbClr val="FFFFFF"/>
                </a:solidFill>
                <a:latin typeface="+mj-lt"/>
                <a:ea typeface="+mj-ea"/>
                <a:cs typeface="+mj-cs"/>
                <a:sym typeface="Arial"/>
              </a:defRPr>
            </a:pPr>
            <a:r>
              <a:t> </a:t>
            </a:r>
          </a:p>
        </p:txBody>
      </p:sp>
      <p:sp>
        <p:nvSpPr>
          <p:cNvPr id="298" name="Shape 298"/>
          <p:cNvSpPr/>
          <p:nvPr/>
        </p:nvSpPr>
        <p:spPr>
          <a:xfrm>
            <a:off x="804529" y="3716408"/>
            <a:ext cx="9746403" cy="186465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4800" b="1">
                <a:solidFill>
                  <a:srgbClr val="FFFFFF"/>
                </a:solidFill>
                <a:latin typeface="+mj-lt"/>
                <a:ea typeface="+mj-ea"/>
                <a:cs typeface="+mj-cs"/>
                <a:sym typeface="Arial"/>
              </a:defRPr>
            </a:lvl1pPr>
          </a:lstStyle>
          <a:p>
            <a:r>
              <a:t>Nutripack — нутриенты, подаренные самой природой</a:t>
            </a:r>
          </a:p>
        </p:txBody>
      </p:sp>
      <p:sp>
        <p:nvSpPr>
          <p:cNvPr id="299" name="Shape 299"/>
          <p:cNvSpPr/>
          <p:nvPr/>
        </p:nvSpPr>
        <p:spPr>
          <a:xfrm>
            <a:off x="422128" y="5980510"/>
            <a:ext cx="10511205" cy="534694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973137" indent="-833437">
              <a:buClr>
                <a:srgbClr val="FFFFFF"/>
              </a:buClr>
              <a:buSzPts val="4200"/>
              <a:buFont typeface="Montserrat Regular"/>
              <a:buChar char="●"/>
              <a:defRPr sz="4200">
                <a:solidFill>
                  <a:srgbClr val="FFFFFF"/>
                </a:solidFill>
                <a:latin typeface="+mj-lt"/>
                <a:ea typeface="+mj-ea"/>
                <a:cs typeface="+mj-cs"/>
                <a:sym typeface="Arial"/>
              </a:defRPr>
            </a:pPr>
            <a:r>
              <a:t>Источник дефицитных нутриентов</a:t>
            </a:r>
          </a:p>
          <a:p>
            <a:pPr indent="1371600">
              <a:defRPr sz="4200">
                <a:solidFill>
                  <a:srgbClr val="FFFFFF"/>
                </a:solidFill>
                <a:latin typeface="+mj-lt"/>
                <a:ea typeface="+mj-ea"/>
                <a:cs typeface="+mj-cs"/>
                <a:sym typeface="Arial"/>
              </a:defRPr>
            </a:pPr>
            <a:endParaRPr/>
          </a:p>
          <a:p>
            <a:pPr marL="973137" indent="-833437">
              <a:buClr>
                <a:srgbClr val="FFFFFF"/>
              </a:buClr>
              <a:buSzPts val="4200"/>
              <a:buFont typeface="Montserrat Regular"/>
              <a:buChar char="●"/>
              <a:defRPr sz="4200">
                <a:solidFill>
                  <a:srgbClr val="FFFFFF"/>
                </a:solidFill>
                <a:latin typeface="+mj-lt"/>
                <a:ea typeface="+mj-ea"/>
                <a:cs typeface="+mj-cs"/>
                <a:sym typeface="Arial"/>
              </a:defRPr>
            </a:pPr>
            <a:r>
              <a:t>Комплексная поддержка всего организма</a:t>
            </a:r>
          </a:p>
          <a:p>
            <a:pPr indent="1371600">
              <a:defRPr sz="4200">
                <a:solidFill>
                  <a:srgbClr val="FFFFFF"/>
                </a:solidFill>
                <a:latin typeface="+mj-lt"/>
                <a:ea typeface="+mj-ea"/>
                <a:cs typeface="+mj-cs"/>
                <a:sym typeface="Arial"/>
              </a:defRPr>
            </a:pPr>
            <a:endParaRPr/>
          </a:p>
          <a:p>
            <a:pPr marL="973137" indent="-833437">
              <a:buClr>
                <a:srgbClr val="FFFFFF"/>
              </a:buClr>
              <a:buSzPts val="4200"/>
              <a:buFont typeface="Montserrat Regular"/>
              <a:buChar char="●"/>
              <a:defRPr sz="4200">
                <a:solidFill>
                  <a:srgbClr val="FFFFFF"/>
                </a:solidFill>
                <a:latin typeface="+mj-lt"/>
                <a:ea typeface="+mj-ea"/>
                <a:cs typeface="+mj-cs"/>
                <a:sym typeface="Arial"/>
              </a:defRPr>
            </a:pPr>
            <a:r>
              <a:t>Умный подход к правильному питанию</a:t>
            </a:r>
          </a:p>
          <a:p>
            <a:pPr>
              <a:defRPr sz="4200">
                <a:solidFill>
                  <a:srgbClr val="FFFFFF"/>
                </a:solidFill>
                <a:latin typeface="+mj-lt"/>
                <a:ea typeface="+mj-ea"/>
                <a:cs typeface="+mj-cs"/>
                <a:sym typeface="Arial"/>
              </a:defRPr>
            </a:pPr>
            <a:r>
              <a:t> </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image3.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02" name="Shape 302"/>
          <p:cNvSpPr/>
          <p:nvPr/>
        </p:nvSpPr>
        <p:spPr>
          <a:xfrm>
            <a:off x="3911289" y="9563779"/>
            <a:ext cx="4542528" cy="107974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4200" b="1">
                <a:solidFill>
                  <a:srgbClr val="535353"/>
                </a:solidFill>
                <a:latin typeface="+mj-lt"/>
                <a:ea typeface="+mj-ea"/>
                <a:cs typeface="+mj-cs"/>
                <a:sym typeface="Arial"/>
              </a:defRPr>
            </a:lvl1pPr>
          </a:lstStyle>
          <a:p>
            <a:r>
              <a:t>30 дней</a:t>
            </a:r>
          </a:p>
        </p:txBody>
      </p:sp>
      <p:sp>
        <p:nvSpPr>
          <p:cNvPr id="303" name="Shape 303"/>
          <p:cNvSpPr/>
          <p:nvPr/>
        </p:nvSpPr>
        <p:spPr>
          <a:xfrm>
            <a:off x="3911290" y="4575821"/>
            <a:ext cx="8000001" cy="351814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4200" b="1">
                <a:solidFill>
                  <a:srgbClr val="309C1F"/>
                </a:solidFill>
                <a:latin typeface="+mj-lt"/>
                <a:ea typeface="+mj-ea"/>
                <a:cs typeface="+mj-cs"/>
                <a:sym typeface="Arial"/>
              </a:defRPr>
            </a:pPr>
            <a:r>
              <a:t>6 продуктов:</a:t>
            </a:r>
            <a:r>
              <a:rPr>
                <a:solidFill>
                  <a:srgbClr val="535353"/>
                </a:solidFill>
              </a:rPr>
              <a:t> Корал Люцерна, Премиум Спирулина, Корал </a:t>
            </a:r>
          </a:p>
          <a:p>
            <a:pPr>
              <a:defRPr sz="4200" b="1">
                <a:solidFill>
                  <a:srgbClr val="535353"/>
                </a:solidFill>
                <a:latin typeface="+mj-lt"/>
                <a:ea typeface="+mj-ea"/>
                <a:cs typeface="+mj-cs"/>
                <a:sym typeface="Arial"/>
              </a:defRPr>
            </a:pPr>
            <a:r>
              <a:t>Лецитин, Омега 3/60, </a:t>
            </a:r>
          </a:p>
          <a:p>
            <a:pPr>
              <a:defRPr sz="4200" b="1">
                <a:solidFill>
                  <a:srgbClr val="535353"/>
                </a:solidFill>
                <a:latin typeface="+mj-lt"/>
                <a:ea typeface="+mj-ea"/>
                <a:cs typeface="+mj-cs"/>
                <a:sym typeface="Arial"/>
              </a:defRPr>
            </a:pPr>
            <a:r>
              <a:t>Би-Курунга, Корал-Майн</a:t>
            </a:r>
          </a:p>
        </p:txBody>
      </p:sp>
      <p:sp>
        <p:nvSpPr>
          <p:cNvPr id="304" name="Shape 304"/>
          <p:cNvSpPr/>
          <p:nvPr/>
        </p:nvSpPr>
        <p:spPr>
          <a:xfrm>
            <a:off x="15822432" y="4563238"/>
            <a:ext cx="7952339" cy="351814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4200" b="1">
                <a:solidFill>
                  <a:srgbClr val="309C1F"/>
                </a:solidFill>
                <a:latin typeface="+mj-lt"/>
                <a:ea typeface="+mj-ea"/>
                <a:cs typeface="+mj-cs"/>
                <a:sym typeface="Arial"/>
              </a:defRPr>
            </a:pPr>
            <a:r>
              <a:t>природные нутриенты:</a:t>
            </a:r>
            <a:r>
              <a:rPr>
                <a:solidFill>
                  <a:srgbClr val="535353"/>
                </a:solidFill>
              </a:rPr>
              <a:t> фитонутриенты, фосфолипиды, ПНЖК омега-3, пробиотики, минералы</a:t>
            </a:r>
          </a:p>
        </p:txBody>
      </p:sp>
      <p:sp>
        <p:nvSpPr>
          <p:cNvPr id="305" name="Shape 305"/>
          <p:cNvSpPr/>
          <p:nvPr/>
        </p:nvSpPr>
        <p:spPr>
          <a:xfrm>
            <a:off x="15854125" y="9258979"/>
            <a:ext cx="5807206" cy="168934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4200" b="1">
                <a:solidFill>
                  <a:srgbClr val="535353"/>
                </a:solidFill>
                <a:latin typeface="+mj-lt"/>
                <a:ea typeface="+mj-ea"/>
                <a:cs typeface="+mj-cs"/>
                <a:sym typeface="Arial"/>
              </a:defRPr>
            </a:pPr>
            <a:r>
              <a:t>четкая схема </a:t>
            </a:r>
          </a:p>
          <a:p>
            <a:pPr>
              <a:defRPr sz="4200" b="1">
                <a:solidFill>
                  <a:srgbClr val="535353"/>
                </a:solidFill>
                <a:latin typeface="+mj-lt"/>
                <a:ea typeface="+mj-ea"/>
                <a:cs typeface="+mj-cs"/>
                <a:sym typeface="Arial"/>
              </a:defRPr>
            </a:pPr>
            <a:r>
              <a:t>приема</a:t>
            </a:r>
          </a:p>
        </p:txBody>
      </p:sp>
      <p:sp>
        <p:nvSpPr>
          <p:cNvPr id="306" name="Shape 306"/>
          <p:cNvSpPr/>
          <p:nvPr/>
        </p:nvSpPr>
        <p:spPr>
          <a:xfrm>
            <a:off x="1288729" y="1248710"/>
            <a:ext cx="22143872" cy="234060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6400" b="1">
                <a:solidFill>
                  <a:srgbClr val="299E0E"/>
                </a:solidFill>
                <a:latin typeface="+mj-lt"/>
                <a:ea typeface="+mj-ea"/>
                <a:cs typeface="+mj-cs"/>
                <a:sym typeface="Arial"/>
              </a:defRPr>
            </a:pPr>
            <a:r>
              <a:t>NUTRIPACK</a:t>
            </a:r>
            <a:r>
              <a:rPr>
                <a:solidFill>
                  <a:srgbClr val="585858"/>
                </a:solidFill>
              </a:rPr>
              <a:t>: ПОЛЬЗА НУТРИЕНТОВ </a:t>
            </a:r>
          </a:p>
          <a:p>
            <a:pPr>
              <a:defRPr sz="6400" b="1">
                <a:solidFill>
                  <a:srgbClr val="585858"/>
                </a:solidFill>
                <a:latin typeface="+mj-lt"/>
                <a:ea typeface="+mj-ea"/>
                <a:cs typeface="+mj-cs"/>
                <a:sym typeface="Arial"/>
              </a:defRPr>
            </a:pPr>
            <a:r>
              <a:t>В ОДНОЙ КОРОБКЕ</a:t>
            </a:r>
          </a:p>
        </p:txBody>
      </p:sp>
      <p:pic>
        <p:nvPicPr>
          <p:cNvPr id="307" name="image35.png"/>
          <p:cNvPicPr>
            <a:picLocks noChangeAspect="1"/>
          </p:cNvPicPr>
          <p:nvPr/>
        </p:nvPicPr>
        <p:blipFill>
          <a:blip r:embed="rId3">
            <a:extLst/>
          </a:blip>
          <a:stretch>
            <a:fillRect/>
          </a:stretch>
        </p:blipFill>
        <p:spPr>
          <a:xfrm>
            <a:off x="13269833" y="4770068"/>
            <a:ext cx="2298746" cy="2095251"/>
          </a:xfrm>
          <a:prstGeom prst="rect">
            <a:avLst/>
          </a:prstGeom>
          <a:ln w="12700">
            <a:miter lim="400000"/>
          </a:ln>
        </p:spPr>
      </p:pic>
      <p:pic>
        <p:nvPicPr>
          <p:cNvPr id="308" name="image36.png"/>
          <p:cNvPicPr>
            <a:picLocks noChangeAspect="1"/>
          </p:cNvPicPr>
          <p:nvPr/>
        </p:nvPicPr>
        <p:blipFill>
          <a:blip r:embed="rId4">
            <a:extLst/>
          </a:blip>
          <a:stretch>
            <a:fillRect/>
          </a:stretch>
        </p:blipFill>
        <p:spPr>
          <a:xfrm>
            <a:off x="1427018" y="4663402"/>
            <a:ext cx="2139827" cy="2095251"/>
          </a:xfrm>
          <a:prstGeom prst="rect">
            <a:avLst/>
          </a:prstGeom>
          <a:ln w="12700">
            <a:miter lim="400000"/>
          </a:ln>
        </p:spPr>
      </p:pic>
      <p:pic>
        <p:nvPicPr>
          <p:cNvPr id="309" name="image37.png"/>
          <p:cNvPicPr>
            <a:picLocks noChangeAspect="1"/>
          </p:cNvPicPr>
          <p:nvPr/>
        </p:nvPicPr>
        <p:blipFill>
          <a:blip r:embed="rId5">
            <a:extLst/>
          </a:blip>
          <a:stretch>
            <a:fillRect/>
          </a:stretch>
        </p:blipFill>
        <p:spPr>
          <a:xfrm>
            <a:off x="1427018" y="9430666"/>
            <a:ext cx="2139827" cy="2054501"/>
          </a:xfrm>
          <a:prstGeom prst="rect">
            <a:avLst/>
          </a:prstGeom>
          <a:ln w="12700">
            <a:miter lim="400000"/>
          </a:ln>
        </p:spPr>
      </p:pic>
      <p:pic>
        <p:nvPicPr>
          <p:cNvPr id="310" name="image38.png"/>
          <p:cNvPicPr>
            <a:picLocks noChangeAspect="1"/>
          </p:cNvPicPr>
          <p:nvPr/>
        </p:nvPicPr>
        <p:blipFill>
          <a:blip r:embed="rId6">
            <a:extLst/>
          </a:blip>
          <a:stretch>
            <a:fillRect/>
          </a:stretch>
        </p:blipFill>
        <p:spPr>
          <a:xfrm>
            <a:off x="13413812" y="9255569"/>
            <a:ext cx="2010788" cy="2054500"/>
          </a:xfrm>
          <a:prstGeom prst="rect">
            <a:avLst/>
          </a:prstGeom>
          <a:ln w="12700">
            <a:miter lim="400000"/>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image5.png"/>
          <p:cNvPicPr>
            <a:picLocks noChangeAspect="1"/>
          </p:cNvPicPr>
          <p:nvPr/>
        </p:nvPicPr>
        <p:blipFill>
          <a:blip r:embed="rId2">
            <a:extLst/>
          </a:blip>
          <a:stretch>
            <a:fillRect/>
          </a:stretch>
        </p:blipFill>
        <p:spPr>
          <a:xfrm>
            <a:off x="4404" y="3568"/>
            <a:ext cx="24384002" cy="13708863"/>
          </a:xfrm>
          <a:prstGeom prst="rect">
            <a:avLst/>
          </a:prstGeom>
          <a:ln w="12700">
            <a:miter lim="400000"/>
          </a:ln>
        </p:spPr>
      </p:pic>
      <p:grpSp>
        <p:nvGrpSpPr>
          <p:cNvPr id="315" name="Group 315"/>
          <p:cNvGrpSpPr/>
          <p:nvPr/>
        </p:nvGrpSpPr>
        <p:grpSpPr>
          <a:xfrm>
            <a:off x="4661502" y="4429569"/>
            <a:ext cx="5803385" cy="2990841"/>
            <a:chOff x="0" y="0"/>
            <a:chExt cx="5803384" cy="2990840"/>
          </a:xfrm>
        </p:grpSpPr>
        <p:sp>
          <p:nvSpPr>
            <p:cNvPr id="313" name="Shape 313"/>
            <p:cNvSpPr/>
            <p:nvPr/>
          </p:nvSpPr>
          <p:spPr>
            <a:xfrm>
              <a:off x="-1" y="691893"/>
              <a:ext cx="5803385" cy="22989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defRPr sz="4200" b="1">
                  <a:solidFill>
                    <a:srgbClr val="585858"/>
                  </a:solidFill>
                  <a:latin typeface="+mj-lt"/>
                  <a:ea typeface="+mj-ea"/>
                  <a:cs typeface="+mj-cs"/>
                  <a:sym typeface="Arial"/>
                </a:defRPr>
              </a:lvl1pPr>
            </a:lstStyle>
            <a:p>
              <a:r>
                <a:t>для восполнения недостатка витаминов</a:t>
              </a:r>
            </a:p>
          </p:txBody>
        </p:sp>
        <p:sp>
          <p:nvSpPr>
            <p:cNvPr id="314" name="Shape 314"/>
            <p:cNvSpPr/>
            <p:nvPr/>
          </p:nvSpPr>
          <p:spPr>
            <a:xfrm>
              <a:off x="6160" y="-1"/>
              <a:ext cx="5441610" cy="10797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defRPr sz="4200" b="1">
                  <a:solidFill>
                    <a:srgbClr val="309C1F"/>
                  </a:solidFill>
                  <a:latin typeface="+mj-lt"/>
                  <a:ea typeface="+mj-ea"/>
                  <a:cs typeface="+mj-cs"/>
                  <a:sym typeface="Arial"/>
                </a:defRPr>
              </a:lvl1pPr>
            </a:lstStyle>
            <a:p>
              <a:r>
                <a:t>ФИТОНУТРИЕНТЫ</a:t>
              </a:r>
            </a:p>
          </p:txBody>
        </p:sp>
      </p:grpSp>
      <p:grpSp>
        <p:nvGrpSpPr>
          <p:cNvPr id="318" name="Group 318"/>
          <p:cNvGrpSpPr/>
          <p:nvPr/>
        </p:nvGrpSpPr>
        <p:grpSpPr>
          <a:xfrm>
            <a:off x="4675922" y="8637168"/>
            <a:ext cx="6019997" cy="3013885"/>
            <a:chOff x="0" y="-1"/>
            <a:chExt cx="6019995" cy="3013884"/>
          </a:xfrm>
        </p:grpSpPr>
        <p:sp>
          <p:nvSpPr>
            <p:cNvPr id="316" name="Shape 316"/>
            <p:cNvSpPr/>
            <p:nvPr/>
          </p:nvSpPr>
          <p:spPr>
            <a:xfrm>
              <a:off x="-1" y="714937"/>
              <a:ext cx="4945460" cy="22989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defRPr sz="4200" b="1">
                  <a:solidFill>
                    <a:srgbClr val="585858"/>
                  </a:solidFill>
                  <a:latin typeface="+mj-lt"/>
                  <a:ea typeface="+mj-ea"/>
                  <a:cs typeface="+mj-cs"/>
                  <a:sym typeface="Arial"/>
                </a:defRPr>
              </a:lvl1pPr>
            </a:lstStyle>
            <a:p>
              <a:r>
                <a:t>для регуляции водно-солевого баланса</a:t>
              </a:r>
            </a:p>
          </p:txBody>
        </p:sp>
        <p:sp>
          <p:nvSpPr>
            <p:cNvPr id="317" name="Shape 317"/>
            <p:cNvSpPr/>
            <p:nvPr/>
          </p:nvSpPr>
          <p:spPr>
            <a:xfrm>
              <a:off x="1991" y="-2"/>
              <a:ext cx="6018005" cy="10797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defRPr sz="4200" b="1">
                  <a:solidFill>
                    <a:srgbClr val="309C1F"/>
                  </a:solidFill>
                  <a:latin typeface="+mj-lt"/>
                  <a:ea typeface="+mj-ea"/>
                  <a:cs typeface="+mj-cs"/>
                  <a:sym typeface="Arial"/>
                </a:defRPr>
              </a:lvl1pPr>
            </a:lstStyle>
            <a:p>
              <a:r>
                <a:t>МИНЕРАЛЫ</a:t>
              </a:r>
            </a:p>
          </p:txBody>
        </p:sp>
      </p:grpSp>
      <p:grpSp>
        <p:nvGrpSpPr>
          <p:cNvPr id="321" name="Group 321"/>
          <p:cNvGrpSpPr/>
          <p:nvPr/>
        </p:nvGrpSpPr>
        <p:grpSpPr>
          <a:xfrm>
            <a:off x="14607662" y="4420603"/>
            <a:ext cx="5898360" cy="3621283"/>
            <a:chOff x="-1" y="0"/>
            <a:chExt cx="5898358" cy="3621282"/>
          </a:xfrm>
        </p:grpSpPr>
        <p:sp>
          <p:nvSpPr>
            <p:cNvPr id="319" name="Shape 319"/>
            <p:cNvSpPr/>
            <p:nvPr/>
          </p:nvSpPr>
          <p:spPr>
            <a:xfrm>
              <a:off x="9010" y="1322336"/>
              <a:ext cx="5441611" cy="22989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defRPr sz="4200" b="1">
                  <a:solidFill>
                    <a:srgbClr val="585858"/>
                  </a:solidFill>
                  <a:latin typeface="+mj-lt"/>
                  <a:ea typeface="+mj-ea"/>
                  <a:cs typeface="+mj-cs"/>
                  <a:sym typeface="Arial"/>
                </a:defRPr>
              </a:lvl1pPr>
            </a:lstStyle>
            <a:p>
              <a:r>
                <a:t>для улучшения микрофлоры кишечника</a:t>
              </a:r>
            </a:p>
          </p:txBody>
        </p:sp>
        <p:sp>
          <p:nvSpPr>
            <p:cNvPr id="320" name="Shape 320"/>
            <p:cNvSpPr/>
            <p:nvPr/>
          </p:nvSpPr>
          <p:spPr>
            <a:xfrm>
              <a:off x="-2" y="0"/>
              <a:ext cx="5898360" cy="16893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defRPr sz="4200" b="1">
                  <a:solidFill>
                    <a:srgbClr val="309C1F"/>
                  </a:solidFill>
                  <a:latin typeface="+mj-lt"/>
                  <a:ea typeface="+mj-ea"/>
                  <a:cs typeface="+mj-cs"/>
                  <a:sym typeface="Arial"/>
                </a:defRPr>
              </a:pPr>
              <a:r>
                <a:t>ПРОБИОТИКИ </a:t>
              </a:r>
            </a:p>
            <a:p>
              <a:pPr>
                <a:defRPr sz="4200" b="1">
                  <a:solidFill>
                    <a:srgbClr val="309C1F"/>
                  </a:solidFill>
                  <a:latin typeface="+mj-lt"/>
                  <a:ea typeface="+mj-ea"/>
                  <a:cs typeface="+mj-cs"/>
                  <a:sym typeface="Arial"/>
                </a:defRPr>
              </a:pPr>
              <a:r>
                <a:t>И КЛЕТЧАТКА</a:t>
              </a:r>
            </a:p>
          </p:txBody>
        </p:sp>
      </p:grpSp>
      <p:grpSp>
        <p:nvGrpSpPr>
          <p:cNvPr id="324" name="Group 324"/>
          <p:cNvGrpSpPr/>
          <p:nvPr/>
        </p:nvGrpSpPr>
        <p:grpSpPr>
          <a:xfrm>
            <a:off x="14593813" y="8639038"/>
            <a:ext cx="7899000" cy="3013283"/>
            <a:chOff x="-1" y="-1"/>
            <a:chExt cx="7898999" cy="3013282"/>
          </a:xfrm>
        </p:grpSpPr>
        <p:sp>
          <p:nvSpPr>
            <p:cNvPr id="322" name="Shape 322"/>
            <p:cNvSpPr/>
            <p:nvPr/>
          </p:nvSpPr>
          <p:spPr>
            <a:xfrm>
              <a:off x="7474" y="1323935"/>
              <a:ext cx="7891524" cy="16893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defRPr sz="4200" b="1">
                  <a:solidFill>
                    <a:srgbClr val="585858"/>
                  </a:solidFill>
                  <a:latin typeface="+mj-lt"/>
                  <a:ea typeface="+mj-ea"/>
                  <a:cs typeface="+mj-cs"/>
                  <a:sym typeface="Arial"/>
                </a:defRPr>
              </a:pPr>
              <a:r>
                <a:t>для укрепления </a:t>
              </a:r>
            </a:p>
            <a:p>
              <a:pPr>
                <a:defRPr sz="4200" b="1">
                  <a:solidFill>
                    <a:srgbClr val="585858"/>
                  </a:solidFill>
                  <a:latin typeface="+mj-lt"/>
                  <a:ea typeface="+mj-ea"/>
                  <a:cs typeface="+mj-cs"/>
                  <a:sym typeface="Arial"/>
                </a:defRPr>
              </a:pPr>
              <a:r>
                <a:t>защитных сил организма</a:t>
              </a:r>
            </a:p>
          </p:txBody>
        </p:sp>
        <p:sp>
          <p:nvSpPr>
            <p:cNvPr id="323" name="Shape 323"/>
            <p:cNvSpPr/>
            <p:nvPr/>
          </p:nvSpPr>
          <p:spPr>
            <a:xfrm>
              <a:off x="-2" y="-2"/>
              <a:ext cx="5748258" cy="16893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defRPr sz="4200" b="1">
                  <a:solidFill>
                    <a:srgbClr val="309C1F"/>
                  </a:solidFill>
                  <a:latin typeface="+mj-lt"/>
                  <a:ea typeface="+mj-ea"/>
                  <a:cs typeface="+mj-cs"/>
                  <a:sym typeface="Arial"/>
                </a:defRPr>
              </a:pPr>
              <a:r>
                <a:t>ФОСФОЛИПИДЫ </a:t>
              </a:r>
            </a:p>
            <a:p>
              <a:pPr>
                <a:defRPr sz="4200" b="1">
                  <a:solidFill>
                    <a:srgbClr val="309C1F"/>
                  </a:solidFill>
                  <a:latin typeface="+mj-lt"/>
                  <a:ea typeface="+mj-ea"/>
                  <a:cs typeface="+mj-cs"/>
                  <a:sym typeface="Arial"/>
                </a:defRPr>
              </a:pPr>
              <a:r>
                <a:t>И ПНЖК</a:t>
              </a:r>
            </a:p>
          </p:txBody>
        </p:sp>
      </p:grpSp>
      <p:sp>
        <p:nvSpPr>
          <p:cNvPr id="325" name="Shape 325"/>
          <p:cNvSpPr/>
          <p:nvPr/>
        </p:nvSpPr>
        <p:spPr>
          <a:xfrm>
            <a:off x="1276794" y="1288351"/>
            <a:ext cx="17969612" cy="234060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6400" b="1">
                <a:solidFill>
                  <a:srgbClr val="299E0E"/>
                </a:solidFill>
                <a:latin typeface="+mj-lt"/>
                <a:ea typeface="+mj-ea"/>
                <a:cs typeface="+mj-cs"/>
                <a:sym typeface="Arial"/>
              </a:defRPr>
            </a:pPr>
            <a:r>
              <a:t>NUTRIPACK </a:t>
            </a:r>
            <a:r>
              <a:rPr>
                <a:solidFill>
                  <a:srgbClr val="585858"/>
                </a:solidFill>
              </a:rPr>
              <a:t>— КОМПЛЕКСНОЕ ДЕЙСТВИЕ КОМПОНЕНТОВ</a:t>
            </a:r>
          </a:p>
        </p:txBody>
      </p:sp>
      <p:pic>
        <p:nvPicPr>
          <p:cNvPr id="326" name="image39.png"/>
          <p:cNvPicPr>
            <a:picLocks noChangeAspect="1"/>
          </p:cNvPicPr>
          <p:nvPr/>
        </p:nvPicPr>
        <p:blipFill>
          <a:blip r:embed="rId3">
            <a:extLst/>
          </a:blip>
          <a:stretch>
            <a:fillRect/>
          </a:stretch>
        </p:blipFill>
        <p:spPr>
          <a:xfrm>
            <a:off x="12632035" y="8833531"/>
            <a:ext cx="1698361" cy="1905005"/>
          </a:xfrm>
          <a:prstGeom prst="rect">
            <a:avLst/>
          </a:prstGeom>
          <a:ln w="12700">
            <a:miter lim="400000"/>
          </a:ln>
        </p:spPr>
      </p:pic>
      <p:pic>
        <p:nvPicPr>
          <p:cNvPr id="327" name="image40.png"/>
          <p:cNvPicPr>
            <a:picLocks noChangeAspect="1"/>
          </p:cNvPicPr>
          <p:nvPr/>
        </p:nvPicPr>
        <p:blipFill>
          <a:blip r:embed="rId4">
            <a:extLst/>
          </a:blip>
          <a:stretch>
            <a:fillRect/>
          </a:stretch>
        </p:blipFill>
        <p:spPr>
          <a:xfrm>
            <a:off x="12749292" y="4465177"/>
            <a:ext cx="1463847" cy="1905003"/>
          </a:xfrm>
          <a:prstGeom prst="rect">
            <a:avLst/>
          </a:prstGeom>
          <a:ln w="12700">
            <a:miter lim="400000"/>
          </a:ln>
        </p:spPr>
      </p:pic>
      <p:pic>
        <p:nvPicPr>
          <p:cNvPr id="328" name="image41.png"/>
          <p:cNvPicPr>
            <a:picLocks noChangeAspect="1"/>
          </p:cNvPicPr>
          <p:nvPr/>
        </p:nvPicPr>
        <p:blipFill>
          <a:blip r:embed="rId5">
            <a:extLst/>
          </a:blip>
          <a:stretch>
            <a:fillRect/>
          </a:stretch>
        </p:blipFill>
        <p:spPr>
          <a:xfrm>
            <a:off x="2833983" y="8757863"/>
            <a:ext cx="1397004" cy="2056337"/>
          </a:xfrm>
          <a:prstGeom prst="rect">
            <a:avLst/>
          </a:prstGeom>
          <a:ln w="12700">
            <a:miter lim="400000"/>
          </a:ln>
        </p:spPr>
      </p:pic>
      <p:pic>
        <p:nvPicPr>
          <p:cNvPr id="329" name="image42.png"/>
          <p:cNvPicPr>
            <a:picLocks noChangeAspect="1"/>
          </p:cNvPicPr>
          <p:nvPr/>
        </p:nvPicPr>
        <p:blipFill>
          <a:blip r:embed="rId6">
            <a:extLst/>
          </a:blip>
          <a:stretch>
            <a:fillRect/>
          </a:stretch>
        </p:blipFill>
        <p:spPr>
          <a:xfrm>
            <a:off x="2579983" y="4487552"/>
            <a:ext cx="1905003" cy="1860253"/>
          </a:xfrm>
          <a:prstGeom prst="rect">
            <a:avLst/>
          </a:prstGeom>
          <a:ln w="12700">
            <a:miter lim="400000"/>
          </a:ln>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p:nvPr/>
        </p:nvSpPr>
        <p:spPr>
          <a:xfrm>
            <a:off x="12726519" y="0"/>
            <a:ext cx="11657484" cy="13715997"/>
          </a:xfrm>
          <a:prstGeom prst="rect">
            <a:avLst/>
          </a:prstGeom>
          <a:solidFill>
            <a:srgbClr val="6DC550"/>
          </a:solidFill>
          <a:ln w="12700">
            <a:miter lim="400000"/>
          </a:ln>
        </p:spPr>
        <p:txBody>
          <a:bodyPr lIns="121917" tIns="121917" rIns="121917" bIns="121917" anchor="ctr"/>
          <a:lstStyle/>
          <a:p>
            <a:pPr algn="ctr">
              <a:defRPr>
                <a:solidFill>
                  <a:srgbClr val="FFFFFF"/>
                </a:solidFill>
                <a:latin typeface="+mj-lt"/>
                <a:ea typeface="+mj-ea"/>
                <a:cs typeface="+mj-cs"/>
                <a:sym typeface="Arial"/>
              </a:defRPr>
            </a:pPr>
            <a:endParaRPr/>
          </a:p>
        </p:txBody>
      </p:sp>
      <p:sp>
        <p:nvSpPr>
          <p:cNvPr id="332" name="Shape 332"/>
          <p:cNvSpPr/>
          <p:nvPr/>
        </p:nvSpPr>
        <p:spPr>
          <a:xfrm>
            <a:off x="827677" y="608402"/>
            <a:ext cx="11364323" cy="275199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5200" b="1">
                <a:solidFill>
                  <a:srgbClr val="299E0E"/>
                </a:solidFill>
                <a:latin typeface="+mj-lt"/>
                <a:ea typeface="+mj-ea"/>
                <a:cs typeface="+mj-cs"/>
                <a:sym typeface="Arial"/>
              </a:defRPr>
            </a:lvl1pPr>
          </a:lstStyle>
          <a:p>
            <a:r>
              <a:t>КОРАЛ ЛЮЦЕРНА — ИСТОЧНИК КЛЕТЧАТКИ, ВИТАМИНОВ И МИНЕРАЛОВ</a:t>
            </a:r>
          </a:p>
        </p:txBody>
      </p:sp>
      <p:sp>
        <p:nvSpPr>
          <p:cNvPr id="333" name="Shape 333"/>
          <p:cNvSpPr/>
          <p:nvPr/>
        </p:nvSpPr>
        <p:spPr>
          <a:xfrm>
            <a:off x="776554" y="4431712"/>
            <a:ext cx="10222401" cy="607559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В составе витамины A, E, K, D, B1, B2, B12, сбалансированный состав всех незаменимых аминокислот</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Контролирует уровень сахара </a:t>
            </a:r>
          </a:p>
          <a:p>
            <a:pPr indent="139700">
              <a:defRPr>
                <a:solidFill>
                  <a:srgbClr val="585858"/>
                </a:solidFill>
                <a:latin typeface="Montserrat Bold"/>
                <a:ea typeface="Montserrat Bold"/>
                <a:cs typeface="Montserrat Bold"/>
                <a:sym typeface="Montserrat Bold"/>
              </a:defRPr>
            </a:pPr>
            <a:r>
              <a:t>      и “плохого” холестерина в крови</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Улучшает обмен веществ</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Повышает работоспособность </a:t>
            </a:r>
          </a:p>
        </p:txBody>
      </p:sp>
      <p:pic>
        <p:nvPicPr>
          <p:cNvPr id="334" name="image43.png"/>
          <p:cNvPicPr>
            <a:picLocks noChangeAspect="1"/>
          </p:cNvPicPr>
          <p:nvPr/>
        </p:nvPicPr>
        <p:blipFill>
          <a:blip r:embed="rId3">
            <a:extLst/>
          </a:blip>
          <a:stretch>
            <a:fillRect/>
          </a:stretch>
        </p:blipFill>
        <p:spPr>
          <a:xfrm>
            <a:off x="15618200" y="3019100"/>
            <a:ext cx="5913938" cy="7677803"/>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p:nvPr/>
        </p:nvSpPr>
        <p:spPr>
          <a:xfrm>
            <a:off x="12726519" y="-2"/>
            <a:ext cx="11657483" cy="13716002"/>
          </a:xfrm>
          <a:prstGeom prst="rect">
            <a:avLst/>
          </a:prstGeom>
          <a:solidFill>
            <a:srgbClr val="6DC550"/>
          </a:solidFill>
          <a:ln w="12700">
            <a:miter lim="400000"/>
          </a:ln>
        </p:spPr>
        <p:txBody>
          <a:bodyPr lIns="121917" tIns="121917" rIns="121917" bIns="121917" anchor="ctr"/>
          <a:lstStyle/>
          <a:p>
            <a:pPr algn="ctr">
              <a:defRPr>
                <a:solidFill>
                  <a:srgbClr val="FFFFFF"/>
                </a:solidFill>
                <a:latin typeface="+mj-lt"/>
                <a:ea typeface="+mj-ea"/>
                <a:cs typeface="+mj-cs"/>
                <a:sym typeface="Arial"/>
              </a:defRPr>
            </a:pPr>
            <a:endParaRPr/>
          </a:p>
        </p:txBody>
      </p:sp>
      <p:pic>
        <p:nvPicPr>
          <p:cNvPr id="339" name="image44.png"/>
          <p:cNvPicPr>
            <a:picLocks noChangeAspect="1"/>
          </p:cNvPicPr>
          <p:nvPr/>
        </p:nvPicPr>
        <p:blipFill>
          <a:blip r:embed="rId3">
            <a:extLst/>
          </a:blip>
          <a:stretch>
            <a:fillRect/>
          </a:stretch>
        </p:blipFill>
        <p:spPr>
          <a:xfrm>
            <a:off x="16581964" y="3142567"/>
            <a:ext cx="3986405" cy="7405132"/>
          </a:xfrm>
          <a:prstGeom prst="rect">
            <a:avLst/>
          </a:prstGeom>
          <a:ln w="12700">
            <a:miter lim="400000"/>
          </a:ln>
        </p:spPr>
      </p:pic>
      <p:sp>
        <p:nvSpPr>
          <p:cNvPr id="340" name="Shape 340"/>
          <p:cNvSpPr/>
          <p:nvPr/>
        </p:nvSpPr>
        <p:spPr>
          <a:xfrm>
            <a:off x="712623" y="4759157"/>
            <a:ext cx="10698403" cy="551679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Источник легкого в усвоении растительного белка, редкого антиоксиданта фикоцианина </a:t>
            </a:r>
          </a:p>
          <a:p>
            <a:pPr indent="139700">
              <a:defRPr>
                <a:solidFill>
                  <a:srgbClr val="585858"/>
                </a:solidFill>
                <a:latin typeface="Montserrat Bold"/>
                <a:ea typeface="Montserrat Bold"/>
                <a:cs typeface="Montserrat Bold"/>
                <a:sym typeface="Montserrat Bold"/>
              </a:defRPr>
            </a:pPr>
            <a:r>
              <a:t>      и хлорофилла</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Способствует насыщению организма кислородом </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Укрепляет клеточные мембраны </a:t>
            </a:r>
          </a:p>
        </p:txBody>
      </p:sp>
      <p:sp>
        <p:nvSpPr>
          <p:cNvPr id="341" name="Shape 341"/>
          <p:cNvSpPr/>
          <p:nvPr/>
        </p:nvSpPr>
        <p:spPr>
          <a:xfrm>
            <a:off x="796809" y="577538"/>
            <a:ext cx="11024804" cy="351399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5200" b="1">
                <a:solidFill>
                  <a:srgbClr val="299E0E"/>
                </a:solidFill>
                <a:latin typeface="+mj-lt"/>
                <a:ea typeface="+mj-ea"/>
                <a:cs typeface="+mj-cs"/>
                <a:sym typeface="Arial"/>
              </a:defRPr>
            </a:lvl1pPr>
          </a:lstStyle>
          <a:p>
            <a:r>
              <a:t>ПРЕМИУМ СПИРУЛИНА — ИСТОЧНИК РЕДКОГО АНТИОКСИДАНТА И РАСТИТЕЛЬНОГО БЕЛКА</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p:nvPr/>
        </p:nvSpPr>
        <p:spPr>
          <a:xfrm>
            <a:off x="12726519" y="-2"/>
            <a:ext cx="11657483" cy="13716002"/>
          </a:xfrm>
          <a:prstGeom prst="rect">
            <a:avLst/>
          </a:prstGeom>
          <a:solidFill>
            <a:srgbClr val="6DC550"/>
          </a:solidFill>
          <a:ln w="12700">
            <a:miter lim="400000"/>
          </a:ln>
        </p:spPr>
        <p:txBody>
          <a:bodyPr lIns="121917" tIns="121917" rIns="121917" bIns="121917" anchor="ctr"/>
          <a:lstStyle/>
          <a:p>
            <a:pPr algn="ctr">
              <a:defRPr>
                <a:solidFill>
                  <a:srgbClr val="FFFFFF"/>
                </a:solidFill>
                <a:latin typeface="+mj-lt"/>
                <a:ea typeface="+mj-ea"/>
                <a:cs typeface="+mj-cs"/>
                <a:sym typeface="Arial"/>
              </a:defRPr>
            </a:pPr>
            <a:endParaRPr/>
          </a:p>
        </p:txBody>
      </p:sp>
      <p:pic>
        <p:nvPicPr>
          <p:cNvPr id="346" name="image45.png"/>
          <p:cNvPicPr>
            <a:picLocks noChangeAspect="1"/>
          </p:cNvPicPr>
          <p:nvPr/>
        </p:nvPicPr>
        <p:blipFill>
          <a:blip r:embed="rId3">
            <a:extLst/>
          </a:blip>
          <a:stretch>
            <a:fillRect/>
          </a:stretch>
        </p:blipFill>
        <p:spPr>
          <a:xfrm>
            <a:off x="16355730" y="2799319"/>
            <a:ext cx="4478704" cy="8071151"/>
          </a:xfrm>
          <a:prstGeom prst="rect">
            <a:avLst/>
          </a:prstGeom>
          <a:ln w="12700">
            <a:miter lim="400000"/>
          </a:ln>
        </p:spPr>
      </p:pic>
      <p:sp>
        <p:nvSpPr>
          <p:cNvPr id="347" name="Shape 347"/>
          <p:cNvSpPr/>
          <p:nvPr/>
        </p:nvSpPr>
        <p:spPr>
          <a:xfrm>
            <a:off x="796809" y="639263"/>
            <a:ext cx="11024804" cy="1864655"/>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4800" b="1">
                <a:solidFill>
                  <a:srgbClr val="299E0E"/>
                </a:solidFill>
                <a:latin typeface="+mj-lt"/>
                <a:ea typeface="+mj-ea"/>
                <a:cs typeface="+mj-cs"/>
                <a:sym typeface="Arial"/>
              </a:defRPr>
            </a:lvl1pPr>
          </a:lstStyle>
          <a:p>
            <a:r>
              <a:t>БИ-КУРУНГА — СИМБИОЗ “УМНЫХ” ПРОБИОТИКОВ</a:t>
            </a:r>
          </a:p>
        </p:txBody>
      </p:sp>
      <p:sp>
        <p:nvSpPr>
          <p:cNvPr id="348" name="Shape 348"/>
          <p:cNvSpPr/>
          <p:nvPr/>
        </p:nvSpPr>
        <p:spPr>
          <a:xfrm>
            <a:off x="664146" y="3845264"/>
            <a:ext cx="9744711" cy="775199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Сбалансированный натуральный источник лактобактерий</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Защищает кишечник от патогенных бактерий</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Восстанавливает комфортное пищеварение</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Улучшает состояние кожи</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Укрепляет иммунитет</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p:nvPr/>
        </p:nvSpPr>
        <p:spPr>
          <a:xfrm>
            <a:off x="12726519" y="-2"/>
            <a:ext cx="11657483" cy="13716002"/>
          </a:xfrm>
          <a:prstGeom prst="rect">
            <a:avLst/>
          </a:prstGeom>
          <a:solidFill>
            <a:srgbClr val="6DC550"/>
          </a:solidFill>
          <a:ln w="12700">
            <a:miter lim="400000"/>
          </a:ln>
        </p:spPr>
        <p:txBody>
          <a:bodyPr lIns="121917" tIns="121917" rIns="121917" bIns="121917" anchor="ctr"/>
          <a:lstStyle/>
          <a:p>
            <a:pPr algn="ctr">
              <a:defRPr>
                <a:solidFill>
                  <a:srgbClr val="FFFFFF"/>
                </a:solidFill>
                <a:latin typeface="+mj-lt"/>
                <a:ea typeface="+mj-ea"/>
                <a:cs typeface="+mj-cs"/>
                <a:sym typeface="Arial"/>
              </a:defRPr>
            </a:pPr>
            <a:endParaRPr/>
          </a:p>
        </p:txBody>
      </p:sp>
      <p:pic>
        <p:nvPicPr>
          <p:cNvPr id="353" name="image46.png"/>
          <p:cNvPicPr>
            <a:picLocks noChangeAspect="1"/>
          </p:cNvPicPr>
          <p:nvPr/>
        </p:nvPicPr>
        <p:blipFill>
          <a:blip r:embed="rId3">
            <a:extLst/>
          </a:blip>
          <a:stretch>
            <a:fillRect/>
          </a:stretch>
        </p:blipFill>
        <p:spPr>
          <a:xfrm>
            <a:off x="15250391" y="2772167"/>
            <a:ext cx="6637661" cy="8617323"/>
          </a:xfrm>
          <a:prstGeom prst="rect">
            <a:avLst/>
          </a:prstGeom>
          <a:ln w="12700">
            <a:miter lim="400000"/>
          </a:ln>
        </p:spPr>
      </p:pic>
      <p:sp>
        <p:nvSpPr>
          <p:cNvPr id="354" name="Shape 354"/>
          <p:cNvSpPr/>
          <p:nvPr/>
        </p:nvSpPr>
        <p:spPr>
          <a:xfrm>
            <a:off x="796809" y="639263"/>
            <a:ext cx="11024804" cy="256315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4800" b="1">
                <a:solidFill>
                  <a:srgbClr val="299E0E"/>
                </a:solidFill>
                <a:latin typeface="+mj-lt"/>
                <a:ea typeface="+mj-ea"/>
                <a:cs typeface="+mj-cs"/>
                <a:sym typeface="Arial"/>
              </a:defRPr>
            </a:lvl1pPr>
          </a:lstStyle>
          <a:p>
            <a:r>
              <a:t>КОРАЛ ЛЕЦИТИН — ИСТОЧНИК «СТРОИТЕЛЬНОГО» МАТЕРИАЛА ДЛЯ КЛЕТОК</a:t>
            </a:r>
          </a:p>
        </p:txBody>
      </p:sp>
      <p:sp>
        <p:nvSpPr>
          <p:cNvPr id="355" name="Shape 355"/>
          <p:cNvSpPr/>
          <p:nvPr/>
        </p:nvSpPr>
        <p:spPr>
          <a:xfrm>
            <a:off x="617529" y="3876128"/>
            <a:ext cx="9437335" cy="607559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Содержит фосфолипиды — главный строительный материал клеточных мембран </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Улучшает память, укрепляет нервную систему</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Необходим для нормальной работы печени и головного мозга </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p:nvPr/>
        </p:nvSpPr>
        <p:spPr>
          <a:xfrm>
            <a:off x="12726519" y="-2"/>
            <a:ext cx="11657483" cy="13716002"/>
          </a:xfrm>
          <a:prstGeom prst="rect">
            <a:avLst/>
          </a:prstGeom>
          <a:solidFill>
            <a:srgbClr val="6DC550"/>
          </a:solidFill>
          <a:ln w="12700">
            <a:miter lim="400000"/>
          </a:ln>
        </p:spPr>
        <p:txBody>
          <a:bodyPr lIns="121917" tIns="121917" rIns="121917" bIns="121917" anchor="ctr"/>
          <a:lstStyle/>
          <a:p>
            <a:pPr algn="ctr">
              <a:defRPr>
                <a:solidFill>
                  <a:srgbClr val="FFFFFF"/>
                </a:solidFill>
                <a:latin typeface="+mj-lt"/>
                <a:ea typeface="+mj-ea"/>
                <a:cs typeface="+mj-cs"/>
                <a:sym typeface="Arial"/>
              </a:defRPr>
            </a:pPr>
            <a:endParaRPr/>
          </a:p>
        </p:txBody>
      </p:sp>
      <p:pic>
        <p:nvPicPr>
          <p:cNvPr id="360" name="image47.png"/>
          <p:cNvPicPr>
            <a:picLocks noChangeAspect="1"/>
          </p:cNvPicPr>
          <p:nvPr/>
        </p:nvPicPr>
        <p:blipFill>
          <a:blip r:embed="rId3">
            <a:extLst/>
          </a:blip>
          <a:stretch>
            <a:fillRect/>
          </a:stretch>
        </p:blipFill>
        <p:spPr>
          <a:xfrm>
            <a:off x="15089765" y="2269126"/>
            <a:ext cx="7055779" cy="9160207"/>
          </a:xfrm>
          <a:prstGeom prst="rect">
            <a:avLst/>
          </a:prstGeom>
          <a:ln w="12700">
            <a:miter lim="400000"/>
          </a:ln>
        </p:spPr>
      </p:pic>
      <p:sp>
        <p:nvSpPr>
          <p:cNvPr id="361" name="Shape 361"/>
          <p:cNvSpPr/>
          <p:nvPr/>
        </p:nvSpPr>
        <p:spPr>
          <a:xfrm>
            <a:off x="796803" y="639263"/>
            <a:ext cx="11024804" cy="256315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4800" b="1">
                <a:solidFill>
                  <a:srgbClr val="299E0E"/>
                </a:solidFill>
                <a:latin typeface="+mj-lt"/>
                <a:ea typeface="+mj-ea"/>
                <a:cs typeface="+mj-cs"/>
                <a:sym typeface="Arial"/>
              </a:defRPr>
            </a:lvl1pPr>
          </a:lstStyle>
          <a:p>
            <a:r>
              <a:t>ОМЕГА 3/60 — ИСТОЧНИК НЕЗАМЕНИМЫХ ЖИРНЫХ КИСЛОТ</a:t>
            </a:r>
          </a:p>
        </p:txBody>
      </p:sp>
      <p:sp>
        <p:nvSpPr>
          <p:cNvPr id="362" name="Shape 362"/>
          <p:cNvSpPr/>
          <p:nvPr/>
        </p:nvSpPr>
        <p:spPr>
          <a:xfrm>
            <a:off x="827830" y="3876126"/>
            <a:ext cx="9312003" cy="775199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Незаменимый нутриент, источников которого очень мало в современном рационе</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Снижает риск развития сердечно-сосудистых заболеваний</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Поддерживает когнитивные функции мозга</a:t>
            </a:r>
          </a:p>
          <a:p>
            <a:pPr>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Поддерживает здоровье кожи </a:t>
            </a:r>
          </a:p>
          <a:p>
            <a:pPr indent="139700">
              <a:defRPr>
                <a:solidFill>
                  <a:srgbClr val="585858"/>
                </a:solidFill>
                <a:latin typeface="Montserrat Bold"/>
                <a:ea typeface="Montserrat Bold"/>
                <a:cs typeface="Montserrat Bold"/>
                <a:sym typeface="Montserrat Bold"/>
              </a:defRPr>
            </a:pPr>
            <a:r>
              <a:t>      и волос</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p:nvPr/>
        </p:nvSpPr>
        <p:spPr>
          <a:xfrm>
            <a:off x="12726519" y="-2"/>
            <a:ext cx="11657483" cy="13716002"/>
          </a:xfrm>
          <a:prstGeom prst="rect">
            <a:avLst/>
          </a:prstGeom>
          <a:solidFill>
            <a:srgbClr val="6DC550"/>
          </a:solidFill>
          <a:ln w="12700">
            <a:miter lim="400000"/>
          </a:ln>
        </p:spPr>
        <p:txBody>
          <a:bodyPr lIns="121917" tIns="121917" rIns="121917" bIns="121917" anchor="ctr"/>
          <a:lstStyle/>
          <a:p>
            <a:pPr algn="ctr">
              <a:defRPr>
                <a:solidFill>
                  <a:srgbClr val="FFFFFF"/>
                </a:solidFill>
                <a:latin typeface="+mj-lt"/>
                <a:ea typeface="+mj-ea"/>
                <a:cs typeface="+mj-cs"/>
                <a:sym typeface="Arial"/>
              </a:defRPr>
            </a:pPr>
            <a:endParaRPr/>
          </a:p>
        </p:txBody>
      </p:sp>
      <p:sp>
        <p:nvSpPr>
          <p:cNvPr id="367" name="Shape 367"/>
          <p:cNvSpPr/>
          <p:nvPr/>
        </p:nvSpPr>
        <p:spPr>
          <a:xfrm>
            <a:off x="650022" y="4462574"/>
            <a:ext cx="10227286" cy="492215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Обогащает воду природными минералами: </a:t>
            </a:r>
            <a:r>
              <a:rPr b="1">
                <a:solidFill>
                  <a:srgbClr val="299E0E"/>
                </a:solidFill>
                <a:latin typeface="+mj-lt"/>
                <a:ea typeface="+mj-ea"/>
                <a:cs typeface="+mj-cs"/>
                <a:sym typeface="Arial"/>
              </a:rPr>
              <a:t>кальцием, магнием, калием </a:t>
            </a:r>
          </a:p>
          <a:p>
            <a:pPr indent="457200">
              <a:defRPr b="1">
                <a:solidFill>
                  <a:srgbClr val="299E0E"/>
                </a:solidFill>
                <a:latin typeface="+mj-lt"/>
                <a:ea typeface="+mj-ea"/>
                <a:cs typeface="+mj-cs"/>
                <a:sym typeface="Arial"/>
              </a:defRPr>
            </a:pPr>
            <a:endParaRPr b="1">
              <a:solidFill>
                <a:srgbClr val="299E0E"/>
              </a:solidFill>
              <a:latin typeface="+mj-lt"/>
              <a:ea typeface="+mj-ea"/>
              <a:cs typeface="+mj-cs"/>
              <a:sym typeface="Arial"/>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Регулирует минеральный баланс </a:t>
            </a:r>
          </a:p>
          <a:p>
            <a:pPr indent="139700">
              <a:defRPr>
                <a:solidFill>
                  <a:srgbClr val="585858"/>
                </a:solidFill>
                <a:latin typeface="Montserrat Bold"/>
                <a:ea typeface="Montserrat Bold"/>
                <a:cs typeface="Montserrat Bold"/>
                <a:sym typeface="Montserrat Bold"/>
              </a:defRPr>
            </a:pPr>
            <a:r>
              <a:t>      в организме</a:t>
            </a:r>
          </a:p>
          <a:p>
            <a:pPr indent="457200">
              <a:defRPr>
                <a:solidFill>
                  <a:srgbClr val="585858"/>
                </a:solidFill>
                <a:latin typeface="Montserrat Bold"/>
                <a:ea typeface="Montserrat Bold"/>
                <a:cs typeface="Montserrat Bold"/>
                <a:sym typeface="Montserrat Bold"/>
              </a:defRPr>
            </a:pPr>
            <a:endParaRPr/>
          </a:p>
          <a:p>
            <a:pPr marL="956127" indent="-816427">
              <a:buClr>
                <a:srgbClr val="000000"/>
              </a:buClr>
              <a:buSzPts val="3600"/>
              <a:buFont typeface="Montserrat Regular"/>
              <a:buChar char="●"/>
              <a:defRPr>
                <a:solidFill>
                  <a:srgbClr val="585858"/>
                </a:solidFill>
                <a:latin typeface="Montserrat Bold"/>
                <a:ea typeface="Montserrat Bold"/>
                <a:cs typeface="Montserrat Bold"/>
                <a:sym typeface="Montserrat Bold"/>
              </a:defRPr>
            </a:pPr>
            <a:r>
              <a:t>Улучшает вкусовые качества воды</a:t>
            </a:r>
          </a:p>
        </p:txBody>
      </p:sp>
      <p:pic>
        <p:nvPicPr>
          <p:cNvPr id="368" name="image48.png"/>
          <p:cNvPicPr>
            <a:picLocks noChangeAspect="1"/>
          </p:cNvPicPr>
          <p:nvPr/>
        </p:nvPicPr>
        <p:blipFill>
          <a:blip r:embed="rId3">
            <a:extLst/>
          </a:blip>
          <a:stretch>
            <a:fillRect/>
          </a:stretch>
        </p:blipFill>
        <p:spPr>
          <a:xfrm>
            <a:off x="15738112" y="3443999"/>
            <a:ext cx="5756015" cy="7318403"/>
          </a:xfrm>
          <a:prstGeom prst="rect">
            <a:avLst/>
          </a:prstGeom>
          <a:ln w="12700">
            <a:miter lim="400000"/>
          </a:ln>
        </p:spPr>
      </p:pic>
      <p:sp>
        <p:nvSpPr>
          <p:cNvPr id="369" name="Shape 369"/>
          <p:cNvSpPr/>
          <p:nvPr/>
        </p:nvSpPr>
        <p:spPr>
          <a:xfrm>
            <a:off x="765942" y="639263"/>
            <a:ext cx="11426060" cy="256315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4800" b="1">
                <a:solidFill>
                  <a:srgbClr val="299E0E"/>
                </a:solidFill>
                <a:latin typeface="+mj-lt"/>
                <a:ea typeface="+mj-ea"/>
                <a:cs typeface="+mj-cs"/>
                <a:sym typeface="Arial"/>
              </a:defRPr>
            </a:pPr>
            <a:r>
              <a:t>КОРАЛ-МАЙН — ИСТОЧНИК ПОЛЕЗНЫХ МИНЕРАЛОВ </a:t>
            </a:r>
          </a:p>
          <a:p>
            <a:pPr>
              <a:defRPr sz="4800" b="1">
                <a:solidFill>
                  <a:srgbClr val="299E0E"/>
                </a:solidFill>
                <a:latin typeface="+mj-lt"/>
                <a:ea typeface="+mj-ea"/>
                <a:cs typeface="+mj-cs"/>
                <a:sym typeface="Arial"/>
              </a:defRPr>
            </a:pPr>
            <a:r>
              <a:t>ИЗ ЯПОНСКОГО МОРЯ</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image3.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15" name="Shape 115"/>
          <p:cNvSpPr/>
          <p:nvPr/>
        </p:nvSpPr>
        <p:spPr>
          <a:xfrm>
            <a:off x="1277785" y="4277993"/>
            <a:ext cx="12421500" cy="516000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6400" b="1">
                <a:solidFill>
                  <a:srgbClr val="535353"/>
                </a:solidFill>
                <a:latin typeface="+mj-lt"/>
                <a:ea typeface="+mj-ea"/>
                <a:cs typeface="+mj-cs"/>
                <a:sym typeface="Arial"/>
              </a:defRPr>
            </a:pPr>
            <a:r>
              <a:t>ДЛЯ ПОЛНОЦЕННОЙ </a:t>
            </a:r>
          </a:p>
          <a:p>
            <a:pPr>
              <a:defRPr sz="6400" b="1">
                <a:solidFill>
                  <a:srgbClr val="535353"/>
                </a:solidFill>
                <a:latin typeface="+mj-lt"/>
                <a:ea typeface="+mj-ea"/>
                <a:cs typeface="+mj-cs"/>
                <a:sym typeface="Arial"/>
              </a:defRPr>
            </a:pPr>
            <a:r>
              <a:t>ЖИЗНИ ЧЕЛОВЕКУ НУЖНЫ </a:t>
            </a:r>
          </a:p>
          <a:p>
            <a:pPr>
              <a:defRPr sz="6400" b="1">
                <a:solidFill>
                  <a:srgbClr val="299E0E"/>
                </a:solidFill>
                <a:latin typeface="+mj-lt"/>
                <a:ea typeface="+mj-ea"/>
                <a:cs typeface="+mj-cs"/>
                <a:sym typeface="Arial"/>
              </a:defRPr>
            </a:pPr>
            <a:r>
              <a:t>РАЗНООБРАЗНЫЕ </a:t>
            </a:r>
          </a:p>
          <a:p>
            <a:pPr>
              <a:defRPr sz="6400" b="1">
                <a:solidFill>
                  <a:srgbClr val="299E0E"/>
                </a:solidFill>
                <a:latin typeface="+mj-lt"/>
                <a:ea typeface="+mj-ea"/>
                <a:cs typeface="+mj-cs"/>
                <a:sym typeface="Arial"/>
              </a:defRPr>
            </a:pPr>
            <a:r>
              <a:t>ПИТАТЕЛЬНЫЕ </a:t>
            </a:r>
          </a:p>
          <a:p>
            <a:pPr>
              <a:defRPr sz="6400" b="1">
                <a:solidFill>
                  <a:srgbClr val="299E0E"/>
                </a:solidFill>
                <a:latin typeface="+mj-lt"/>
                <a:ea typeface="+mj-ea"/>
                <a:cs typeface="+mj-cs"/>
                <a:sym typeface="Arial"/>
              </a:defRPr>
            </a:pPr>
            <a:r>
              <a:t>ВЕЩЕСТВА </a:t>
            </a:r>
          </a:p>
        </p:txBody>
      </p:sp>
      <p:grpSp>
        <p:nvGrpSpPr>
          <p:cNvPr id="126" name="Group 126"/>
          <p:cNvGrpSpPr/>
          <p:nvPr/>
        </p:nvGrpSpPr>
        <p:grpSpPr>
          <a:xfrm>
            <a:off x="12657137" y="1346612"/>
            <a:ext cx="11289645" cy="11492671"/>
            <a:chOff x="0" y="-1"/>
            <a:chExt cx="11289644" cy="11492669"/>
          </a:xfrm>
        </p:grpSpPr>
        <p:pic>
          <p:nvPicPr>
            <p:cNvPr id="116" name="image4.png"/>
            <p:cNvPicPr>
              <a:picLocks noChangeAspect="1"/>
            </p:cNvPicPr>
            <p:nvPr/>
          </p:nvPicPr>
          <p:blipFill>
            <a:blip r:embed="rId4">
              <a:extLst/>
            </a:blip>
            <a:stretch>
              <a:fillRect/>
            </a:stretch>
          </p:blipFill>
          <p:spPr>
            <a:xfrm>
              <a:off x="1181326" y="956002"/>
              <a:ext cx="8899075" cy="9110772"/>
            </a:xfrm>
            <a:prstGeom prst="rect">
              <a:avLst/>
            </a:prstGeom>
            <a:ln w="12700" cap="flat">
              <a:noFill/>
              <a:miter lim="400000"/>
            </a:ln>
            <a:effectLst/>
          </p:spPr>
        </p:pic>
        <p:sp>
          <p:nvSpPr>
            <p:cNvPr id="117" name="Shape 117"/>
            <p:cNvSpPr/>
            <p:nvPr/>
          </p:nvSpPr>
          <p:spPr>
            <a:xfrm>
              <a:off x="4048860" y="4767895"/>
              <a:ext cx="3164005" cy="16139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ctr">
              <a:spAutoFit/>
            </a:bodyPr>
            <a:lstStyle/>
            <a:p>
              <a:pPr algn="ctr">
                <a:defRPr sz="4000" b="1">
                  <a:solidFill>
                    <a:srgbClr val="FFFFFF"/>
                  </a:solidFill>
                  <a:latin typeface="+mj-lt"/>
                  <a:ea typeface="+mj-ea"/>
                  <a:cs typeface="+mj-cs"/>
                  <a:sym typeface="Arial"/>
                </a:defRPr>
              </a:pPr>
              <a:r>
                <a:t>(из воды </a:t>
              </a:r>
            </a:p>
            <a:p>
              <a:pPr algn="ctr">
                <a:defRPr sz="4000" b="1">
                  <a:solidFill>
                    <a:srgbClr val="FFFFFF"/>
                  </a:solidFill>
                  <a:latin typeface="+mj-lt"/>
                  <a:ea typeface="+mj-ea"/>
                  <a:cs typeface="+mj-cs"/>
                  <a:sym typeface="Arial"/>
                </a:defRPr>
              </a:pPr>
              <a:r>
                <a:t>и пищи)</a:t>
              </a:r>
            </a:p>
          </p:txBody>
        </p:sp>
        <p:sp>
          <p:nvSpPr>
            <p:cNvPr id="118" name="Shape 118"/>
            <p:cNvSpPr/>
            <p:nvPr/>
          </p:nvSpPr>
          <p:spPr>
            <a:xfrm>
              <a:off x="3716846" y="-2"/>
              <a:ext cx="3828033" cy="9442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lgn="ctr">
                <a:defRPr sz="3200" b="1">
                  <a:solidFill>
                    <a:srgbClr val="535353"/>
                  </a:solidFill>
                  <a:latin typeface="+mj-lt"/>
                  <a:ea typeface="+mj-ea"/>
                  <a:cs typeface="+mj-cs"/>
                  <a:sym typeface="Arial"/>
                </a:defRPr>
              </a:lvl1pPr>
            </a:lstStyle>
            <a:p>
              <a:r>
                <a:t>самочувствие</a:t>
              </a:r>
            </a:p>
          </p:txBody>
        </p:sp>
        <p:sp>
          <p:nvSpPr>
            <p:cNvPr id="119" name="Shape 119"/>
            <p:cNvSpPr/>
            <p:nvPr/>
          </p:nvSpPr>
          <p:spPr>
            <a:xfrm>
              <a:off x="7775548" y="1839224"/>
              <a:ext cx="3514096" cy="1414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lgn="ctr">
                <a:defRPr sz="3200" b="1">
                  <a:solidFill>
                    <a:srgbClr val="535353"/>
                  </a:solidFill>
                  <a:latin typeface="+mj-lt"/>
                  <a:ea typeface="+mj-ea"/>
                  <a:cs typeface="+mj-cs"/>
                  <a:sym typeface="Arial"/>
                </a:defRPr>
              </a:lvl1pPr>
            </a:lstStyle>
            <a:p>
              <a:r>
                <a:t>когнитивные способности</a:t>
              </a:r>
            </a:p>
          </p:txBody>
        </p:sp>
        <p:sp>
          <p:nvSpPr>
            <p:cNvPr id="120" name="Shape 120"/>
            <p:cNvSpPr/>
            <p:nvPr/>
          </p:nvSpPr>
          <p:spPr>
            <a:xfrm>
              <a:off x="-1" y="1400125"/>
              <a:ext cx="3794124" cy="1884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lgn="ctr">
                <a:defRPr sz="3200" b="1">
                  <a:solidFill>
                    <a:srgbClr val="535353"/>
                  </a:solidFill>
                  <a:latin typeface="+mj-lt"/>
                  <a:ea typeface="+mj-ea"/>
                  <a:cs typeface="+mj-cs"/>
                  <a:sym typeface="Arial"/>
                </a:defRPr>
              </a:pPr>
              <a:r>
                <a:t>внешность</a:t>
              </a:r>
            </a:p>
            <a:p>
              <a:pPr algn="ctr">
                <a:defRPr sz="3200" b="1">
                  <a:solidFill>
                    <a:srgbClr val="535353"/>
                  </a:solidFill>
                  <a:latin typeface="+mj-lt"/>
                  <a:ea typeface="+mj-ea"/>
                  <a:cs typeface="+mj-cs"/>
                  <a:sym typeface="Arial"/>
                </a:defRPr>
              </a:pPr>
              <a:r>
                <a:t>(кожа, волосы, ногти)</a:t>
              </a:r>
            </a:p>
          </p:txBody>
        </p:sp>
        <p:sp>
          <p:nvSpPr>
            <p:cNvPr id="121" name="Shape 121"/>
            <p:cNvSpPr/>
            <p:nvPr/>
          </p:nvSpPr>
          <p:spPr>
            <a:xfrm>
              <a:off x="3224155" y="10078567"/>
              <a:ext cx="4834880" cy="14141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lgn="ctr">
                <a:defRPr sz="3200" b="1">
                  <a:solidFill>
                    <a:srgbClr val="535353"/>
                  </a:solidFill>
                  <a:latin typeface="+mj-lt"/>
                  <a:ea typeface="+mj-ea"/>
                  <a:cs typeface="+mj-cs"/>
                  <a:sym typeface="Arial"/>
                </a:defRPr>
              </a:lvl1pPr>
            </a:lstStyle>
            <a:p>
              <a:r>
                <a:t>продолжительность жизни</a:t>
              </a:r>
            </a:p>
          </p:txBody>
        </p:sp>
        <p:sp>
          <p:nvSpPr>
            <p:cNvPr id="122" name="Shape 122"/>
            <p:cNvSpPr/>
            <p:nvPr/>
          </p:nvSpPr>
          <p:spPr>
            <a:xfrm>
              <a:off x="4019" y="7740013"/>
              <a:ext cx="3786082" cy="9442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lgn="ctr">
                <a:defRPr sz="3200" b="1">
                  <a:solidFill>
                    <a:srgbClr val="535353"/>
                  </a:solidFill>
                  <a:latin typeface="+mj-lt"/>
                  <a:ea typeface="+mj-ea"/>
                  <a:cs typeface="+mj-cs"/>
                  <a:sym typeface="Arial"/>
                </a:defRPr>
              </a:lvl1pPr>
            </a:lstStyle>
            <a:p>
              <a:r>
                <a:t>выносливость</a:t>
              </a:r>
            </a:p>
          </p:txBody>
        </p:sp>
        <p:sp>
          <p:nvSpPr>
            <p:cNvPr id="123" name="Shape 123"/>
            <p:cNvSpPr/>
            <p:nvPr/>
          </p:nvSpPr>
          <p:spPr>
            <a:xfrm>
              <a:off x="7809941" y="7740013"/>
              <a:ext cx="3445309" cy="9442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lgn="ctr">
                <a:defRPr sz="3200" b="1">
                  <a:solidFill>
                    <a:srgbClr val="535353"/>
                  </a:solidFill>
                  <a:latin typeface="+mj-lt"/>
                  <a:ea typeface="+mj-ea"/>
                  <a:cs typeface="+mj-cs"/>
                  <a:sym typeface="Arial"/>
                </a:defRPr>
              </a:lvl1pPr>
            </a:lstStyle>
            <a:p>
              <a:r>
                <a:t>настроение</a:t>
              </a:r>
            </a:p>
          </p:txBody>
        </p:sp>
        <p:sp>
          <p:nvSpPr>
            <p:cNvPr id="124" name="Shape 124"/>
            <p:cNvSpPr/>
            <p:nvPr/>
          </p:nvSpPr>
          <p:spPr>
            <a:xfrm>
              <a:off x="4307318" y="7077457"/>
              <a:ext cx="2668543" cy="7987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121917" tIns="121917" rIns="121917" bIns="121917" numCol="1" anchor="t">
              <a:spAutoFit/>
            </a:bodyPr>
            <a:lstStyle>
              <a:lvl1pPr algn="ctr">
                <a:defRPr sz="4000" b="1">
                  <a:solidFill>
                    <a:srgbClr val="FFFFFF"/>
                  </a:solidFill>
                  <a:latin typeface="+mj-lt"/>
                  <a:ea typeface="+mj-ea"/>
                  <a:cs typeface="+mj-cs"/>
                  <a:sym typeface="Arial"/>
                </a:defRPr>
              </a:lvl1pPr>
            </a:lstStyle>
            <a:p>
              <a:r>
                <a:t>вещества</a:t>
              </a:r>
            </a:p>
          </p:txBody>
        </p:sp>
        <p:sp>
          <p:nvSpPr>
            <p:cNvPr id="125" name="Shape 125"/>
            <p:cNvSpPr/>
            <p:nvPr/>
          </p:nvSpPr>
          <p:spPr>
            <a:xfrm>
              <a:off x="3259646" y="3155968"/>
              <a:ext cx="4742433" cy="10424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lgn="ctr">
                <a:defRPr sz="4000" b="1">
                  <a:solidFill>
                    <a:srgbClr val="FFFFFF"/>
                  </a:solidFill>
                  <a:latin typeface="+mj-lt"/>
                  <a:ea typeface="+mj-ea"/>
                  <a:cs typeface="+mj-cs"/>
                  <a:sym typeface="Arial"/>
                </a:defRPr>
              </a:lvl1pPr>
            </a:lstStyle>
            <a:p>
              <a:r>
                <a:t>питательные </a:t>
              </a:r>
            </a:p>
          </p:txBody>
        </p:sp>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p:nvPr/>
        </p:nvSpPr>
        <p:spPr>
          <a:xfrm>
            <a:off x="-4" y="0"/>
            <a:ext cx="24384008" cy="13715997"/>
          </a:xfrm>
          <a:prstGeom prst="rect">
            <a:avLst/>
          </a:prstGeom>
          <a:solidFill>
            <a:srgbClr val="299E0E"/>
          </a:solidFill>
          <a:ln w="12700">
            <a:miter lim="400000"/>
          </a:ln>
        </p:spPr>
        <p:txBody>
          <a:bodyPr lIns="121917" tIns="121917" rIns="121917" bIns="121917" anchor="ctr"/>
          <a:lstStyle/>
          <a:p>
            <a:pPr algn="ctr">
              <a:defRPr>
                <a:solidFill>
                  <a:srgbClr val="FFFFFF"/>
                </a:solidFill>
                <a:latin typeface="+mj-lt"/>
                <a:ea typeface="+mj-ea"/>
                <a:cs typeface="+mj-cs"/>
                <a:sym typeface="Arial"/>
              </a:defRPr>
            </a:pPr>
            <a:endParaRPr/>
          </a:p>
        </p:txBody>
      </p:sp>
      <p:pic>
        <p:nvPicPr>
          <p:cNvPr id="374" name="image49.png"/>
          <p:cNvPicPr>
            <a:picLocks noChangeAspect="1"/>
          </p:cNvPicPr>
          <p:nvPr/>
        </p:nvPicPr>
        <p:blipFill>
          <a:blip r:embed="rId3">
            <a:alphaModFix amt="48000"/>
            <a:extLst/>
          </a:blip>
          <a:srcRect t="6903" r="5524" b="6903"/>
          <a:stretch>
            <a:fillRect/>
          </a:stretch>
        </p:blipFill>
        <p:spPr>
          <a:xfrm>
            <a:off x="8547368" y="0"/>
            <a:ext cx="15836634" cy="13715999"/>
          </a:xfrm>
          <a:prstGeom prst="rect">
            <a:avLst/>
          </a:prstGeom>
          <a:ln w="12700">
            <a:miter lim="400000"/>
          </a:ln>
        </p:spPr>
      </p:pic>
      <p:sp>
        <p:nvSpPr>
          <p:cNvPr id="375" name="Shape 375"/>
          <p:cNvSpPr/>
          <p:nvPr/>
        </p:nvSpPr>
        <p:spPr>
          <a:xfrm>
            <a:off x="345271" y="8595331"/>
            <a:ext cx="5423145" cy="128876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indent="457200" algn="ctr">
              <a:defRPr sz="2800" b="1">
                <a:solidFill>
                  <a:srgbClr val="FFFFFF"/>
                </a:solidFill>
                <a:latin typeface="+mj-lt"/>
                <a:ea typeface="+mj-ea"/>
                <a:cs typeface="+mj-cs"/>
                <a:sym typeface="Arial"/>
              </a:defRPr>
            </a:pPr>
            <a:r>
              <a:t>РАЗНООБРАЗИЕ</a:t>
            </a:r>
          </a:p>
          <a:p>
            <a:pPr indent="457200" algn="ctr">
              <a:defRPr sz="2800" b="1">
                <a:solidFill>
                  <a:srgbClr val="FFFFFF"/>
                </a:solidFill>
                <a:latin typeface="+mj-lt"/>
                <a:ea typeface="+mj-ea"/>
                <a:cs typeface="+mj-cs"/>
                <a:sym typeface="Arial"/>
              </a:defRPr>
            </a:pPr>
            <a:r>
              <a:t>ПИТАНИЯ</a:t>
            </a:r>
          </a:p>
        </p:txBody>
      </p:sp>
      <p:sp>
        <p:nvSpPr>
          <p:cNvPr id="376" name="Shape 376"/>
          <p:cNvSpPr/>
          <p:nvPr/>
        </p:nvSpPr>
        <p:spPr>
          <a:xfrm>
            <a:off x="5352141" y="8595328"/>
            <a:ext cx="6636210" cy="169516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indent="457200" algn="ctr">
              <a:defRPr sz="2800" b="1">
                <a:solidFill>
                  <a:srgbClr val="FFFFFF"/>
                </a:solidFill>
                <a:latin typeface="+mj-lt"/>
                <a:ea typeface="+mj-ea"/>
                <a:cs typeface="+mj-cs"/>
                <a:sym typeface="Arial"/>
              </a:defRPr>
            </a:pPr>
            <a:r>
              <a:t>СБАЛАНСИРОВАННЫЙ</a:t>
            </a:r>
          </a:p>
          <a:p>
            <a:pPr indent="457200" algn="ctr">
              <a:defRPr sz="2800" b="1">
                <a:solidFill>
                  <a:srgbClr val="FFFFFF"/>
                </a:solidFill>
                <a:latin typeface="+mj-lt"/>
                <a:ea typeface="+mj-ea"/>
                <a:cs typeface="+mj-cs"/>
                <a:sym typeface="Arial"/>
              </a:defRPr>
            </a:pPr>
            <a:r>
              <a:t>КОМПЛЕКС </a:t>
            </a:r>
          </a:p>
          <a:p>
            <a:pPr indent="457200" algn="ctr">
              <a:defRPr sz="2800" b="1">
                <a:solidFill>
                  <a:srgbClr val="FFFFFF"/>
                </a:solidFill>
                <a:latin typeface="+mj-lt"/>
                <a:ea typeface="+mj-ea"/>
                <a:cs typeface="+mj-cs"/>
                <a:sym typeface="Arial"/>
              </a:defRPr>
            </a:pPr>
            <a:r>
              <a:t>НУТРИЕНТОВ</a:t>
            </a:r>
          </a:p>
        </p:txBody>
      </p:sp>
      <p:sp>
        <p:nvSpPr>
          <p:cNvPr id="377" name="Shape 377"/>
          <p:cNvSpPr/>
          <p:nvPr/>
        </p:nvSpPr>
        <p:spPr>
          <a:xfrm>
            <a:off x="12370492" y="8632328"/>
            <a:ext cx="5099589" cy="169516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indent="457200" algn="ctr">
              <a:defRPr sz="2800" b="1">
                <a:solidFill>
                  <a:srgbClr val="FFFFFF"/>
                </a:solidFill>
                <a:latin typeface="+mj-lt"/>
                <a:ea typeface="+mj-ea"/>
                <a:cs typeface="+mj-cs"/>
                <a:sym typeface="Arial"/>
              </a:defRPr>
            </a:pPr>
            <a:r>
              <a:t>УНИКАЛЬНЫЕ </a:t>
            </a:r>
          </a:p>
          <a:p>
            <a:pPr indent="457200" algn="ctr">
              <a:defRPr sz="2800" b="1">
                <a:solidFill>
                  <a:srgbClr val="FFFFFF"/>
                </a:solidFill>
                <a:latin typeface="+mj-lt"/>
                <a:ea typeface="+mj-ea"/>
                <a:cs typeface="+mj-cs"/>
                <a:sym typeface="Arial"/>
              </a:defRPr>
            </a:pPr>
            <a:r>
              <a:t>ПРИРОДНЫЕ </a:t>
            </a:r>
          </a:p>
          <a:p>
            <a:pPr indent="457200" algn="ctr">
              <a:defRPr sz="2800" b="1">
                <a:solidFill>
                  <a:srgbClr val="FFFFFF"/>
                </a:solidFill>
                <a:latin typeface="+mj-lt"/>
                <a:ea typeface="+mj-ea"/>
                <a:cs typeface="+mj-cs"/>
                <a:sym typeface="Arial"/>
              </a:defRPr>
            </a:pPr>
            <a:r>
              <a:t>КОМПОНЕНТЫ</a:t>
            </a:r>
          </a:p>
        </p:txBody>
      </p:sp>
      <p:sp>
        <p:nvSpPr>
          <p:cNvPr id="378" name="Shape 378"/>
          <p:cNvSpPr/>
          <p:nvPr/>
        </p:nvSpPr>
        <p:spPr>
          <a:xfrm>
            <a:off x="4824007" y="757970"/>
            <a:ext cx="14856196" cy="559845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lgn="ctr">
              <a:defRPr sz="16000" b="1">
                <a:solidFill>
                  <a:srgbClr val="FFFFFF"/>
                </a:solidFill>
                <a:latin typeface="+mj-lt"/>
                <a:ea typeface="+mj-ea"/>
                <a:cs typeface="+mj-cs"/>
                <a:sym typeface="Arial"/>
              </a:defRPr>
            </a:pPr>
            <a:r>
              <a:t>Nutripack</a:t>
            </a:r>
          </a:p>
          <a:p>
            <a:pPr algn="ctr">
              <a:defRPr sz="4800" b="1">
                <a:solidFill>
                  <a:srgbClr val="FFFFFF"/>
                </a:solidFill>
                <a:latin typeface="+mj-lt"/>
                <a:ea typeface="+mj-ea"/>
                <a:cs typeface="+mj-cs"/>
                <a:sym typeface="Arial"/>
              </a:defRPr>
            </a:pPr>
            <a:r>
              <a:t>набор для обогащения рациона </a:t>
            </a:r>
          </a:p>
          <a:p>
            <a:pPr algn="ctr">
              <a:defRPr sz="4800" b="1">
                <a:solidFill>
                  <a:srgbClr val="FFFFFF"/>
                </a:solidFill>
                <a:latin typeface="+mj-lt"/>
                <a:ea typeface="+mj-ea"/>
                <a:cs typeface="+mj-cs"/>
                <a:sym typeface="Arial"/>
              </a:defRPr>
            </a:pPr>
            <a:r>
              <a:t>природными нутриентами</a:t>
            </a:r>
          </a:p>
          <a:p>
            <a:pPr algn="ctr">
              <a:defRPr sz="4800" b="1">
                <a:solidFill>
                  <a:srgbClr val="FFFFFF"/>
                </a:solidFill>
                <a:latin typeface="+mj-lt"/>
                <a:ea typeface="+mj-ea"/>
                <a:cs typeface="+mj-cs"/>
                <a:sym typeface="Arial"/>
              </a:defRPr>
            </a:pPr>
            <a:endParaRPr/>
          </a:p>
          <a:p>
            <a:pPr algn="ctr">
              <a:defRPr sz="4800" b="1">
                <a:solidFill>
                  <a:srgbClr val="FFFFFF"/>
                </a:solidFill>
                <a:latin typeface="+mj-lt"/>
                <a:ea typeface="+mj-ea"/>
                <a:cs typeface="+mj-cs"/>
                <a:sym typeface="Arial"/>
              </a:defRPr>
            </a:pPr>
            <a:r>
              <a:t> </a:t>
            </a:r>
          </a:p>
        </p:txBody>
      </p:sp>
      <p:pic>
        <p:nvPicPr>
          <p:cNvPr id="379" name="image50.png"/>
          <p:cNvPicPr>
            <a:picLocks noChangeAspect="1"/>
          </p:cNvPicPr>
          <p:nvPr/>
        </p:nvPicPr>
        <p:blipFill>
          <a:blip r:embed="rId4">
            <a:extLst/>
          </a:blip>
          <a:stretch>
            <a:fillRect/>
          </a:stretch>
        </p:blipFill>
        <p:spPr>
          <a:xfrm>
            <a:off x="18900277" y="6069991"/>
            <a:ext cx="2501905" cy="2501905"/>
          </a:xfrm>
          <a:prstGeom prst="rect">
            <a:avLst/>
          </a:prstGeom>
          <a:ln w="12700">
            <a:miter lim="400000"/>
          </a:ln>
        </p:spPr>
      </p:pic>
      <p:pic>
        <p:nvPicPr>
          <p:cNvPr id="380" name="image51.png"/>
          <p:cNvPicPr>
            <a:picLocks noChangeAspect="1"/>
          </p:cNvPicPr>
          <p:nvPr/>
        </p:nvPicPr>
        <p:blipFill>
          <a:blip r:embed="rId5">
            <a:extLst/>
          </a:blip>
          <a:stretch>
            <a:fillRect/>
          </a:stretch>
        </p:blipFill>
        <p:spPr>
          <a:xfrm>
            <a:off x="13794877" y="6069991"/>
            <a:ext cx="2501905" cy="2501905"/>
          </a:xfrm>
          <a:prstGeom prst="rect">
            <a:avLst/>
          </a:prstGeom>
          <a:ln w="12700">
            <a:miter lim="400000"/>
          </a:ln>
        </p:spPr>
      </p:pic>
      <p:pic>
        <p:nvPicPr>
          <p:cNvPr id="381" name="image52.png"/>
          <p:cNvPicPr>
            <a:picLocks noChangeAspect="1"/>
          </p:cNvPicPr>
          <p:nvPr/>
        </p:nvPicPr>
        <p:blipFill>
          <a:blip r:embed="rId6">
            <a:extLst/>
          </a:blip>
          <a:stretch>
            <a:fillRect/>
          </a:stretch>
        </p:blipFill>
        <p:spPr>
          <a:xfrm>
            <a:off x="2034493" y="6069991"/>
            <a:ext cx="2501903" cy="2501905"/>
          </a:xfrm>
          <a:prstGeom prst="rect">
            <a:avLst/>
          </a:prstGeom>
          <a:ln w="12700">
            <a:miter lim="400000"/>
          </a:ln>
        </p:spPr>
      </p:pic>
      <p:pic>
        <p:nvPicPr>
          <p:cNvPr id="382" name="image53.png"/>
          <p:cNvPicPr>
            <a:picLocks noChangeAspect="1"/>
          </p:cNvPicPr>
          <p:nvPr/>
        </p:nvPicPr>
        <p:blipFill>
          <a:blip r:embed="rId7">
            <a:extLst/>
          </a:blip>
          <a:stretch>
            <a:fillRect/>
          </a:stretch>
        </p:blipFill>
        <p:spPr>
          <a:xfrm>
            <a:off x="7534533" y="6051522"/>
            <a:ext cx="2500325" cy="2507971"/>
          </a:xfrm>
          <a:prstGeom prst="rect">
            <a:avLst/>
          </a:prstGeom>
          <a:ln w="12700">
            <a:miter lim="400000"/>
          </a:ln>
        </p:spPr>
      </p:pic>
      <p:sp>
        <p:nvSpPr>
          <p:cNvPr id="383" name="Shape 383"/>
          <p:cNvSpPr/>
          <p:nvPr/>
        </p:nvSpPr>
        <p:spPr>
          <a:xfrm>
            <a:off x="17044826" y="8632328"/>
            <a:ext cx="6212805" cy="128876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indent="457200" algn="ctr">
              <a:defRPr sz="2800" b="1" cap="all">
                <a:solidFill>
                  <a:srgbClr val="FFFFFF"/>
                </a:solidFill>
                <a:latin typeface="+mj-lt"/>
                <a:ea typeface="+mj-ea"/>
                <a:cs typeface="+mj-cs"/>
                <a:sym typeface="Arial"/>
              </a:defRPr>
            </a:pPr>
            <a:r>
              <a:t>Высокая</a:t>
            </a:r>
          </a:p>
          <a:p>
            <a:pPr indent="457200" algn="ctr">
              <a:defRPr sz="2800" b="1" cap="all">
                <a:solidFill>
                  <a:srgbClr val="FFFFFF"/>
                </a:solidFill>
                <a:latin typeface="+mj-lt"/>
                <a:ea typeface="+mj-ea"/>
                <a:cs typeface="+mj-cs"/>
                <a:sym typeface="Arial"/>
              </a:defRPr>
            </a:pPr>
            <a:r>
              <a:t>Биодоступность</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image54.jpeg"/>
          <p:cNvPicPr>
            <a:picLocks noChangeAspect="1"/>
          </p:cNvPicPr>
          <p:nvPr/>
        </p:nvPicPr>
        <p:blipFill>
          <a:blip r:embed="rId2">
            <a:extLst/>
          </a:blip>
          <a:stretch>
            <a:fillRect/>
          </a:stretch>
        </p:blipFill>
        <p:spPr>
          <a:xfrm>
            <a:off x="-3" y="-3"/>
            <a:ext cx="24384005" cy="13716005"/>
          </a:xfrm>
          <a:prstGeom prst="rect">
            <a:avLst/>
          </a:prstGeom>
          <a:ln w="12700">
            <a:miter lim="400000"/>
          </a:ln>
        </p:spPr>
      </p:pic>
      <p:sp>
        <p:nvSpPr>
          <p:cNvPr id="388" name="Shape 388"/>
          <p:cNvSpPr/>
          <p:nvPr/>
        </p:nvSpPr>
        <p:spPr>
          <a:xfrm>
            <a:off x="-66679" y="2357194"/>
            <a:ext cx="24517358" cy="9283493"/>
          </a:xfrm>
          <a:prstGeom prst="rect">
            <a:avLst/>
          </a:prstGeom>
          <a:solidFill>
            <a:srgbClr val="309C1F"/>
          </a:solidFill>
          <a:ln w="12700">
            <a:miter lim="400000"/>
          </a:ln>
        </p:spPr>
        <p:txBody>
          <a:bodyPr lIns="121917" tIns="121917" rIns="121917" bIns="121917" anchor="ctr"/>
          <a:lstStyle/>
          <a:p>
            <a:pPr>
              <a:defRPr sz="2400">
                <a:solidFill>
                  <a:srgbClr val="E85044"/>
                </a:solidFill>
                <a:latin typeface="+mj-lt"/>
                <a:ea typeface="+mj-ea"/>
                <a:cs typeface="+mj-cs"/>
                <a:sym typeface="Arial"/>
              </a:defRPr>
            </a:pPr>
            <a:endParaRPr/>
          </a:p>
        </p:txBody>
      </p:sp>
      <p:sp>
        <p:nvSpPr>
          <p:cNvPr id="389" name="Shape 389"/>
          <p:cNvSpPr/>
          <p:nvPr/>
        </p:nvSpPr>
        <p:spPr>
          <a:xfrm>
            <a:off x="7883883" y="8216082"/>
            <a:ext cx="3468474" cy="1228263"/>
          </a:xfrm>
          <a:prstGeom prst="rect">
            <a:avLst/>
          </a:prstGeom>
          <a:ln w="12700">
            <a:miter lim="400000"/>
          </a:ln>
          <a:extLst>
            <a:ext uri="{C572A759-6A51-4108-AA02-DFA0A04FC94B}">
              <ma14:wrappingTextBoxFlag xmlns:ma14="http://schemas.microsoft.com/office/mac/drawingml/2011/main" xmlns="" val="1"/>
            </a:ext>
          </a:extLst>
        </p:spPr>
        <p:txBody>
          <a:bodyPr wrap="none" lIns="85717" tIns="85717" rIns="85717" bIns="85717">
            <a:spAutoFit/>
          </a:bodyPr>
          <a:lstStyle/>
          <a:p>
            <a:pPr algn="ctr">
              <a:defRPr sz="2400" b="1">
                <a:solidFill>
                  <a:srgbClr val="FFFFFF"/>
                </a:solidFill>
                <a:latin typeface="+mj-lt"/>
                <a:ea typeface="+mj-ea"/>
                <a:cs typeface="+mj-cs"/>
                <a:sym typeface="Arial"/>
              </a:defRPr>
            </a:pPr>
            <a:r>
              <a:t>Четкая </a:t>
            </a:r>
          </a:p>
          <a:p>
            <a:pPr algn="ctr">
              <a:defRPr sz="2400" b="1">
                <a:solidFill>
                  <a:srgbClr val="FFFFFF"/>
                </a:solidFill>
                <a:latin typeface="+mj-lt"/>
                <a:ea typeface="+mj-ea"/>
                <a:cs typeface="+mj-cs"/>
                <a:sym typeface="Arial"/>
              </a:defRPr>
            </a:pPr>
            <a:r>
              <a:t>последовательность</a:t>
            </a:r>
          </a:p>
          <a:p>
            <a:pPr algn="ctr">
              <a:defRPr sz="2400" b="1">
                <a:solidFill>
                  <a:srgbClr val="FFFFFF"/>
                </a:solidFill>
                <a:latin typeface="+mj-lt"/>
                <a:ea typeface="+mj-ea"/>
                <a:cs typeface="+mj-cs"/>
                <a:sym typeface="Arial"/>
              </a:defRPr>
            </a:pPr>
            <a:r>
              <a:t>приема</a:t>
            </a:r>
          </a:p>
        </p:txBody>
      </p:sp>
      <p:sp>
        <p:nvSpPr>
          <p:cNvPr id="390" name="Shape 390"/>
          <p:cNvSpPr/>
          <p:nvPr/>
        </p:nvSpPr>
        <p:spPr>
          <a:xfrm>
            <a:off x="14193676" y="8216082"/>
            <a:ext cx="2227694" cy="1228263"/>
          </a:xfrm>
          <a:prstGeom prst="rect">
            <a:avLst/>
          </a:prstGeom>
          <a:ln w="12700">
            <a:miter lim="400000"/>
          </a:ln>
          <a:extLst>
            <a:ext uri="{C572A759-6A51-4108-AA02-DFA0A04FC94B}">
              <ma14:wrappingTextBoxFlag xmlns:ma14="http://schemas.microsoft.com/office/mac/drawingml/2011/main" xmlns="" val="1"/>
            </a:ext>
          </a:extLst>
        </p:spPr>
        <p:txBody>
          <a:bodyPr wrap="none" lIns="85717" tIns="85717" rIns="85717" bIns="85717">
            <a:spAutoFit/>
          </a:bodyPr>
          <a:lstStyle/>
          <a:p>
            <a:pPr algn="ctr">
              <a:defRPr sz="2400" b="1">
                <a:solidFill>
                  <a:srgbClr val="FFFFFF"/>
                </a:solidFill>
                <a:latin typeface="+mj-lt"/>
                <a:ea typeface="+mj-ea"/>
                <a:cs typeface="+mj-cs"/>
                <a:sym typeface="Arial"/>
              </a:defRPr>
            </a:pPr>
            <a:r>
              <a:t>Набор</a:t>
            </a:r>
          </a:p>
          <a:p>
            <a:pPr algn="ctr">
              <a:defRPr sz="2400" b="1">
                <a:solidFill>
                  <a:srgbClr val="FFFFFF"/>
                </a:solidFill>
                <a:latin typeface="+mj-lt"/>
                <a:ea typeface="+mj-ea"/>
                <a:cs typeface="+mj-cs"/>
                <a:sym typeface="Arial"/>
              </a:defRPr>
            </a:pPr>
            <a:r>
              <a:t>по выгодной</a:t>
            </a:r>
          </a:p>
          <a:p>
            <a:pPr algn="ctr">
              <a:defRPr sz="2400" b="1">
                <a:solidFill>
                  <a:srgbClr val="FFFFFF"/>
                </a:solidFill>
                <a:latin typeface="+mj-lt"/>
                <a:ea typeface="+mj-ea"/>
                <a:cs typeface="+mj-cs"/>
                <a:sym typeface="Arial"/>
              </a:defRPr>
            </a:pPr>
            <a:r>
              <a:t>цене</a:t>
            </a:r>
          </a:p>
        </p:txBody>
      </p:sp>
      <p:sp>
        <p:nvSpPr>
          <p:cNvPr id="391" name="Shape 391"/>
          <p:cNvSpPr/>
          <p:nvPr/>
        </p:nvSpPr>
        <p:spPr>
          <a:xfrm>
            <a:off x="5248709" y="3082020"/>
            <a:ext cx="13571187" cy="1352535"/>
          </a:xfrm>
          <a:prstGeom prst="rect">
            <a:avLst/>
          </a:prstGeom>
          <a:ln w="12700">
            <a:miter lim="400000"/>
          </a:ln>
          <a:extLst>
            <a:ext uri="{C572A759-6A51-4108-AA02-DFA0A04FC94B}">
              <ma14:wrappingTextBoxFlag xmlns:ma14="http://schemas.microsoft.com/office/mac/drawingml/2011/main" xmlns="" val="1"/>
            </a:ext>
          </a:extLst>
        </p:spPr>
        <p:txBody>
          <a:bodyPr wrap="none" lIns="85717" tIns="85717" rIns="85717" bIns="85717">
            <a:spAutoFit/>
          </a:bodyPr>
          <a:lstStyle/>
          <a:p>
            <a:pPr>
              <a:defRPr sz="6600" cap="all">
                <a:solidFill>
                  <a:srgbClr val="FFFFFF"/>
                </a:solidFill>
                <a:latin typeface="Arial Black"/>
                <a:ea typeface="Arial Black"/>
                <a:cs typeface="Arial Black"/>
                <a:sym typeface="Arial Black"/>
              </a:defRPr>
            </a:pPr>
            <a:r>
              <a:t>Наборы </a:t>
            </a:r>
            <a:r>
              <a:rPr b="1">
                <a:latin typeface="+mj-lt"/>
                <a:ea typeface="+mj-ea"/>
                <a:cs typeface="+mj-cs"/>
                <a:sym typeface="Arial"/>
              </a:rPr>
              <a:t>от Coral Club это</a:t>
            </a:r>
          </a:p>
        </p:txBody>
      </p:sp>
      <p:sp>
        <p:nvSpPr>
          <p:cNvPr id="392" name="Shape 392"/>
          <p:cNvSpPr/>
          <p:nvPr/>
        </p:nvSpPr>
        <p:spPr>
          <a:xfrm>
            <a:off x="2863806" y="8235132"/>
            <a:ext cx="2263562" cy="1228263"/>
          </a:xfrm>
          <a:prstGeom prst="rect">
            <a:avLst/>
          </a:prstGeom>
          <a:ln w="12700">
            <a:miter lim="400000"/>
          </a:ln>
          <a:extLst>
            <a:ext uri="{C572A759-6A51-4108-AA02-DFA0A04FC94B}">
              <ma14:wrappingTextBoxFlag xmlns:ma14="http://schemas.microsoft.com/office/mac/drawingml/2011/main" xmlns="" val="1"/>
            </a:ext>
          </a:extLst>
        </p:spPr>
        <p:txBody>
          <a:bodyPr wrap="none" lIns="85717" tIns="85717" rIns="85717" bIns="85717">
            <a:spAutoFit/>
          </a:bodyPr>
          <a:lstStyle/>
          <a:p>
            <a:pPr algn="ctr">
              <a:defRPr sz="2400" b="1">
                <a:solidFill>
                  <a:srgbClr val="FFFFFF"/>
                </a:solidFill>
                <a:latin typeface="+mj-lt"/>
                <a:ea typeface="+mj-ea"/>
                <a:cs typeface="+mj-cs"/>
                <a:sym typeface="Arial"/>
              </a:defRPr>
            </a:pPr>
            <a:r>
              <a:t>Комплексное</a:t>
            </a:r>
          </a:p>
          <a:p>
            <a:pPr algn="ctr">
              <a:defRPr sz="2400" b="1">
                <a:solidFill>
                  <a:srgbClr val="FFFFFF"/>
                </a:solidFill>
                <a:latin typeface="+mj-lt"/>
                <a:ea typeface="+mj-ea"/>
                <a:cs typeface="+mj-cs"/>
                <a:sym typeface="Arial"/>
              </a:defRPr>
            </a:pPr>
            <a:r>
              <a:t>действие</a:t>
            </a:r>
            <a:endParaRPr cap="all"/>
          </a:p>
          <a:p>
            <a:pPr algn="ctr">
              <a:defRPr sz="2400" b="1">
                <a:solidFill>
                  <a:srgbClr val="FFFFFF"/>
                </a:solidFill>
                <a:latin typeface="+mj-lt"/>
                <a:ea typeface="+mj-ea"/>
                <a:cs typeface="+mj-cs"/>
                <a:sym typeface="Arial"/>
              </a:defRPr>
            </a:pPr>
            <a:r>
              <a:t>компонентов</a:t>
            </a:r>
            <a:r>
              <a:rPr cap="all"/>
              <a:t> </a:t>
            </a:r>
          </a:p>
        </p:txBody>
      </p:sp>
      <p:pic>
        <p:nvPicPr>
          <p:cNvPr id="393" name="image55.png"/>
          <p:cNvPicPr>
            <a:picLocks noChangeAspect="1"/>
          </p:cNvPicPr>
          <p:nvPr/>
        </p:nvPicPr>
        <p:blipFill>
          <a:blip r:embed="rId3">
            <a:extLst/>
          </a:blip>
          <a:stretch>
            <a:fillRect/>
          </a:stretch>
        </p:blipFill>
        <p:spPr>
          <a:xfrm>
            <a:off x="13968045" y="5805980"/>
            <a:ext cx="2678984" cy="2551002"/>
          </a:xfrm>
          <a:prstGeom prst="rect">
            <a:avLst/>
          </a:prstGeom>
          <a:ln w="12700">
            <a:miter lim="400000"/>
          </a:ln>
        </p:spPr>
      </p:pic>
      <p:pic>
        <p:nvPicPr>
          <p:cNvPr id="394" name="image56.png"/>
          <p:cNvPicPr>
            <a:picLocks noChangeAspect="1"/>
          </p:cNvPicPr>
          <p:nvPr/>
        </p:nvPicPr>
        <p:blipFill>
          <a:blip r:embed="rId4">
            <a:extLst/>
          </a:blip>
          <a:stretch>
            <a:fillRect/>
          </a:stretch>
        </p:blipFill>
        <p:spPr>
          <a:xfrm>
            <a:off x="2806562" y="5842882"/>
            <a:ext cx="2482751" cy="2312117"/>
          </a:xfrm>
          <a:prstGeom prst="rect">
            <a:avLst/>
          </a:prstGeom>
          <a:ln w="12700">
            <a:miter lim="400000"/>
          </a:ln>
        </p:spPr>
      </p:pic>
      <p:pic>
        <p:nvPicPr>
          <p:cNvPr id="395" name="image57.png"/>
          <p:cNvPicPr>
            <a:picLocks noChangeAspect="1"/>
          </p:cNvPicPr>
          <p:nvPr/>
        </p:nvPicPr>
        <p:blipFill>
          <a:blip r:embed="rId5">
            <a:extLst/>
          </a:blip>
          <a:stretch>
            <a:fillRect/>
          </a:stretch>
        </p:blipFill>
        <p:spPr>
          <a:xfrm>
            <a:off x="8185084" y="5824315"/>
            <a:ext cx="2508349" cy="2371839"/>
          </a:xfrm>
          <a:prstGeom prst="rect">
            <a:avLst/>
          </a:prstGeom>
          <a:ln w="12700">
            <a:miter lim="400000"/>
          </a:ln>
        </p:spPr>
      </p:pic>
      <p:sp>
        <p:nvSpPr>
          <p:cNvPr id="396" name="Shape 396"/>
          <p:cNvSpPr/>
          <p:nvPr/>
        </p:nvSpPr>
        <p:spPr>
          <a:xfrm>
            <a:off x="18931050" y="8176658"/>
            <a:ext cx="2870780" cy="1228263"/>
          </a:xfrm>
          <a:prstGeom prst="rect">
            <a:avLst/>
          </a:prstGeom>
          <a:ln w="12700">
            <a:miter lim="400000"/>
          </a:ln>
          <a:extLst>
            <a:ext uri="{C572A759-6A51-4108-AA02-DFA0A04FC94B}">
              <ma14:wrappingTextBoxFlag xmlns:ma14="http://schemas.microsoft.com/office/mac/drawingml/2011/main" xmlns="" val="1"/>
            </a:ext>
          </a:extLst>
        </p:spPr>
        <p:txBody>
          <a:bodyPr wrap="none" lIns="85717" tIns="85717" rIns="85717" bIns="85717">
            <a:spAutoFit/>
          </a:bodyPr>
          <a:lstStyle/>
          <a:p>
            <a:pPr algn="ctr">
              <a:defRPr sz="2400" b="1">
                <a:solidFill>
                  <a:srgbClr val="FFFFFF"/>
                </a:solidFill>
                <a:latin typeface="+mj-lt"/>
                <a:ea typeface="+mj-ea"/>
                <a:cs typeface="+mj-cs"/>
                <a:sym typeface="Arial"/>
              </a:defRPr>
            </a:pPr>
            <a:r>
              <a:t>Концептуальный</a:t>
            </a:r>
          </a:p>
          <a:p>
            <a:pPr algn="ctr">
              <a:defRPr sz="2400" b="1">
                <a:solidFill>
                  <a:srgbClr val="FFFFFF"/>
                </a:solidFill>
                <a:latin typeface="+mj-lt"/>
                <a:ea typeface="+mj-ea"/>
                <a:cs typeface="+mj-cs"/>
                <a:sym typeface="Arial"/>
              </a:defRPr>
            </a:pPr>
            <a:r>
              <a:t>подход </a:t>
            </a:r>
          </a:p>
          <a:p>
            <a:pPr algn="ctr">
              <a:defRPr sz="2400" b="1">
                <a:solidFill>
                  <a:srgbClr val="FFFFFF"/>
                </a:solidFill>
                <a:latin typeface="+mj-lt"/>
                <a:ea typeface="+mj-ea"/>
                <a:cs typeface="+mj-cs"/>
                <a:sym typeface="Arial"/>
              </a:defRPr>
            </a:pPr>
            <a:r>
              <a:t>к здоровью</a:t>
            </a:r>
          </a:p>
        </p:txBody>
      </p:sp>
      <p:pic>
        <p:nvPicPr>
          <p:cNvPr id="397" name="image58.png"/>
          <p:cNvPicPr>
            <a:picLocks noChangeAspect="1"/>
          </p:cNvPicPr>
          <p:nvPr/>
        </p:nvPicPr>
        <p:blipFill>
          <a:blip r:embed="rId6">
            <a:extLst/>
          </a:blip>
          <a:stretch>
            <a:fillRect/>
          </a:stretch>
        </p:blipFill>
        <p:spPr>
          <a:xfrm>
            <a:off x="19322456" y="5906472"/>
            <a:ext cx="2129291" cy="2129286"/>
          </a:xfrm>
          <a:prstGeom prst="rect">
            <a:avLst/>
          </a:prstGeom>
          <a:ln w="12700">
            <a:miter lim="400000"/>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image59.png"/>
          <p:cNvPicPr>
            <a:picLocks noChangeAspect="1"/>
          </p:cNvPicPr>
          <p:nvPr/>
        </p:nvPicPr>
        <p:blipFill>
          <a:blip r:embed="rId2">
            <a:extLst/>
          </a:blip>
          <a:stretch>
            <a:fillRect/>
          </a:stretch>
        </p:blipFill>
        <p:spPr>
          <a:xfrm>
            <a:off x="4934" y="0"/>
            <a:ext cx="24374133" cy="13716000"/>
          </a:xfrm>
          <a:prstGeom prst="rect">
            <a:avLst/>
          </a:prstGeom>
          <a:ln w="12700">
            <a:miter lim="400000"/>
          </a:ln>
        </p:spPr>
      </p:pic>
      <p:sp>
        <p:nvSpPr>
          <p:cNvPr id="400" name="Shape 400"/>
          <p:cNvSpPr/>
          <p:nvPr/>
        </p:nvSpPr>
        <p:spPr>
          <a:xfrm>
            <a:off x="1081725" y="2081158"/>
            <a:ext cx="6041762" cy="1590388"/>
          </a:xfrm>
          <a:prstGeom prst="rect">
            <a:avLst/>
          </a:prstGeom>
          <a:ln w="12700">
            <a:miter lim="400000"/>
          </a:ln>
          <a:extLst>
            <a:ext uri="{C572A759-6A51-4108-AA02-DFA0A04FC94B}">
              <ma14:wrappingTextBoxFlag xmlns:ma14="http://schemas.microsoft.com/office/mac/drawingml/2011/main" xmlns="" val="1"/>
            </a:ext>
          </a:extLst>
        </p:spPr>
        <p:txBody>
          <a:bodyPr wrap="none" lIns="85717" tIns="85717" rIns="85717" bIns="85717">
            <a:spAutoFit/>
          </a:bodyPr>
          <a:lstStyle>
            <a:lvl1pPr>
              <a:defRPr sz="10000" b="1">
                <a:solidFill>
                  <a:srgbClr val="299E0E"/>
                </a:solidFill>
                <a:latin typeface="+mj-lt"/>
                <a:ea typeface="+mj-ea"/>
                <a:cs typeface="+mj-cs"/>
                <a:sym typeface="Arial"/>
              </a:defRPr>
            </a:lvl1pPr>
          </a:lstStyle>
          <a:p>
            <a:r>
              <a:t>Nutripack</a:t>
            </a:r>
          </a:p>
        </p:txBody>
      </p:sp>
      <p:sp>
        <p:nvSpPr>
          <p:cNvPr id="401" name="Shape 401"/>
          <p:cNvSpPr/>
          <p:nvPr/>
        </p:nvSpPr>
        <p:spPr>
          <a:xfrm>
            <a:off x="1145960" y="5405987"/>
            <a:ext cx="5947616" cy="4421185"/>
          </a:xfrm>
          <a:prstGeom prst="rect">
            <a:avLst/>
          </a:prstGeom>
          <a:ln w="12700">
            <a:miter lim="400000"/>
          </a:ln>
          <a:extLst>
            <a:ext uri="{C572A759-6A51-4108-AA02-DFA0A04FC94B}">
              <ma14:wrappingTextBoxFlag xmlns:ma14="http://schemas.microsoft.com/office/mac/drawingml/2011/main" xmlns="" val="1"/>
            </a:ext>
          </a:extLst>
        </p:spPr>
        <p:txBody>
          <a:bodyPr wrap="none" lIns="85717" tIns="85717" rIns="85717" bIns="85717">
            <a:spAutoFit/>
          </a:bodyPr>
          <a:lstStyle/>
          <a:p>
            <a:pPr>
              <a:defRPr sz="4200" b="1">
                <a:solidFill>
                  <a:srgbClr val="585858"/>
                </a:solidFill>
                <a:latin typeface="+mj-lt"/>
                <a:ea typeface="+mj-ea"/>
                <a:cs typeface="+mj-cs"/>
                <a:sym typeface="Arial"/>
              </a:defRPr>
            </a:pPr>
            <a:r>
              <a:t>БОНУСНЫХ БАЛЛОВ</a:t>
            </a:r>
            <a:endParaRPr>
              <a:solidFill>
                <a:srgbClr val="FFFFFF"/>
              </a:solidFill>
            </a:endParaRPr>
          </a:p>
          <a:p>
            <a:pPr>
              <a:defRPr sz="4200" b="1">
                <a:solidFill>
                  <a:srgbClr val="FFFFFF"/>
                </a:solidFill>
                <a:latin typeface="+mj-lt"/>
                <a:ea typeface="+mj-ea"/>
                <a:cs typeface="+mj-cs"/>
                <a:sym typeface="Arial"/>
              </a:defRPr>
            </a:pPr>
            <a:endParaRPr>
              <a:solidFill>
                <a:srgbClr val="FFFFFF"/>
              </a:solidFill>
            </a:endParaRPr>
          </a:p>
          <a:p>
            <a:pPr>
              <a:defRPr sz="4200" b="1">
                <a:solidFill>
                  <a:srgbClr val="FFFFFF"/>
                </a:solidFill>
                <a:latin typeface="+mj-lt"/>
                <a:ea typeface="+mj-ea"/>
                <a:cs typeface="+mj-cs"/>
                <a:sym typeface="Arial"/>
              </a:defRPr>
            </a:pPr>
            <a:endParaRPr>
              <a:solidFill>
                <a:srgbClr val="FFFFFF"/>
              </a:solidFill>
            </a:endParaRPr>
          </a:p>
          <a:p>
            <a:pPr>
              <a:defRPr sz="4200" b="1">
                <a:solidFill>
                  <a:srgbClr val="585858"/>
                </a:solidFill>
                <a:latin typeface="+mj-lt"/>
                <a:ea typeface="+mj-ea"/>
                <a:cs typeface="+mj-cs"/>
                <a:sym typeface="Arial"/>
              </a:defRPr>
            </a:pPr>
            <a:r>
              <a:t>КЛУБНАЯ ЦЕНА</a:t>
            </a:r>
            <a:endParaRPr>
              <a:solidFill>
                <a:srgbClr val="FFFFFF"/>
              </a:solidFill>
            </a:endParaRPr>
          </a:p>
          <a:p>
            <a:pPr>
              <a:defRPr sz="4200" b="1">
                <a:solidFill>
                  <a:srgbClr val="FFFFFF"/>
                </a:solidFill>
                <a:latin typeface="+mj-lt"/>
                <a:ea typeface="+mj-ea"/>
                <a:cs typeface="+mj-cs"/>
                <a:sym typeface="Arial"/>
              </a:defRPr>
            </a:pPr>
            <a:endParaRPr>
              <a:solidFill>
                <a:srgbClr val="FFFFFF"/>
              </a:solidFill>
            </a:endParaRPr>
          </a:p>
          <a:p>
            <a:pPr>
              <a:defRPr sz="4200" b="1">
                <a:solidFill>
                  <a:srgbClr val="FFFFFF"/>
                </a:solidFill>
                <a:latin typeface="+mj-lt"/>
                <a:ea typeface="+mj-ea"/>
                <a:cs typeface="+mj-cs"/>
                <a:sym typeface="Arial"/>
              </a:defRPr>
            </a:pPr>
            <a:endParaRPr>
              <a:solidFill>
                <a:srgbClr val="FFFFFF"/>
              </a:solidFill>
            </a:endParaRPr>
          </a:p>
          <a:p>
            <a:pPr>
              <a:defRPr sz="4200" b="1">
                <a:solidFill>
                  <a:srgbClr val="585858"/>
                </a:solidFill>
                <a:latin typeface="+mj-lt"/>
                <a:ea typeface="+mj-ea"/>
                <a:cs typeface="+mj-cs"/>
                <a:sym typeface="Arial"/>
              </a:defRPr>
            </a:pPr>
            <a:r>
              <a:t>РОЗНИЧНАЯ ЦЕНА</a:t>
            </a:r>
          </a:p>
        </p:txBody>
      </p:sp>
      <p:sp>
        <p:nvSpPr>
          <p:cNvPr id="402" name="Shape 402"/>
          <p:cNvSpPr/>
          <p:nvPr/>
        </p:nvSpPr>
        <p:spPr>
          <a:xfrm>
            <a:off x="7777005" y="5367728"/>
            <a:ext cx="975206" cy="973668"/>
          </a:xfrm>
          <a:prstGeom prst="rect">
            <a:avLst/>
          </a:prstGeom>
          <a:ln w="12700">
            <a:miter lim="400000"/>
          </a:ln>
          <a:extLst>
            <a:ext uri="{C572A759-6A51-4108-AA02-DFA0A04FC94B}">
              <ma14:wrappingTextBoxFlag xmlns:ma14="http://schemas.microsoft.com/office/mac/drawingml/2011/main" xmlns="" val="1"/>
            </a:ext>
          </a:extLst>
        </p:spPr>
        <p:txBody>
          <a:bodyPr wrap="none" lIns="85717" tIns="85717" rIns="85717" bIns="85717">
            <a:spAutoFit/>
          </a:bodyPr>
          <a:lstStyle>
            <a:lvl1pPr>
              <a:defRPr sz="5600" b="1">
                <a:solidFill>
                  <a:srgbClr val="299E0E"/>
                </a:solidFill>
                <a:latin typeface="+mj-lt"/>
                <a:ea typeface="+mj-ea"/>
                <a:cs typeface="+mj-cs"/>
                <a:sym typeface="Arial"/>
              </a:defRPr>
            </a:lvl1pPr>
          </a:lstStyle>
          <a:p>
            <a:r>
              <a:t>57</a:t>
            </a:r>
          </a:p>
        </p:txBody>
      </p:sp>
      <p:sp>
        <p:nvSpPr>
          <p:cNvPr id="403" name="Shape 403"/>
          <p:cNvSpPr/>
          <p:nvPr/>
        </p:nvSpPr>
        <p:spPr>
          <a:xfrm>
            <a:off x="7539600" y="8891767"/>
            <a:ext cx="3641511" cy="973668"/>
          </a:xfrm>
          <a:prstGeom prst="rect">
            <a:avLst/>
          </a:prstGeom>
          <a:ln w="12700">
            <a:miter lim="400000"/>
          </a:ln>
          <a:extLst>
            <a:ext uri="{C572A759-6A51-4108-AA02-DFA0A04FC94B}">
              <ma14:wrappingTextBoxFlag xmlns:ma14="http://schemas.microsoft.com/office/mac/drawingml/2011/main" xmlns="" val="1"/>
            </a:ext>
          </a:extLst>
        </p:spPr>
        <p:txBody>
          <a:bodyPr wrap="none" lIns="85717" tIns="85717" rIns="85717" bIns="85717">
            <a:spAutoFit/>
          </a:bodyPr>
          <a:lstStyle>
            <a:lvl1pPr>
              <a:defRPr sz="5600" b="1">
                <a:solidFill>
                  <a:srgbClr val="299E0E"/>
                </a:solidFill>
                <a:latin typeface="+mj-lt"/>
                <a:ea typeface="+mj-ea"/>
                <a:cs typeface="+mj-cs"/>
                <a:sym typeface="Arial"/>
              </a:defRPr>
            </a:lvl1pPr>
          </a:lstStyle>
          <a:p>
            <a:r>
              <a:t>112,50 у.е.</a:t>
            </a:r>
          </a:p>
        </p:txBody>
      </p:sp>
      <p:sp>
        <p:nvSpPr>
          <p:cNvPr id="404" name="Shape 404"/>
          <p:cNvSpPr/>
          <p:nvPr/>
        </p:nvSpPr>
        <p:spPr>
          <a:xfrm>
            <a:off x="7539600" y="7129746"/>
            <a:ext cx="2296552" cy="973668"/>
          </a:xfrm>
          <a:prstGeom prst="rect">
            <a:avLst/>
          </a:prstGeom>
          <a:ln w="12700">
            <a:miter lim="400000"/>
          </a:ln>
          <a:extLst>
            <a:ext uri="{C572A759-6A51-4108-AA02-DFA0A04FC94B}">
              <ma14:wrappingTextBoxFlag xmlns:ma14="http://schemas.microsoft.com/office/mac/drawingml/2011/main" xmlns="" val="1"/>
            </a:ext>
          </a:extLst>
        </p:spPr>
        <p:txBody>
          <a:bodyPr wrap="none" lIns="85717" tIns="85717" rIns="85717" bIns="85717">
            <a:spAutoFit/>
          </a:bodyPr>
          <a:lstStyle>
            <a:lvl1pPr>
              <a:defRPr sz="5600" b="1">
                <a:solidFill>
                  <a:srgbClr val="299E0E"/>
                </a:solidFill>
                <a:latin typeface="+mj-lt"/>
                <a:ea typeface="+mj-ea"/>
                <a:cs typeface="+mj-cs"/>
                <a:sym typeface="Arial"/>
              </a:defRPr>
            </a:lvl1pPr>
          </a:lstStyle>
          <a:p>
            <a:r>
              <a:t>90 у.е.</a:t>
            </a:r>
          </a:p>
        </p:txBody>
      </p:sp>
      <p:sp>
        <p:nvSpPr>
          <p:cNvPr id="405" name="Shape 405"/>
          <p:cNvSpPr/>
          <p:nvPr/>
        </p:nvSpPr>
        <p:spPr>
          <a:xfrm>
            <a:off x="7622688" y="5196625"/>
            <a:ext cx="1296617" cy="1296617"/>
          </a:xfrm>
          <a:prstGeom prst="ellipse">
            <a:avLst/>
          </a:prstGeom>
          <a:ln w="50800">
            <a:solidFill>
              <a:srgbClr val="DDF255"/>
            </a:solidFill>
          </a:ln>
        </p:spPr>
        <p:txBody>
          <a:bodyPr lIns="121917" tIns="121917" rIns="121917" bIns="121917" anchor="ctr"/>
          <a:lstStyle/>
          <a:p>
            <a:pPr>
              <a:defRPr sz="2400">
                <a:solidFill>
                  <a:srgbClr val="585858"/>
                </a:solidFill>
                <a:latin typeface="+mj-lt"/>
                <a:ea typeface="+mj-ea"/>
                <a:cs typeface="+mj-cs"/>
                <a:sym typeface="Arial"/>
              </a:defRPr>
            </a:pPr>
            <a:endParaRPr/>
          </a:p>
        </p:txBody>
      </p:sp>
      <p:pic>
        <p:nvPicPr>
          <p:cNvPr id="406" name="image60.png"/>
          <p:cNvPicPr>
            <a:picLocks noChangeAspect="1"/>
          </p:cNvPicPr>
          <p:nvPr/>
        </p:nvPicPr>
        <p:blipFill>
          <a:blip r:embed="rId3">
            <a:extLst/>
          </a:blip>
          <a:stretch>
            <a:fillRect/>
          </a:stretch>
        </p:blipFill>
        <p:spPr>
          <a:xfrm>
            <a:off x="11333760" y="2975673"/>
            <a:ext cx="14431884" cy="7764654"/>
          </a:xfrm>
          <a:prstGeom prst="rect">
            <a:avLst/>
          </a:prstGeom>
          <a:ln w="12700">
            <a:miter lim="400000"/>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image61.png"/>
          <p:cNvPicPr>
            <a:picLocks noChangeAspect="1"/>
          </p:cNvPicPr>
          <p:nvPr/>
        </p:nvPicPr>
        <p:blipFill>
          <a:blip r:embed="rId2">
            <a:extLst/>
          </a:blip>
          <a:stretch>
            <a:fillRect/>
          </a:stretch>
        </p:blipFill>
        <p:spPr>
          <a:xfrm>
            <a:off x="-3" y="-3"/>
            <a:ext cx="24384005" cy="13716005"/>
          </a:xfrm>
          <a:prstGeom prst="rect">
            <a:avLst/>
          </a:prstGeom>
          <a:ln w="12700">
            <a:miter lim="400000"/>
          </a:ln>
        </p:spPr>
      </p:pic>
      <p:sp>
        <p:nvSpPr>
          <p:cNvPr id="409" name="Shape 409"/>
          <p:cNvSpPr/>
          <p:nvPr/>
        </p:nvSpPr>
        <p:spPr>
          <a:xfrm>
            <a:off x="7881972" y="4394167"/>
            <a:ext cx="8691518" cy="2292206"/>
          </a:xfrm>
          <a:prstGeom prst="rect">
            <a:avLst/>
          </a:prstGeom>
          <a:ln w="12700">
            <a:miter lim="400000"/>
          </a:ln>
          <a:extLst>
            <a:ext uri="{C572A759-6A51-4108-AA02-DFA0A04FC94B}">
              <ma14:wrappingTextBoxFlag xmlns:ma14="http://schemas.microsoft.com/office/mac/drawingml/2011/main" xmlns="" val="1"/>
            </a:ext>
          </a:extLst>
        </p:spPr>
        <p:txBody>
          <a:bodyPr wrap="none" lIns="121917" tIns="121917" rIns="121917" bIns="121917">
            <a:spAutoFit/>
          </a:bodyPr>
          <a:lstStyle>
            <a:lvl1pPr algn="ctr">
              <a:defRPr sz="14400" b="1">
                <a:solidFill>
                  <a:srgbClr val="FFFFFF"/>
                </a:solidFill>
                <a:latin typeface="+mj-lt"/>
                <a:ea typeface="+mj-ea"/>
                <a:cs typeface="+mj-cs"/>
                <a:sym typeface="Arial"/>
              </a:defRPr>
            </a:lvl1pPr>
          </a:lstStyle>
          <a:p>
            <a:r>
              <a:t>Nutripack</a:t>
            </a:r>
          </a:p>
        </p:txBody>
      </p:sp>
      <p:sp>
        <p:nvSpPr>
          <p:cNvPr id="410" name="Shape 410"/>
          <p:cNvSpPr/>
          <p:nvPr/>
        </p:nvSpPr>
        <p:spPr>
          <a:xfrm>
            <a:off x="7124188" y="7192185"/>
            <a:ext cx="10201032" cy="1157044"/>
          </a:xfrm>
          <a:prstGeom prst="rect">
            <a:avLst/>
          </a:prstGeom>
          <a:ln w="12700">
            <a:miter lim="400000"/>
          </a:ln>
          <a:extLst>
            <a:ext uri="{C572A759-6A51-4108-AA02-DFA0A04FC94B}">
              <ma14:wrappingTextBoxFlag xmlns:ma14="http://schemas.microsoft.com/office/mac/drawingml/2011/main" xmlns="" val="1"/>
            </a:ext>
          </a:extLst>
        </p:spPr>
        <p:txBody>
          <a:bodyPr wrap="none" lIns="121917" tIns="121917" rIns="121917" bIns="121917">
            <a:spAutoFit/>
          </a:bodyPr>
          <a:lstStyle>
            <a:lvl1pPr algn="ctr">
              <a:defRPr sz="6400">
                <a:solidFill>
                  <a:srgbClr val="FFFFFF"/>
                </a:solidFill>
                <a:latin typeface="+mj-lt"/>
                <a:ea typeface="+mj-ea"/>
                <a:cs typeface="+mj-cs"/>
                <a:sym typeface="Arial"/>
              </a:defRPr>
            </a:lvl1pPr>
          </a:lstStyle>
          <a:p>
            <a:r>
              <a:t>Природа вашего здоровья</a:t>
            </a:r>
          </a:p>
        </p:txBody>
      </p:sp>
      <p:pic>
        <p:nvPicPr>
          <p:cNvPr id="411" name="image2.png"/>
          <p:cNvPicPr>
            <a:picLocks noChangeAspect="1"/>
          </p:cNvPicPr>
          <p:nvPr/>
        </p:nvPicPr>
        <p:blipFill>
          <a:blip r:embed="rId3">
            <a:extLst/>
          </a:blip>
          <a:stretch>
            <a:fillRect/>
          </a:stretch>
        </p:blipFill>
        <p:spPr>
          <a:xfrm>
            <a:off x="10965890" y="12159704"/>
            <a:ext cx="2460003" cy="435832"/>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5.png"/>
          <p:cNvPicPr>
            <a:picLocks noChangeAspect="1"/>
          </p:cNvPicPr>
          <p:nvPr/>
        </p:nvPicPr>
        <p:blipFill>
          <a:blip r:embed="rId2">
            <a:extLst/>
          </a:blip>
          <a:stretch>
            <a:fillRect/>
          </a:stretch>
        </p:blipFill>
        <p:spPr>
          <a:xfrm>
            <a:off x="0" y="3568"/>
            <a:ext cx="24384000" cy="13708863"/>
          </a:xfrm>
          <a:prstGeom prst="rect">
            <a:avLst/>
          </a:prstGeom>
          <a:ln w="12700">
            <a:miter lim="400000"/>
          </a:ln>
        </p:spPr>
      </p:pic>
      <p:sp>
        <p:nvSpPr>
          <p:cNvPr id="131" name="Shape 131"/>
          <p:cNvSpPr/>
          <p:nvPr/>
        </p:nvSpPr>
        <p:spPr>
          <a:xfrm>
            <a:off x="1288613" y="1280747"/>
            <a:ext cx="18673802" cy="140080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6400" b="1">
                <a:solidFill>
                  <a:srgbClr val="309C22"/>
                </a:solidFill>
                <a:latin typeface="+mj-lt"/>
                <a:ea typeface="+mj-ea"/>
                <a:cs typeface="+mj-cs"/>
                <a:sym typeface="Arial"/>
              </a:defRPr>
            </a:lvl1pPr>
          </a:lstStyle>
          <a:p>
            <a:r>
              <a:t>ИСТОЧНИКИ ПИТАТЕЛЬНЫХ ВЕЩЕСТВ</a:t>
            </a:r>
          </a:p>
        </p:txBody>
      </p:sp>
      <p:pic>
        <p:nvPicPr>
          <p:cNvPr id="132" name="image6.png"/>
          <p:cNvPicPr>
            <a:picLocks noChangeAspect="1"/>
          </p:cNvPicPr>
          <p:nvPr/>
        </p:nvPicPr>
        <p:blipFill>
          <a:blip r:embed="rId3">
            <a:extLst/>
          </a:blip>
          <a:stretch>
            <a:fillRect/>
          </a:stretch>
        </p:blipFill>
        <p:spPr>
          <a:xfrm>
            <a:off x="13059198" y="7490335"/>
            <a:ext cx="460363" cy="920711"/>
          </a:xfrm>
          <a:prstGeom prst="rect">
            <a:avLst/>
          </a:prstGeom>
          <a:ln w="12700">
            <a:miter lim="400000"/>
          </a:ln>
        </p:spPr>
      </p:pic>
      <p:sp>
        <p:nvSpPr>
          <p:cNvPr id="133" name="Shape 133"/>
          <p:cNvSpPr/>
          <p:nvPr/>
        </p:nvSpPr>
        <p:spPr>
          <a:xfrm>
            <a:off x="3707560" y="5175846"/>
            <a:ext cx="3608002" cy="5273239"/>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b="1">
                <a:solidFill>
                  <a:srgbClr val="535353"/>
                </a:solidFill>
                <a:latin typeface="+mj-lt"/>
                <a:ea typeface="+mj-ea"/>
                <a:cs typeface="+mj-cs"/>
                <a:sym typeface="Arial"/>
              </a:defRPr>
            </a:pPr>
            <a:r>
              <a:t>белки</a:t>
            </a:r>
          </a:p>
          <a:p>
            <a:pPr>
              <a:defRPr b="1">
                <a:solidFill>
                  <a:srgbClr val="535353"/>
                </a:solidFill>
                <a:latin typeface="+mj-lt"/>
                <a:ea typeface="+mj-ea"/>
                <a:cs typeface="+mj-cs"/>
                <a:sym typeface="Arial"/>
              </a:defRPr>
            </a:pPr>
            <a:endParaRPr/>
          </a:p>
          <a:p>
            <a:pPr>
              <a:defRPr b="1">
                <a:solidFill>
                  <a:srgbClr val="535353"/>
                </a:solidFill>
                <a:latin typeface="+mj-lt"/>
                <a:ea typeface="+mj-ea"/>
                <a:cs typeface="+mj-cs"/>
                <a:sym typeface="Arial"/>
              </a:defRPr>
            </a:pPr>
            <a:endParaRPr/>
          </a:p>
          <a:p>
            <a:pPr>
              <a:defRPr b="1">
                <a:solidFill>
                  <a:srgbClr val="535353"/>
                </a:solidFill>
                <a:latin typeface="+mj-lt"/>
                <a:ea typeface="+mj-ea"/>
                <a:cs typeface="+mj-cs"/>
                <a:sym typeface="Arial"/>
              </a:defRPr>
            </a:pPr>
            <a:endParaRPr/>
          </a:p>
          <a:p>
            <a:pPr>
              <a:defRPr b="1">
                <a:solidFill>
                  <a:srgbClr val="535353"/>
                </a:solidFill>
                <a:latin typeface="+mj-lt"/>
                <a:ea typeface="+mj-ea"/>
                <a:cs typeface="+mj-cs"/>
                <a:sym typeface="Arial"/>
              </a:defRPr>
            </a:pPr>
            <a:r>
              <a:t>жиры</a:t>
            </a:r>
          </a:p>
          <a:p>
            <a:pPr>
              <a:defRPr b="1">
                <a:solidFill>
                  <a:srgbClr val="535353"/>
                </a:solidFill>
                <a:latin typeface="+mj-lt"/>
                <a:ea typeface="+mj-ea"/>
                <a:cs typeface="+mj-cs"/>
                <a:sym typeface="Arial"/>
              </a:defRPr>
            </a:pPr>
            <a:endParaRPr/>
          </a:p>
          <a:p>
            <a:pPr>
              <a:defRPr b="1">
                <a:solidFill>
                  <a:srgbClr val="535353"/>
                </a:solidFill>
                <a:latin typeface="+mj-lt"/>
                <a:ea typeface="+mj-ea"/>
                <a:cs typeface="+mj-cs"/>
                <a:sym typeface="Arial"/>
              </a:defRPr>
            </a:pPr>
            <a:endParaRPr/>
          </a:p>
          <a:p>
            <a:pPr>
              <a:defRPr b="1">
                <a:solidFill>
                  <a:srgbClr val="535353"/>
                </a:solidFill>
                <a:latin typeface="+mj-lt"/>
                <a:ea typeface="+mj-ea"/>
                <a:cs typeface="+mj-cs"/>
                <a:sym typeface="Arial"/>
              </a:defRPr>
            </a:pPr>
            <a:endParaRPr/>
          </a:p>
          <a:p>
            <a:pPr>
              <a:defRPr b="1">
                <a:solidFill>
                  <a:srgbClr val="535353"/>
                </a:solidFill>
                <a:latin typeface="+mj-lt"/>
                <a:ea typeface="+mj-ea"/>
                <a:cs typeface="+mj-cs"/>
                <a:sym typeface="Arial"/>
              </a:defRPr>
            </a:pPr>
            <a:r>
              <a:t>углеводы</a:t>
            </a:r>
          </a:p>
        </p:txBody>
      </p:sp>
      <p:sp>
        <p:nvSpPr>
          <p:cNvPr id="134" name="Shape 134"/>
          <p:cNvSpPr/>
          <p:nvPr/>
        </p:nvSpPr>
        <p:spPr>
          <a:xfrm>
            <a:off x="18099687" y="4780667"/>
            <a:ext cx="4721605" cy="6340039"/>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b="1">
                <a:solidFill>
                  <a:srgbClr val="535353"/>
                </a:solidFill>
                <a:latin typeface="+mj-lt"/>
                <a:ea typeface="+mj-ea"/>
                <a:cs typeface="+mj-cs"/>
                <a:sym typeface="Arial"/>
              </a:defRPr>
            </a:pPr>
            <a:r>
              <a:t>витамины</a:t>
            </a:r>
          </a:p>
          <a:p>
            <a:pPr>
              <a:defRPr b="1">
                <a:solidFill>
                  <a:srgbClr val="535353"/>
                </a:solidFill>
                <a:latin typeface="+mj-lt"/>
                <a:ea typeface="+mj-ea"/>
                <a:cs typeface="+mj-cs"/>
                <a:sym typeface="Arial"/>
              </a:defRPr>
            </a:pPr>
            <a:endParaRPr/>
          </a:p>
          <a:p>
            <a:pPr>
              <a:defRPr b="1">
                <a:solidFill>
                  <a:srgbClr val="535353"/>
                </a:solidFill>
                <a:latin typeface="+mj-lt"/>
                <a:ea typeface="+mj-ea"/>
                <a:cs typeface="+mj-cs"/>
                <a:sym typeface="Arial"/>
              </a:defRPr>
            </a:pPr>
            <a:endParaRPr/>
          </a:p>
          <a:p>
            <a:pPr>
              <a:defRPr b="1">
                <a:solidFill>
                  <a:srgbClr val="535353"/>
                </a:solidFill>
                <a:latin typeface="+mj-lt"/>
                <a:ea typeface="+mj-ea"/>
                <a:cs typeface="+mj-cs"/>
                <a:sym typeface="Arial"/>
              </a:defRPr>
            </a:pPr>
            <a:r>
              <a:t>минералы (микро- и макроэлементы)</a:t>
            </a:r>
          </a:p>
          <a:p>
            <a:pPr>
              <a:defRPr b="1">
                <a:solidFill>
                  <a:srgbClr val="535353"/>
                </a:solidFill>
                <a:latin typeface="+mj-lt"/>
                <a:ea typeface="+mj-ea"/>
                <a:cs typeface="+mj-cs"/>
                <a:sym typeface="Arial"/>
              </a:defRPr>
            </a:pPr>
            <a:endParaRPr/>
          </a:p>
          <a:p>
            <a:pPr>
              <a:defRPr b="1">
                <a:solidFill>
                  <a:srgbClr val="535353"/>
                </a:solidFill>
                <a:latin typeface="+mj-lt"/>
                <a:ea typeface="+mj-ea"/>
                <a:cs typeface="+mj-cs"/>
                <a:sym typeface="Arial"/>
              </a:defRPr>
            </a:pPr>
            <a:endParaRPr/>
          </a:p>
          <a:p>
            <a:pPr>
              <a:defRPr b="1">
                <a:solidFill>
                  <a:srgbClr val="535353"/>
                </a:solidFill>
                <a:latin typeface="+mj-lt"/>
                <a:ea typeface="+mj-ea"/>
                <a:cs typeface="+mj-cs"/>
                <a:sym typeface="Arial"/>
              </a:defRPr>
            </a:pPr>
            <a:r>
              <a:t>пробиотики</a:t>
            </a:r>
          </a:p>
          <a:p>
            <a:pPr>
              <a:defRPr b="1">
                <a:solidFill>
                  <a:srgbClr val="535353"/>
                </a:solidFill>
                <a:latin typeface="+mj-lt"/>
                <a:ea typeface="+mj-ea"/>
                <a:cs typeface="+mj-cs"/>
                <a:sym typeface="Arial"/>
              </a:defRPr>
            </a:pPr>
            <a:endParaRPr/>
          </a:p>
          <a:p>
            <a:pPr>
              <a:defRPr b="1">
                <a:solidFill>
                  <a:srgbClr val="535353"/>
                </a:solidFill>
                <a:latin typeface="+mj-lt"/>
                <a:ea typeface="+mj-ea"/>
                <a:cs typeface="+mj-cs"/>
                <a:sym typeface="Arial"/>
              </a:defRPr>
            </a:pPr>
            <a:endParaRPr/>
          </a:p>
          <a:p>
            <a:pPr>
              <a:defRPr b="1">
                <a:solidFill>
                  <a:srgbClr val="535353"/>
                </a:solidFill>
                <a:latin typeface="+mj-lt"/>
                <a:ea typeface="+mj-ea"/>
                <a:cs typeface="+mj-cs"/>
                <a:sym typeface="Arial"/>
              </a:defRPr>
            </a:pPr>
            <a:r>
              <a:t>клетчатка</a:t>
            </a:r>
          </a:p>
        </p:txBody>
      </p:sp>
      <p:pic>
        <p:nvPicPr>
          <p:cNvPr id="135" name="image7.png"/>
          <p:cNvPicPr>
            <a:picLocks noChangeAspect="1"/>
          </p:cNvPicPr>
          <p:nvPr/>
        </p:nvPicPr>
        <p:blipFill>
          <a:blip r:embed="rId4">
            <a:extLst/>
          </a:blip>
          <a:stretch>
            <a:fillRect/>
          </a:stretch>
        </p:blipFill>
        <p:spPr>
          <a:xfrm>
            <a:off x="16472960" y="6304129"/>
            <a:ext cx="1437960" cy="1438010"/>
          </a:xfrm>
          <a:prstGeom prst="rect">
            <a:avLst/>
          </a:prstGeom>
          <a:ln w="12700">
            <a:miter lim="400000"/>
          </a:ln>
        </p:spPr>
      </p:pic>
      <p:pic>
        <p:nvPicPr>
          <p:cNvPr id="136" name="image8.png"/>
          <p:cNvPicPr>
            <a:picLocks noChangeAspect="1"/>
          </p:cNvPicPr>
          <p:nvPr/>
        </p:nvPicPr>
        <p:blipFill>
          <a:blip r:embed="rId5">
            <a:extLst/>
          </a:blip>
          <a:stretch>
            <a:fillRect/>
          </a:stretch>
        </p:blipFill>
        <p:spPr>
          <a:xfrm>
            <a:off x="2038280" y="7146389"/>
            <a:ext cx="1332163" cy="1332162"/>
          </a:xfrm>
          <a:prstGeom prst="rect">
            <a:avLst/>
          </a:prstGeom>
          <a:ln w="12700">
            <a:miter lim="400000"/>
          </a:ln>
        </p:spPr>
      </p:pic>
      <p:pic>
        <p:nvPicPr>
          <p:cNvPr id="137" name="image9.png"/>
          <p:cNvPicPr>
            <a:picLocks noChangeAspect="1"/>
          </p:cNvPicPr>
          <p:nvPr/>
        </p:nvPicPr>
        <p:blipFill>
          <a:blip r:embed="rId6">
            <a:extLst/>
          </a:blip>
          <a:stretch>
            <a:fillRect/>
          </a:stretch>
        </p:blipFill>
        <p:spPr>
          <a:xfrm>
            <a:off x="2184200" y="5221266"/>
            <a:ext cx="1073602" cy="1073603"/>
          </a:xfrm>
          <a:prstGeom prst="rect">
            <a:avLst/>
          </a:prstGeom>
          <a:ln w="12700">
            <a:miter lim="400000"/>
          </a:ln>
        </p:spPr>
      </p:pic>
      <p:pic>
        <p:nvPicPr>
          <p:cNvPr id="138" name="image10.png"/>
          <p:cNvPicPr>
            <a:picLocks noChangeAspect="1"/>
          </p:cNvPicPr>
          <p:nvPr/>
        </p:nvPicPr>
        <p:blipFill>
          <a:blip r:embed="rId7">
            <a:extLst/>
          </a:blip>
          <a:stretch>
            <a:fillRect/>
          </a:stretch>
        </p:blipFill>
        <p:spPr>
          <a:xfrm flipH="1">
            <a:off x="16514686" y="4556578"/>
            <a:ext cx="1155674" cy="1155674"/>
          </a:xfrm>
          <a:prstGeom prst="rect">
            <a:avLst/>
          </a:prstGeom>
          <a:ln w="12700">
            <a:miter lim="400000"/>
          </a:ln>
        </p:spPr>
      </p:pic>
      <p:pic>
        <p:nvPicPr>
          <p:cNvPr id="139" name="image11.png"/>
          <p:cNvPicPr>
            <a:picLocks noChangeAspect="1"/>
          </p:cNvPicPr>
          <p:nvPr/>
        </p:nvPicPr>
        <p:blipFill>
          <a:blip r:embed="rId8">
            <a:extLst/>
          </a:blip>
          <a:stretch>
            <a:fillRect/>
          </a:stretch>
        </p:blipFill>
        <p:spPr>
          <a:xfrm>
            <a:off x="16558268" y="8334016"/>
            <a:ext cx="1141253" cy="1141253"/>
          </a:xfrm>
          <a:prstGeom prst="rect">
            <a:avLst/>
          </a:prstGeom>
          <a:ln w="12700">
            <a:miter lim="400000"/>
          </a:ln>
        </p:spPr>
      </p:pic>
      <p:pic>
        <p:nvPicPr>
          <p:cNvPr id="140" name="image12.png"/>
          <p:cNvPicPr>
            <a:picLocks noChangeAspect="1"/>
          </p:cNvPicPr>
          <p:nvPr/>
        </p:nvPicPr>
        <p:blipFill>
          <a:blip r:embed="rId9">
            <a:extLst/>
          </a:blip>
          <a:stretch>
            <a:fillRect/>
          </a:stretch>
        </p:blipFill>
        <p:spPr>
          <a:xfrm>
            <a:off x="8044722" y="3510438"/>
            <a:ext cx="6240896" cy="8821264"/>
          </a:xfrm>
          <a:prstGeom prst="rect">
            <a:avLst/>
          </a:prstGeom>
          <a:ln w="12700">
            <a:miter lim="400000"/>
          </a:ln>
        </p:spPr>
      </p:pic>
      <p:pic>
        <p:nvPicPr>
          <p:cNvPr id="141" name="image13.png"/>
          <p:cNvPicPr>
            <a:picLocks noChangeAspect="1"/>
          </p:cNvPicPr>
          <p:nvPr/>
        </p:nvPicPr>
        <p:blipFill>
          <a:blip r:embed="rId10">
            <a:extLst/>
          </a:blip>
          <a:stretch>
            <a:fillRect/>
          </a:stretch>
        </p:blipFill>
        <p:spPr>
          <a:xfrm>
            <a:off x="16462418" y="9882699"/>
            <a:ext cx="1438010" cy="1438010"/>
          </a:xfrm>
          <a:prstGeom prst="rect">
            <a:avLst/>
          </a:prstGeom>
          <a:ln w="12700">
            <a:miter lim="400000"/>
          </a:ln>
        </p:spPr>
      </p:pic>
      <p:pic>
        <p:nvPicPr>
          <p:cNvPr id="142" name="image14.png"/>
          <p:cNvPicPr>
            <a:picLocks noChangeAspect="1"/>
          </p:cNvPicPr>
          <p:nvPr/>
        </p:nvPicPr>
        <p:blipFill>
          <a:blip r:embed="rId11">
            <a:extLst/>
          </a:blip>
          <a:stretch>
            <a:fillRect/>
          </a:stretch>
        </p:blipFill>
        <p:spPr>
          <a:xfrm>
            <a:off x="2054921" y="9462689"/>
            <a:ext cx="1332163" cy="1050360"/>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age3.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45" name="Shape 145"/>
          <p:cNvSpPr/>
          <p:nvPr/>
        </p:nvSpPr>
        <p:spPr>
          <a:xfrm>
            <a:off x="1281823" y="1270832"/>
            <a:ext cx="14061384" cy="140080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6400" b="1">
                <a:solidFill>
                  <a:srgbClr val="309C22"/>
                </a:solidFill>
                <a:latin typeface="+mj-lt"/>
                <a:ea typeface="+mj-ea"/>
                <a:cs typeface="+mj-cs"/>
                <a:sym typeface="Arial"/>
              </a:defRPr>
            </a:lvl1pPr>
          </a:lstStyle>
          <a:p>
            <a:r>
              <a:t>РОЛЬ ПИТАТЕЛЬНЫХ ВЕЩЕСТВ </a:t>
            </a:r>
          </a:p>
        </p:txBody>
      </p:sp>
      <p:sp>
        <p:nvSpPr>
          <p:cNvPr id="146" name="Shape 146"/>
          <p:cNvSpPr/>
          <p:nvPr/>
        </p:nvSpPr>
        <p:spPr>
          <a:xfrm>
            <a:off x="1372172" y="6287699"/>
            <a:ext cx="8229563" cy="575916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457200" indent="-457200">
              <a:buClr>
                <a:srgbClr val="E15B42"/>
              </a:buClr>
              <a:buSzPct val="200000"/>
              <a:buFont typeface="Arial"/>
              <a:buChar char="•"/>
              <a:defRPr sz="2800" b="1">
                <a:solidFill>
                  <a:srgbClr val="535353"/>
                </a:solidFill>
                <a:latin typeface="+mj-lt"/>
                <a:ea typeface="+mj-ea"/>
                <a:cs typeface="+mj-cs"/>
                <a:sym typeface="Arial"/>
              </a:defRPr>
            </a:pPr>
            <a:endParaRPr/>
          </a:p>
          <a:p>
            <a:pPr marL="457200" indent="-457200">
              <a:buClr>
                <a:srgbClr val="E15B42"/>
              </a:buClr>
              <a:buSzPct val="200000"/>
              <a:buFont typeface="Arial"/>
              <a:buChar char="•"/>
              <a:defRPr sz="2800" b="1">
                <a:solidFill>
                  <a:srgbClr val="535353"/>
                </a:solidFill>
                <a:latin typeface="+mj-lt"/>
                <a:ea typeface="+mj-ea"/>
                <a:cs typeface="+mj-cs"/>
                <a:sym typeface="Arial"/>
              </a:defRPr>
            </a:pPr>
            <a:r>
              <a:t>главный строительный материал            в организме </a:t>
            </a:r>
          </a:p>
          <a:p>
            <a:pPr marL="457200" indent="-457200">
              <a:buClr>
                <a:srgbClr val="E15B42"/>
              </a:buClr>
              <a:buSzPct val="200000"/>
              <a:buFont typeface="Arial"/>
              <a:buChar char="•"/>
              <a:defRPr sz="2800" b="1">
                <a:solidFill>
                  <a:srgbClr val="535353"/>
                </a:solidFill>
                <a:latin typeface="+mj-lt"/>
                <a:ea typeface="+mj-ea"/>
                <a:cs typeface="+mj-cs"/>
                <a:sym typeface="Arial"/>
              </a:defRPr>
            </a:pPr>
            <a:endParaRPr/>
          </a:p>
          <a:p>
            <a:pPr marL="457200" indent="-457200">
              <a:buClr>
                <a:srgbClr val="E15B42"/>
              </a:buClr>
              <a:buSzPct val="200000"/>
              <a:buFont typeface="Arial"/>
              <a:buChar char="•"/>
              <a:defRPr sz="2800" b="1">
                <a:solidFill>
                  <a:srgbClr val="535353"/>
                </a:solidFill>
                <a:latin typeface="+mj-lt"/>
                <a:ea typeface="+mj-ea"/>
                <a:cs typeface="+mj-cs"/>
                <a:sym typeface="Arial"/>
              </a:defRPr>
            </a:pPr>
            <a:r>
              <a:t>являются катализаторами многих биохимических и метаболических реакций </a:t>
            </a:r>
          </a:p>
          <a:p>
            <a:pPr marL="457200" indent="-457200">
              <a:buClr>
                <a:srgbClr val="E15B42"/>
              </a:buClr>
              <a:buSzPct val="200000"/>
              <a:buFont typeface="Arial"/>
              <a:buChar char="•"/>
              <a:defRPr sz="2800" b="1">
                <a:solidFill>
                  <a:srgbClr val="535353"/>
                </a:solidFill>
                <a:latin typeface="+mj-lt"/>
                <a:ea typeface="+mj-ea"/>
                <a:cs typeface="+mj-cs"/>
                <a:sym typeface="Arial"/>
              </a:defRPr>
            </a:pPr>
            <a:endParaRPr/>
          </a:p>
          <a:p>
            <a:pPr marL="457200" indent="-457200">
              <a:buClr>
                <a:srgbClr val="E15B42"/>
              </a:buClr>
              <a:buSzPct val="200000"/>
              <a:buFont typeface="Arial"/>
              <a:buChar char="•"/>
              <a:defRPr sz="2800" b="1">
                <a:solidFill>
                  <a:srgbClr val="535353"/>
                </a:solidFill>
                <a:latin typeface="+mj-lt"/>
                <a:ea typeface="+mj-ea"/>
                <a:cs typeface="+mj-cs"/>
                <a:sym typeface="Arial"/>
              </a:defRPr>
            </a:pPr>
            <a:r>
              <a:t>регулируют многие внутриклеточные процессы</a:t>
            </a:r>
          </a:p>
          <a:p>
            <a:pPr marL="457200" indent="-457200">
              <a:buClr>
                <a:srgbClr val="E15B42"/>
              </a:buClr>
              <a:buSzPct val="200000"/>
              <a:buFont typeface="Arial"/>
              <a:buChar char="•"/>
              <a:defRPr sz="2800" b="1">
                <a:solidFill>
                  <a:srgbClr val="535353"/>
                </a:solidFill>
                <a:latin typeface="+mj-lt"/>
                <a:ea typeface="+mj-ea"/>
                <a:cs typeface="+mj-cs"/>
                <a:sym typeface="Arial"/>
              </a:defRPr>
            </a:pPr>
            <a:endParaRPr/>
          </a:p>
          <a:p>
            <a:pPr marL="457200" indent="-457200">
              <a:buClr>
                <a:srgbClr val="E15B42"/>
              </a:buClr>
              <a:buSzPct val="200000"/>
              <a:buFont typeface="Arial"/>
              <a:buChar char="•"/>
              <a:defRPr sz="2800" b="1">
                <a:solidFill>
                  <a:srgbClr val="535353"/>
                </a:solidFill>
                <a:latin typeface="+mj-lt"/>
                <a:ea typeface="+mj-ea"/>
                <a:cs typeface="+mj-cs"/>
                <a:sym typeface="Arial"/>
              </a:defRPr>
            </a:pPr>
            <a:r>
              <a:t>обеспечивают функционирование иммунной системы</a:t>
            </a:r>
          </a:p>
        </p:txBody>
      </p:sp>
      <p:sp>
        <p:nvSpPr>
          <p:cNvPr id="147" name="Shape 147"/>
          <p:cNvSpPr/>
          <p:nvPr/>
        </p:nvSpPr>
        <p:spPr>
          <a:xfrm>
            <a:off x="4474799" y="4047194"/>
            <a:ext cx="4696801" cy="112259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4200" b="1">
                <a:solidFill>
                  <a:srgbClr val="E35A3C"/>
                </a:solidFill>
              </a:defRPr>
            </a:lvl1pPr>
          </a:lstStyle>
          <a:p>
            <a:r>
              <a:t>БЕЛКИ </a:t>
            </a:r>
          </a:p>
        </p:txBody>
      </p:sp>
      <p:sp>
        <p:nvSpPr>
          <p:cNvPr id="148" name="Shape 148"/>
          <p:cNvSpPr/>
          <p:nvPr/>
        </p:nvSpPr>
        <p:spPr>
          <a:xfrm>
            <a:off x="10200685" y="6526982"/>
            <a:ext cx="6295721" cy="453996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457200" indent="-457200">
              <a:buClr>
                <a:srgbClr val="E15B42"/>
              </a:buClr>
              <a:buSzPct val="200000"/>
              <a:buFont typeface="Arial"/>
              <a:buChar char="•"/>
              <a:defRPr sz="2800" b="1">
                <a:solidFill>
                  <a:srgbClr val="535353"/>
                </a:solidFill>
                <a:latin typeface="+mj-lt"/>
                <a:ea typeface="+mj-ea"/>
                <a:cs typeface="+mj-cs"/>
                <a:sym typeface="Arial"/>
              </a:defRPr>
            </a:pPr>
            <a:endParaRPr/>
          </a:p>
          <a:p>
            <a:pPr marL="457200" indent="-457200">
              <a:buClr>
                <a:srgbClr val="E15B42"/>
              </a:buClr>
              <a:buSzPct val="200000"/>
              <a:buFont typeface="Arial"/>
              <a:buChar char="•"/>
              <a:defRPr sz="2800" b="1">
                <a:solidFill>
                  <a:srgbClr val="535353"/>
                </a:solidFill>
                <a:latin typeface="+mj-lt"/>
                <a:ea typeface="+mj-ea"/>
                <a:cs typeface="+mj-cs"/>
                <a:sym typeface="Arial"/>
              </a:defRPr>
            </a:pPr>
            <a:r>
              <a:t>резервный источник энергии</a:t>
            </a:r>
          </a:p>
          <a:p>
            <a:pPr marL="457200" indent="-457200">
              <a:buClr>
                <a:srgbClr val="E15B42"/>
              </a:buClr>
              <a:buSzPct val="200000"/>
              <a:buFont typeface="Arial"/>
              <a:buChar char="•"/>
              <a:defRPr sz="2800" b="1">
                <a:solidFill>
                  <a:srgbClr val="535353"/>
                </a:solidFill>
                <a:latin typeface="+mj-lt"/>
                <a:ea typeface="+mj-ea"/>
                <a:cs typeface="+mj-cs"/>
                <a:sym typeface="Arial"/>
              </a:defRPr>
            </a:pPr>
            <a:endParaRPr/>
          </a:p>
          <a:p>
            <a:pPr marL="457200" indent="-457200">
              <a:buClr>
                <a:srgbClr val="E15B42"/>
              </a:buClr>
              <a:buSzPct val="200000"/>
              <a:buFont typeface="Arial"/>
              <a:buChar char="•"/>
              <a:defRPr sz="2800" b="1">
                <a:solidFill>
                  <a:srgbClr val="535353"/>
                </a:solidFill>
                <a:latin typeface="+mj-lt"/>
                <a:ea typeface="+mj-ea"/>
                <a:cs typeface="+mj-cs"/>
                <a:sym typeface="Arial"/>
              </a:defRPr>
            </a:pPr>
            <a:r>
              <a:t>необходимый структурный элемент клеточных мембран, мозга и нервной системы </a:t>
            </a:r>
          </a:p>
          <a:p>
            <a:pPr marL="457200" indent="-457200">
              <a:buClr>
                <a:srgbClr val="E15B42"/>
              </a:buClr>
              <a:buSzPct val="200000"/>
              <a:buFont typeface="Arial"/>
              <a:buChar char="•"/>
              <a:defRPr sz="2800" b="1">
                <a:solidFill>
                  <a:srgbClr val="535353"/>
                </a:solidFill>
                <a:latin typeface="+mj-lt"/>
                <a:ea typeface="+mj-ea"/>
                <a:cs typeface="+mj-cs"/>
                <a:sym typeface="Arial"/>
              </a:defRPr>
            </a:pPr>
            <a:endParaRPr/>
          </a:p>
          <a:p>
            <a:pPr marL="457200" indent="-457200">
              <a:buClr>
                <a:srgbClr val="E15B42"/>
              </a:buClr>
              <a:buSzPct val="200000"/>
              <a:buFont typeface="Arial"/>
              <a:buChar char="•"/>
              <a:defRPr sz="2800" b="1">
                <a:solidFill>
                  <a:srgbClr val="535353"/>
                </a:solidFill>
                <a:latin typeface="+mj-lt"/>
                <a:ea typeface="+mj-ea"/>
                <a:cs typeface="+mj-cs"/>
                <a:sym typeface="Arial"/>
              </a:defRPr>
            </a:pPr>
            <a:r>
              <a:t>растворитель для жирорастворимых витаминов</a:t>
            </a:r>
          </a:p>
        </p:txBody>
      </p:sp>
      <p:sp>
        <p:nvSpPr>
          <p:cNvPr id="149" name="Shape 149"/>
          <p:cNvSpPr/>
          <p:nvPr/>
        </p:nvSpPr>
        <p:spPr>
          <a:xfrm>
            <a:off x="17031856" y="6935399"/>
            <a:ext cx="6045955" cy="413356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457200" indent="-457200">
              <a:buClr>
                <a:srgbClr val="E15B42"/>
              </a:buClr>
              <a:buSzPct val="200000"/>
              <a:buFont typeface="Arial"/>
              <a:buChar char="•"/>
              <a:defRPr sz="2800" b="1">
                <a:solidFill>
                  <a:srgbClr val="535353"/>
                </a:solidFill>
                <a:latin typeface="+mj-lt"/>
                <a:ea typeface="+mj-ea"/>
                <a:cs typeface="+mj-cs"/>
                <a:sym typeface="Arial"/>
              </a:defRPr>
            </a:pPr>
            <a:r>
              <a:t>непосредственный источник энергии</a:t>
            </a:r>
          </a:p>
          <a:p>
            <a:pPr marL="457200" indent="-457200">
              <a:buClr>
                <a:srgbClr val="E15B42"/>
              </a:buClr>
              <a:buSzPct val="200000"/>
              <a:buFont typeface="Arial"/>
              <a:buChar char="•"/>
              <a:defRPr sz="2800" b="1">
                <a:solidFill>
                  <a:srgbClr val="535353"/>
                </a:solidFill>
                <a:latin typeface="+mj-lt"/>
                <a:ea typeface="+mj-ea"/>
                <a:cs typeface="+mj-cs"/>
                <a:sym typeface="Arial"/>
              </a:defRPr>
            </a:pPr>
            <a:endParaRPr/>
          </a:p>
          <a:p>
            <a:pPr marL="457200" indent="-457200">
              <a:buClr>
                <a:srgbClr val="E15B42"/>
              </a:buClr>
              <a:buSzPct val="200000"/>
              <a:buFont typeface="Arial"/>
              <a:buChar char="•"/>
              <a:defRPr sz="2800" b="1">
                <a:solidFill>
                  <a:srgbClr val="535353"/>
                </a:solidFill>
                <a:latin typeface="+mj-lt"/>
                <a:ea typeface="+mj-ea"/>
                <a:cs typeface="+mj-cs"/>
                <a:sym typeface="Arial"/>
              </a:defRPr>
            </a:pPr>
            <a:r>
              <a:t>избыток трансформируется     в резервный запас энергии (гликоген)</a:t>
            </a:r>
          </a:p>
          <a:p>
            <a:pPr marL="457200" indent="-457200">
              <a:buClr>
                <a:srgbClr val="E15B42"/>
              </a:buClr>
              <a:buSzPct val="200000"/>
              <a:buFont typeface="Arial"/>
              <a:buChar char="•"/>
              <a:defRPr sz="2800" b="1">
                <a:solidFill>
                  <a:srgbClr val="535353"/>
                </a:solidFill>
                <a:latin typeface="+mj-lt"/>
                <a:ea typeface="+mj-ea"/>
                <a:cs typeface="+mj-cs"/>
                <a:sym typeface="Arial"/>
              </a:defRPr>
            </a:pPr>
            <a:endParaRPr/>
          </a:p>
          <a:p>
            <a:pPr marL="457200" indent="-457200">
              <a:buClr>
                <a:srgbClr val="E15B42"/>
              </a:buClr>
              <a:buSzPct val="200000"/>
              <a:buFont typeface="Arial"/>
              <a:buChar char="•"/>
              <a:defRPr sz="2800" b="1">
                <a:solidFill>
                  <a:srgbClr val="535353"/>
                </a:solidFill>
                <a:latin typeface="+mj-lt"/>
                <a:ea typeface="+mj-ea"/>
                <a:cs typeface="+mj-cs"/>
                <a:sym typeface="Arial"/>
              </a:defRPr>
            </a:pPr>
            <a:r>
              <a:t>входят в состав трущихся поверхностей суставов</a:t>
            </a:r>
          </a:p>
        </p:txBody>
      </p:sp>
      <p:sp>
        <p:nvSpPr>
          <p:cNvPr id="150" name="Shape 150"/>
          <p:cNvSpPr/>
          <p:nvPr/>
        </p:nvSpPr>
        <p:spPr>
          <a:xfrm>
            <a:off x="13181915" y="4047194"/>
            <a:ext cx="4696803" cy="112259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4200" b="1">
                <a:solidFill>
                  <a:srgbClr val="E35A3C"/>
                </a:solidFill>
              </a:defRPr>
            </a:lvl1pPr>
          </a:lstStyle>
          <a:p>
            <a:r>
              <a:t>ЖИРЫ</a:t>
            </a:r>
          </a:p>
        </p:txBody>
      </p:sp>
      <p:sp>
        <p:nvSpPr>
          <p:cNvPr id="151" name="Shape 151"/>
          <p:cNvSpPr/>
          <p:nvPr/>
        </p:nvSpPr>
        <p:spPr>
          <a:xfrm>
            <a:off x="19924084" y="4033408"/>
            <a:ext cx="4696805" cy="112259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4200" b="1">
                <a:solidFill>
                  <a:srgbClr val="E35A3C"/>
                </a:solidFill>
              </a:defRPr>
            </a:lvl1pPr>
          </a:lstStyle>
          <a:p>
            <a:r>
              <a:t>УГЛЕВОДЫ </a:t>
            </a:r>
          </a:p>
        </p:txBody>
      </p:sp>
      <p:pic>
        <p:nvPicPr>
          <p:cNvPr id="152" name="image15.png"/>
          <p:cNvPicPr>
            <a:picLocks noChangeAspect="1"/>
          </p:cNvPicPr>
          <p:nvPr/>
        </p:nvPicPr>
        <p:blipFill>
          <a:blip r:embed="rId4">
            <a:extLst/>
          </a:blip>
          <a:stretch>
            <a:fillRect/>
          </a:stretch>
        </p:blipFill>
        <p:spPr>
          <a:xfrm>
            <a:off x="1060047" y="2992340"/>
            <a:ext cx="3408773" cy="3204741"/>
          </a:xfrm>
          <a:prstGeom prst="rect">
            <a:avLst/>
          </a:prstGeom>
          <a:ln w="12700">
            <a:miter lim="400000"/>
          </a:ln>
        </p:spPr>
      </p:pic>
      <p:pic>
        <p:nvPicPr>
          <p:cNvPr id="153" name="image16.png"/>
          <p:cNvPicPr>
            <a:picLocks noChangeAspect="1"/>
          </p:cNvPicPr>
          <p:nvPr/>
        </p:nvPicPr>
        <p:blipFill>
          <a:blip r:embed="rId5">
            <a:extLst/>
          </a:blip>
          <a:stretch>
            <a:fillRect/>
          </a:stretch>
        </p:blipFill>
        <p:spPr>
          <a:xfrm>
            <a:off x="9825131" y="2983127"/>
            <a:ext cx="3403605" cy="3223164"/>
          </a:xfrm>
          <a:prstGeom prst="rect">
            <a:avLst/>
          </a:prstGeom>
          <a:ln w="12700">
            <a:miter lim="400000"/>
          </a:ln>
        </p:spPr>
      </p:pic>
      <p:pic>
        <p:nvPicPr>
          <p:cNvPr id="154" name="image17.png"/>
          <p:cNvPicPr>
            <a:picLocks noChangeAspect="1"/>
          </p:cNvPicPr>
          <p:nvPr/>
        </p:nvPicPr>
        <p:blipFill>
          <a:blip r:embed="rId6">
            <a:extLst/>
          </a:blip>
          <a:stretch>
            <a:fillRect/>
          </a:stretch>
        </p:blipFill>
        <p:spPr>
          <a:xfrm>
            <a:off x="16571284" y="2876529"/>
            <a:ext cx="3403605" cy="3436364"/>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mage3.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9" name="Shape 159"/>
          <p:cNvSpPr/>
          <p:nvPr/>
        </p:nvSpPr>
        <p:spPr>
          <a:xfrm>
            <a:off x="1975415" y="9536361"/>
            <a:ext cx="8590327" cy="291436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440871" indent="-440871">
              <a:buClr>
                <a:srgbClr val="DF5C47"/>
              </a:buClr>
              <a:buSzPct val="200000"/>
              <a:buFont typeface="Arial"/>
              <a:buChar char="•"/>
              <a:defRPr sz="2800" b="1">
                <a:solidFill>
                  <a:srgbClr val="535353"/>
                </a:solidFill>
                <a:latin typeface="+mj-lt"/>
                <a:ea typeface="+mj-ea"/>
                <a:cs typeface="+mj-cs"/>
                <a:sym typeface="Arial"/>
              </a:defRPr>
            </a:pPr>
            <a:r>
              <a:t>важны для иммунитета</a:t>
            </a:r>
          </a:p>
          <a:p>
            <a:pPr marL="440871" indent="-440871">
              <a:buClr>
                <a:srgbClr val="DF5C47"/>
              </a:buClr>
              <a:buSzPct val="200000"/>
              <a:buFont typeface="Arial"/>
              <a:buChar char="•"/>
              <a:defRPr sz="2800" b="1">
                <a:solidFill>
                  <a:srgbClr val="535353"/>
                </a:solidFill>
                <a:latin typeface="+mj-lt"/>
                <a:ea typeface="+mj-ea"/>
                <a:cs typeface="+mj-cs"/>
                <a:sym typeface="Arial"/>
              </a:defRPr>
            </a:pPr>
            <a:endParaRPr/>
          </a:p>
          <a:p>
            <a:pPr marL="440871" indent="-440871">
              <a:buClr>
                <a:srgbClr val="DF5C47"/>
              </a:buClr>
              <a:buSzPct val="200000"/>
              <a:buFont typeface="Arial"/>
              <a:buChar char="•"/>
              <a:defRPr sz="2800" b="1">
                <a:solidFill>
                  <a:srgbClr val="535353"/>
                </a:solidFill>
                <a:latin typeface="+mj-lt"/>
                <a:ea typeface="+mj-ea"/>
                <a:cs typeface="+mj-cs"/>
                <a:sym typeface="Arial"/>
              </a:defRPr>
            </a:pPr>
            <a:r>
              <a:t>защищают организм от действия свободных радикалов</a:t>
            </a:r>
          </a:p>
          <a:p>
            <a:pPr marL="440871" indent="-440871">
              <a:buClr>
                <a:srgbClr val="DF5C47"/>
              </a:buClr>
              <a:buSzPct val="200000"/>
              <a:buFont typeface="Arial"/>
              <a:buChar char="•"/>
              <a:defRPr sz="2800" b="1">
                <a:solidFill>
                  <a:srgbClr val="535353"/>
                </a:solidFill>
                <a:latin typeface="+mj-lt"/>
                <a:ea typeface="+mj-ea"/>
                <a:cs typeface="+mj-cs"/>
                <a:sym typeface="Arial"/>
              </a:defRPr>
            </a:pPr>
            <a:endParaRPr/>
          </a:p>
          <a:p>
            <a:pPr marL="440871" indent="-440871">
              <a:buClr>
                <a:srgbClr val="DF5C47"/>
              </a:buClr>
              <a:buSzPct val="200000"/>
              <a:buFont typeface="Arial"/>
              <a:buChar char="•"/>
              <a:defRPr sz="2800" b="1">
                <a:solidFill>
                  <a:srgbClr val="535353"/>
                </a:solidFill>
                <a:latin typeface="+mj-lt"/>
                <a:ea typeface="+mj-ea"/>
                <a:cs typeface="+mj-cs"/>
                <a:sym typeface="Arial"/>
              </a:defRPr>
            </a:pPr>
            <a:r>
              <a:t>способствуют регенерации тканей</a:t>
            </a:r>
          </a:p>
        </p:txBody>
      </p:sp>
      <p:sp>
        <p:nvSpPr>
          <p:cNvPr id="160" name="Shape 160"/>
          <p:cNvSpPr/>
          <p:nvPr/>
        </p:nvSpPr>
        <p:spPr>
          <a:xfrm>
            <a:off x="5958287" y="5119184"/>
            <a:ext cx="4696803" cy="107974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4200" b="1">
                <a:solidFill>
                  <a:srgbClr val="E15B42"/>
                </a:solidFill>
                <a:latin typeface="+mj-lt"/>
                <a:ea typeface="+mj-ea"/>
                <a:cs typeface="+mj-cs"/>
                <a:sym typeface="Arial"/>
              </a:defRPr>
            </a:lvl1pPr>
          </a:lstStyle>
          <a:p>
            <a:r>
              <a:t>ВИТАМИНЫ</a:t>
            </a:r>
          </a:p>
        </p:txBody>
      </p:sp>
      <p:sp>
        <p:nvSpPr>
          <p:cNvPr id="161" name="Shape 161"/>
          <p:cNvSpPr/>
          <p:nvPr/>
        </p:nvSpPr>
        <p:spPr>
          <a:xfrm>
            <a:off x="16509071" y="5119184"/>
            <a:ext cx="4696805" cy="107974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4200" b="1">
                <a:solidFill>
                  <a:srgbClr val="E15B42"/>
                </a:solidFill>
                <a:latin typeface="+mj-lt"/>
                <a:ea typeface="+mj-ea"/>
                <a:cs typeface="+mj-cs"/>
                <a:sym typeface="Arial"/>
              </a:defRPr>
            </a:lvl1pPr>
          </a:lstStyle>
          <a:p>
            <a:r>
              <a:t>МИНЕРАЛЫ</a:t>
            </a:r>
          </a:p>
        </p:txBody>
      </p:sp>
      <p:sp>
        <p:nvSpPr>
          <p:cNvPr id="162" name="Shape 162"/>
          <p:cNvSpPr/>
          <p:nvPr/>
        </p:nvSpPr>
        <p:spPr>
          <a:xfrm>
            <a:off x="12553852" y="9518170"/>
            <a:ext cx="10248704" cy="291436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440871" indent="-440871">
              <a:buClr>
                <a:srgbClr val="DF5C47"/>
              </a:buClr>
              <a:buSzPct val="200000"/>
              <a:buFont typeface="Arial"/>
              <a:buChar char="•"/>
              <a:defRPr sz="2800" b="1">
                <a:solidFill>
                  <a:srgbClr val="535353"/>
                </a:solidFill>
                <a:latin typeface="+mj-lt"/>
                <a:ea typeface="+mj-ea"/>
                <a:cs typeface="+mj-cs"/>
                <a:sym typeface="Arial"/>
              </a:defRPr>
            </a:pPr>
            <a:r>
              <a:t>регулируют работу сердечно-сосудистой, иммунной, нервной, пищеварительной систем</a:t>
            </a:r>
          </a:p>
          <a:p>
            <a:pPr marL="440871" indent="-440871">
              <a:buClr>
                <a:srgbClr val="DF5C47"/>
              </a:buClr>
              <a:buSzPct val="200000"/>
              <a:buFont typeface="Arial"/>
              <a:buChar char="•"/>
              <a:defRPr sz="2800" b="1">
                <a:solidFill>
                  <a:srgbClr val="535353"/>
                </a:solidFill>
                <a:latin typeface="+mj-lt"/>
                <a:ea typeface="+mj-ea"/>
                <a:cs typeface="+mj-cs"/>
                <a:sym typeface="Arial"/>
              </a:defRPr>
            </a:pPr>
            <a:endParaRPr/>
          </a:p>
          <a:p>
            <a:pPr marL="440871" indent="-440871">
              <a:buClr>
                <a:srgbClr val="DF5C47"/>
              </a:buClr>
              <a:buSzPct val="200000"/>
              <a:buFont typeface="Arial"/>
              <a:buChar char="•"/>
              <a:defRPr sz="2800" b="1">
                <a:solidFill>
                  <a:srgbClr val="535353"/>
                </a:solidFill>
                <a:latin typeface="+mj-lt"/>
                <a:ea typeface="+mj-ea"/>
                <a:cs typeface="+mj-cs"/>
                <a:sym typeface="Arial"/>
              </a:defRPr>
            </a:pPr>
            <a:r>
              <a:t>важны для здоровья костей, зубов, хрящей</a:t>
            </a:r>
          </a:p>
          <a:p>
            <a:pPr marL="440871" indent="-440871">
              <a:buClr>
                <a:srgbClr val="DF5C47"/>
              </a:buClr>
              <a:buSzPct val="200000"/>
              <a:buFont typeface="Arial"/>
              <a:buChar char="•"/>
              <a:defRPr sz="2800" b="1">
                <a:solidFill>
                  <a:srgbClr val="535353"/>
                </a:solidFill>
                <a:latin typeface="+mj-lt"/>
                <a:ea typeface="+mj-ea"/>
                <a:cs typeface="+mj-cs"/>
                <a:sym typeface="Arial"/>
              </a:defRPr>
            </a:pPr>
            <a:endParaRPr/>
          </a:p>
          <a:p>
            <a:pPr marL="440871" indent="-440871">
              <a:buClr>
                <a:srgbClr val="DF5C47"/>
              </a:buClr>
              <a:buSzPct val="200000"/>
              <a:buFont typeface="Arial"/>
              <a:buChar char="•"/>
              <a:defRPr sz="2800" b="1">
                <a:solidFill>
                  <a:srgbClr val="535353"/>
                </a:solidFill>
                <a:latin typeface="+mj-lt"/>
                <a:ea typeface="+mj-ea"/>
                <a:cs typeface="+mj-cs"/>
                <a:sym typeface="Arial"/>
              </a:defRPr>
            </a:pPr>
            <a:r>
              <a:t>регулируют водно-солевой баланс</a:t>
            </a:r>
          </a:p>
        </p:txBody>
      </p:sp>
      <p:sp>
        <p:nvSpPr>
          <p:cNvPr id="163" name="Shape 163"/>
          <p:cNvSpPr/>
          <p:nvPr/>
        </p:nvSpPr>
        <p:spPr>
          <a:xfrm>
            <a:off x="1281823" y="1270832"/>
            <a:ext cx="14061384" cy="140080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6400" b="1">
                <a:solidFill>
                  <a:srgbClr val="309C22"/>
                </a:solidFill>
                <a:latin typeface="+mj-lt"/>
                <a:ea typeface="+mj-ea"/>
                <a:cs typeface="+mj-cs"/>
                <a:sym typeface="Arial"/>
              </a:defRPr>
            </a:lvl1pPr>
          </a:lstStyle>
          <a:p>
            <a:r>
              <a:t>РОЛЬ ПИТАТЕЛЬНЫХ ВЕЩЕСТВ </a:t>
            </a:r>
          </a:p>
        </p:txBody>
      </p:sp>
      <p:pic>
        <p:nvPicPr>
          <p:cNvPr id="164" name="image18.png"/>
          <p:cNvPicPr>
            <a:picLocks noChangeAspect="1"/>
          </p:cNvPicPr>
          <p:nvPr/>
        </p:nvPicPr>
        <p:blipFill>
          <a:blip r:embed="rId4">
            <a:extLst/>
          </a:blip>
          <a:stretch>
            <a:fillRect/>
          </a:stretch>
        </p:blipFill>
        <p:spPr>
          <a:xfrm>
            <a:off x="1240455" y="3388271"/>
            <a:ext cx="4581460" cy="4541578"/>
          </a:xfrm>
          <a:prstGeom prst="rect">
            <a:avLst/>
          </a:prstGeom>
          <a:ln w="12700">
            <a:miter lim="400000"/>
          </a:ln>
        </p:spPr>
      </p:pic>
      <p:pic>
        <p:nvPicPr>
          <p:cNvPr id="165" name="image19.png"/>
          <p:cNvPicPr>
            <a:picLocks noChangeAspect="1"/>
          </p:cNvPicPr>
          <p:nvPr/>
        </p:nvPicPr>
        <p:blipFill>
          <a:blip r:embed="rId5">
            <a:extLst/>
          </a:blip>
          <a:stretch>
            <a:fillRect/>
          </a:stretch>
        </p:blipFill>
        <p:spPr>
          <a:xfrm>
            <a:off x="11912403" y="3456178"/>
            <a:ext cx="4584704" cy="4405767"/>
          </a:xfrm>
          <a:prstGeom prst="rect">
            <a:avLst/>
          </a:prstGeom>
          <a:ln w="12700">
            <a:miter lim="400000"/>
          </a:ln>
        </p:spPr>
      </p:pic>
      <p:sp>
        <p:nvSpPr>
          <p:cNvPr id="166" name="Shape 166"/>
          <p:cNvSpPr/>
          <p:nvPr/>
        </p:nvSpPr>
        <p:spPr>
          <a:xfrm>
            <a:off x="2105953" y="8006963"/>
            <a:ext cx="20621995" cy="107974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4200" b="1">
                <a:solidFill>
                  <a:srgbClr val="E15B42"/>
                </a:solidFill>
                <a:latin typeface="+mj-lt"/>
                <a:ea typeface="+mj-ea"/>
                <a:cs typeface="+mj-cs"/>
                <a:sym typeface="Arial"/>
              </a:defRPr>
            </a:lvl1pPr>
          </a:lstStyle>
          <a:p>
            <a:r>
              <a:t>участвуют и регулируют многие обменные процессы в организме</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3.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71" name="Shape 171"/>
          <p:cNvSpPr/>
          <p:nvPr/>
        </p:nvSpPr>
        <p:spPr>
          <a:xfrm>
            <a:off x="1269123" y="1270832"/>
            <a:ext cx="14061384" cy="140080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6400" b="1">
                <a:solidFill>
                  <a:srgbClr val="369B2C"/>
                </a:solidFill>
                <a:latin typeface="+mj-lt"/>
                <a:ea typeface="+mj-ea"/>
                <a:cs typeface="+mj-cs"/>
                <a:sym typeface="Arial"/>
              </a:defRPr>
            </a:lvl1pPr>
          </a:lstStyle>
          <a:p>
            <a:r>
              <a:t>РОЛЬ ПИТАТЕЛЬНЫХ ВЕЩЕСТВ </a:t>
            </a:r>
          </a:p>
        </p:txBody>
      </p:sp>
      <p:sp>
        <p:nvSpPr>
          <p:cNvPr id="172" name="Shape 172"/>
          <p:cNvSpPr/>
          <p:nvPr/>
        </p:nvSpPr>
        <p:spPr>
          <a:xfrm>
            <a:off x="1543615" y="9098232"/>
            <a:ext cx="8590327" cy="332076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898069" indent="-440871">
              <a:buClr>
                <a:srgbClr val="DD5D4C"/>
              </a:buClr>
              <a:buSzPct val="200000"/>
              <a:buFont typeface="Arial"/>
              <a:buChar char="•"/>
              <a:defRPr sz="2800" b="1">
                <a:solidFill>
                  <a:srgbClr val="535353"/>
                </a:solidFill>
                <a:latin typeface="+mj-lt"/>
                <a:ea typeface="+mj-ea"/>
                <a:cs typeface="+mj-cs"/>
                <a:sym typeface="Arial"/>
              </a:defRPr>
            </a:pPr>
            <a:r>
              <a:t>улучшают микрофлору кишечника</a:t>
            </a:r>
          </a:p>
          <a:p>
            <a:pPr marL="898069" indent="-440871">
              <a:buClr>
                <a:srgbClr val="DD5D4C"/>
              </a:buClr>
              <a:buSzPct val="200000"/>
              <a:buFont typeface="Arial"/>
              <a:buChar char="•"/>
              <a:defRPr sz="2800" b="1">
                <a:solidFill>
                  <a:srgbClr val="535353"/>
                </a:solidFill>
                <a:latin typeface="+mj-lt"/>
                <a:ea typeface="+mj-ea"/>
                <a:cs typeface="+mj-cs"/>
                <a:sym typeface="Arial"/>
              </a:defRPr>
            </a:pPr>
            <a:endParaRPr/>
          </a:p>
          <a:p>
            <a:pPr marL="898069" indent="-440871">
              <a:buClr>
                <a:srgbClr val="DD5D4C"/>
              </a:buClr>
              <a:buSzPct val="200000"/>
              <a:buFont typeface="Arial"/>
              <a:buChar char="•"/>
              <a:defRPr sz="2800" b="1">
                <a:solidFill>
                  <a:srgbClr val="535353"/>
                </a:solidFill>
                <a:latin typeface="+mj-lt"/>
                <a:ea typeface="+mj-ea"/>
                <a:cs typeface="+mj-cs"/>
                <a:sym typeface="Arial"/>
              </a:defRPr>
            </a:pPr>
            <a:r>
              <a:t>восстанавливают пищеварение</a:t>
            </a:r>
          </a:p>
          <a:p>
            <a:pPr marL="898069" indent="-440871">
              <a:buClr>
                <a:srgbClr val="DD5D4C"/>
              </a:buClr>
              <a:buSzPct val="200000"/>
              <a:buFont typeface="Arial"/>
              <a:buChar char="•"/>
              <a:defRPr sz="2800" b="1">
                <a:solidFill>
                  <a:srgbClr val="535353"/>
                </a:solidFill>
                <a:latin typeface="+mj-lt"/>
                <a:ea typeface="+mj-ea"/>
                <a:cs typeface="+mj-cs"/>
                <a:sym typeface="Arial"/>
              </a:defRPr>
            </a:pPr>
            <a:endParaRPr/>
          </a:p>
          <a:p>
            <a:pPr marL="898069" indent="-440871">
              <a:buClr>
                <a:srgbClr val="DD5D4C"/>
              </a:buClr>
              <a:buSzPct val="200000"/>
              <a:buFont typeface="Arial"/>
              <a:buChar char="•"/>
              <a:defRPr sz="2800" b="1">
                <a:solidFill>
                  <a:srgbClr val="535353"/>
                </a:solidFill>
                <a:latin typeface="+mj-lt"/>
                <a:ea typeface="+mj-ea"/>
                <a:cs typeface="+mj-cs"/>
                <a:sym typeface="Arial"/>
              </a:defRPr>
            </a:pPr>
            <a:r>
              <a:t>уменьшают аллергические реакции</a:t>
            </a:r>
          </a:p>
          <a:p>
            <a:pPr marL="898069" indent="-440871">
              <a:buClr>
                <a:srgbClr val="DD5D4C"/>
              </a:buClr>
              <a:buSzPct val="200000"/>
              <a:buFont typeface="Arial"/>
              <a:buChar char="•"/>
              <a:defRPr sz="2800" b="1">
                <a:solidFill>
                  <a:srgbClr val="535353"/>
                </a:solidFill>
                <a:latin typeface="+mj-lt"/>
                <a:ea typeface="+mj-ea"/>
                <a:cs typeface="+mj-cs"/>
                <a:sym typeface="Arial"/>
              </a:defRPr>
            </a:pPr>
            <a:endParaRPr/>
          </a:p>
          <a:p>
            <a:pPr marL="898069" indent="-440871">
              <a:buClr>
                <a:srgbClr val="DD5D4C"/>
              </a:buClr>
              <a:buSzPct val="200000"/>
              <a:buFont typeface="Arial"/>
              <a:buChar char="•"/>
              <a:defRPr sz="2800" b="1">
                <a:solidFill>
                  <a:srgbClr val="535353"/>
                </a:solidFill>
                <a:latin typeface="+mj-lt"/>
                <a:ea typeface="+mj-ea"/>
                <a:cs typeface="+mj-cs"/>
                <a:sym typeface="Arial"/>
              </a:defRPr>
            </a:pPr>
            <a:r>
              <a:t>укрепляют иммунитет</a:t>
            </a:r>
          </a:p>
        </p:txBody>
      </p:sp>
      <p:sp>
        <p:nvSpPr>
          <p:cNvPr id="173" name="Shape 173"/>
          <p:cNvSpPr/>
          <p:nvPr/>
        </p:nvSpPr>
        <p:spPr>
          <a:xfrm>
            <a:off x="6954784" y="4934432"/>
            <a:ext cx="4581665" cy="229894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4200" b="1">
                <a:solidFill>
                  <a:srgbClr val="DF5C47"/>
                </a:solidFill>
                <a:latin typeface="+mj-lt"/>
                <a:ea typeface="+mj-ea"/>
                <a:cs typeface="+mj-cs"/>
                <a:sym typeface="Arial"/>
              </a:defRPr>
            </a:pPr>
            <a:r>
              <a:t>ПРОБИОТИКИ</a:t>
            </a:r>
          </a:p>
          <a:p>
            <a:pPr>
              <a:defRPr sz="4200" b="1">
                <a:solidFill>
                  <a:srgbClr val="DF5C47"/>
                </a:solidFill>
                <a:latin typeface="+mj-lt"/>
                <a:ea typeface="+mj-ea"/>
                <a:cs typeface="+mj-cs"/>
                <a:sym typeface="Arial"/>
              </a:defRPr>
            </a:pPr>
            <a:r>
              <a:t>(полезные </a:t>
            </a:r>
          </a:p>
          <a:p>
            <a:pPr>
              <a:defRPr sz="4200" b="1">
                <a:solidFill>
                  <a:srgbClr val="DF5C47"/>
                </a:solidFill>
                <a:latin typeface="+mj-lt"/>
                <a:ea typeface="+mj-ea"/>
                <a:cs typeface="+mj-cs"/>
                <a:sym typeface="Arial"/>
              </a:defRPr>
            </a:pPr>
            <a:r>
              <a:t>бактерии)</a:t>
            </a:r>
          </a:p>
        </p:txBody>
      </p:sp>
      <p:sp>
        <p:nvSpPr>
          <p:cNvPr id="174" name="Shape 174"/>
          <p:cNvSpPr/>
          <p:nvPr/>
        </p:nvSpPr>
        <p:spPr>
          <a:xfrm>
            <a:off x="18110398" y="4934432"/>
            <a:ext cx="6035733" cy="229894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4200" b="1">
                <a:solidFill>
                  <a:srgbClr val="DF5C47"/>
                </a:solidFill>
                <a:latin typeface="+mj-lt"/>
                <a:ea typeface="+mj-ea"/>
                <a:cs typeface="+mj-cs"/>
                <a:sym typeface="Arial"/>
              </a:defRPr>
            </a:pPr>
            <a:r>
              <a:t>КЛЕТЧАТКА</a:t>
            </a:r>
          </a:p>
          <a:p>
            <a:pPr>
              <a:defRPr sz="4200" b="1">
                <a:solidFill>
                  <a:srgbClr val="DF5C47"/>
                </a:solidFill>
                <a:latin typeface="+mj-lt"/>
                <a:ea typeface="+mj-ea"/>
                <a:cs typeface="+mj-cs"/>
                <a:sym typeface="Arial"/>
              </a:defRPr>
            </a:pPr>
            <a:r>
              <a:t>(пищевые </a:t>
            </a:r>
          </a:p>
          <a:p>
            <a:pPr>
              <a:defRPr sz="4200" b="1">
                <a:solidFill>
                  <a:srgbClr val="DF5C47"/>
                </a:solidFill>
                <a:latin typeface="+mj-lt"/>
                <a:ea typeface="+mj-ea"/>
                <a:cs typeface="+mj-cs"/>
                <a:sym typeface="Arial"/>
              </a:defRPr>
            </a:pPr>
            <a:r>
              <a:t>волокна)</a:t>
            </a:r>
          </a:p>
        </p:txBody>
      </p:sp>
      <p:sp>
        <p:nvSpPr>
          <p:cNvPr id="175" name="Shape 175"/>
          <p:cNvSpPr/>
          <p:nvPr/>
        </p:nvSpPr>
        <p:spPr>
          <a:xfrm>
            <a:off x="12114985" y="9138362"/>
            <a:ext cx="11397161" cy="332076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marL="1371600" indent="-457200">
              <a:buClr>
                <a:srgbClr val="DD5D4C"/>
              </a:buClr>
              <a:buSzPct val="200000"/>
              <a:buFont typeface="Arial"/>
              <a:buChar char="•"/>
              <a:defRPr sz="2800" b="1">
                <a:solidFill>
                  <a:srgbClr val="535353"/>
                </a:solidFill>
                <a:latin typeface="+mj-lt"/>
                <a:ea typeface="+mj-ea"/>
                <a:cs typeface="+mj-cs"/>
                <a:sym typeface="Arial"/>
              </a:defRPr>
            </a:pPr>
            <a:r>
              <a:t>является пищей для полезных бактерий</a:t>
            </a:r>
          </a:p>
          <a:p>
            <a:pPr marL="1371600" indent="-457200">
              <a:buClr>
                <a:srgbClr val="DD5D4C"/>
              </a:buClr>
              <a:buSzPct val="200000"/>
              <a:buFont typeface="Arial"/>
              <a:buChar char="•"/>
              <a:defRPr sz="2800" b="1">
                <a:solidFill>
                  <a:srgbClr val="535353"/>
                </a:solidFill>
                <a:latin typeface="+mj-lt"/>
                <a:ea typeface="+mj-ea"/>
                <a:cs typeface="+mj-cs"/>
                <a:sym typeface="Arial"/>
              </a:defRPr>
            </a:pPr>
            <a:endParaRPr/>
          </a:p>
          <a:p>
            <a:pPr marL="1371600" indent="-457200">
              <a:buClr>
                <a:srgbClr val="DD5D4C"/>
              </a:buClr>
              <a:buSzPct val="200000"/>
              <a:buFont typeface="Arial"/>
              <a:buChar char="•"/>
              <a:defRPr sz="2800" b="1">
                <a:solidFill>
                  <a:srgbClr val="535353"/>
                </a:solidFill>
                <a:latin typeface="+mj-lt"/>
                <a:ea typeface="+mj-ea"/>
                <a:cs typeface="+mj-cs"/>
                <a:sym typeface="Arial"/>
              </a:defRPr>
            </a:pPr>
            <a:r>
              <a:t>улучшает пищеварение</a:t>
            </a:r>
          </a:p>
          <a:p>
            <a:pPr marL="1371600" indent="-457200">
              <a:buClr>
                <a:srgbClr val="DD5D4C"/>
              </a:buClr>
              <a:buSzPct val="200000"/>
              <a:buFont typeface="Arial"/>
              <a:buChar char="•"/>
              <a:defRPr sz="2800" b="1">
                <a:solidFill>
                  <a:srgbClr val="535353"/>
                </a:solidFill>
                <a:latin typeface="+mj-lt"/>
                <a:ea typeface="+mj-ea"/>
                <a:cs typeface="+mj-cs"/>
                <a:sym typeface="Arial"/>
              </a:defRPr>
            </a:pPr>
            <a:endParaRPr/>
          </a:p>
          <a:p>
            <a:pPr marL="1371600" indent="-457200">
              <a:buClr>
                <a:srgbClr val="DD5D4C"/>
              </a:buClr>
              <a:buSzPct val="200000"/>
              <a:buFont typeface="Arial"/>
              <a:buChar char="•"/>
              <a:defRPr sz="2800" b="1">
                <a:solidFill>
                  <a:srgbClr val="535353"/>
                </a:solidFill>
                <a:latin typeface="+mj-lt"/>
                <a:ea typeface="+mj-ea"/>
                <a:cs typeface="+mj-cs"/>
                <a:sym typeface="Arial"/>
              </a:defRPr>
            </a:pPr>
            <a:r>
              <a:t>участвует в детоксикации организма</a:t>
            </a:r>
          </a:p>
          <a:p>
            <a:pPr marL="1371600" indent="-457200">
              <a:buClr>
                <a:srgbClr val="DD5D4C"/>
              </a:buClr>
              <a:buSzPct val="200000"/>
              <a:buFont typeface="Arial"/>
              <a:buChar char="•"/>
              <a:defRPr sz="2800" b="1">
                <a:solidFill>
                  <a:srgbClr val="535353"/>
                </a:solidFill>
                <a:latin typeface="+mj-lt"/>
                <a:ea typeface="+mj-ea"/>
                <a:cs typeface="+mj-cs"/>
                <a:sym typeface="Arial"/>
              </a:defRPr>
            </a:pPr>
            <a:endParaRPr/>
          </a:p>
          <a:p>
            <a:pPr marL="1371600" indent="-457200">
              <a:buClr>
                <a:srgbClr val="DD5D4C"/>
              </a:buClr>
              <a:buSzPct val="200000"/>
              <a:buFont typeface="Arial"/>
              <a:buChar char="•"/>
              <a:defRPr sz="2800" b="1">
                <a:solidFill>
                  <a:srgbClr val="535353"/>
                </a:solidFill>
                <a:latin typeface="+mj-lt"/>
                <a:ea typeface="+mj-ea"/>
                <a:cs typeface="+mj-cs"/>
                <a:sym typeface="Arial"/>
              </a:defRPr>
            </a:pPr>
            <a:r>
              <a:t>помогает контролировать уровень сахара в крови</a:t>
            </a:r>
          </a:p>
        </p:txBody>
      </p:sp>
      <p:pic>
        <p:nvPicPr>
          <p:cNvPr id="176" name="image20.png"/>
          <p:cNvPicPr>
            <a:picLocks noChangeAspect="1"/>
          </p:cNvPicPr>
          <p:nvPr/>
        </p:nvPicPr>
        <p:blipFill>
          <a:blip r:embed="rId4">
            <a:extLst/>
          </a:blip>
          <a:stretch>
            <a:fillRect/>
          </a:stretch>
        </p:blipFill>
        <p:spPr>
          <a:xfrm>
            <a:off x="1155796" y="3370076"/>
            <a:ext cx="5469367" cy="5427663"/>
          </a:xfrm>
          <a:prstGeom prst="rect">
            <a:avLst/>
          </a:prstGeom>
          <a:ln w="12700">
            <a:miter lim="400000"/>
          </a:ln>
        </p:spPr>
      </p:pic>
      <p:pic>
        <p:nvPicPr>
          <p:cNvPr id="177" name="image21.png"/>
          <p:cNvPicPr>
            <a:picLocks noChangeAspect="1"/>
          </p:cNvPicPr>
          <p:nvPr/>
        </p:nvPicPr>
        <p:blipFill>
          <a:blip r:embed="rId5">
            <a:extLst/>
          </a:blip>
          <a:stretch>
            <a:fillRect/>
          </a:stretch>
        </p:blipFill>
        <p:spPr>
          <a:xfrm>
            <a:off x="12321523" y="3417599"/>
            <a:ext cx="5473704" cy="5333201"/>
          </a:xfrm>
          <a:prstGeom prst="rect">
            <a:avLst/>
          </a:prstGeom>
          <a:ln w="12700">
            <a:miter lim="400000"/>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3.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82" name="NP_info-04.png"/>
          <p:cNvPicPr>
            <a:picLocks noChangeAspect="1"/>
          </p:cNvPicPr>
          <p:nvPr/>
        </p:nvPicPr>
        <p:blipFill>
          <a:blip r:embed="rId4">
            <a:extLst/>
          </a:blip>
          <a:stretch>
            <a:fillRect/>
          </a:stretch>
        </p:blipFill>
        <p:spPr>
          <a:xfrm rot="2423009">
            <a:off x="16536003" y="5456342"/>
            <a:ext cx="6997701" cy="6997701"/>
          </a:xfrm>
          <a:prstGeom prst="rect">
            <a:avLst/>
          </a:prstGeom>
          <a:ln w="12700">
            <a:miter lim="400000"/>
          </a:ln>
        </p:spPr>
      </p:pic>
      <p:pic>
        <p:nvPicPr>
          <p:cNvPr id="183" name="NP_info-03.png"/>
          <p:cNvPicPr>
            <a:picLocks noChangeAspect="1"/>
          </p:cNvPicPr>
          <p:nvPr/>
        </p:nvPicPr>
        <p:blipFill>
          <a:blip r:embed="rId5">
            <a:extLst/>
          </a:blip>
          <a:stretch>
            <a:fillRect/>
          </a:stretch>
        </p:blipFill>
        <p:spPr>
          <a:xfrm>
            <a:off x="8800055" y="5456342"/>
            <a:ext cx="6997701" cy="6997701"/>
          </a:xfrm>
          <a:prstGeom prst="rect">
            <a:avLst/>
          </a:prstGeom>
          <a:ln w="12700">
            <a:miter lim="400000"/>
          </a:ln>
        </p:spPr>
      </p:pic>
      <p:sp>
        <p:nvSpPr>
          <p:cNvPr id="184" name="Shape 184"/>
          <p:cNvSpPr/>
          <p:nvPr/>
        </p:nvSpPr>
        <p:spPr>
          <a:xfrm>
            <a:off x="1266266" y="1305139"/>
            <a:ext cx="20954402" cy="234060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6400" b="1">
                <a:solidFill>
                  <a:srgbClr val="299E0E"/>
                </a:solidFill>
                <a:latin typeface="+mj-lt"/>
                <a:ea typeface="+mj-ea"/>
                <a:cs typeface="+mj-cs"/>
                <a:sym typeface="Arial"/>
              </a:defRPr>
            </a:pPr>
            <a:r>
              <a:t>ОТЛИЧИЕ </a:t>
            </a:r>
            <a:r>
              <a:rPr>
                <a:solidFill>
                  <a:srgbClr val="535353"/>
                </a:solidFill>
              </a:rPr>
              <a:t>СБАЛАНСИРОВАННОГО ПИТАНИЯ</a:t>
            </a:r>
          </a:p>
          <a:p>
            <a:pPr>
              <a:defRPr sz="6400" b="1">
                <a:solidFill>
                  <a:srgbClr val="535353"/>
                </a:solidFill>
                <a:latin typeface="+mj-lt"/>
                <a:ea typeface="+mj-ea"/>
                <a:cs typeface="+mj-cs"/>
                <a:sym typeface="Arial"/>
              </a:defRPr>
            </a:pPr>
            <a:r>
              <a:t>ОТ СОВРЕМЕННОГО РАЦИОНА</a:t>
            </a:r>
          </a:p>
        </p:txBody>
      </p:sp>
      <p:sp>
        <p:nvSpPr>
          <p:cNvPr id="185" name="Shape 185"/>
          <p:cNvSpPr/>
          <p:nvPr/>
        </p:nvSpPr>
        <p:spPr>
          <a:xfrm>
            <a:off x="17028678" y="4470110"/>
            <a:ext cx="5641605" cy="1006039"/>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b="1">
                <a:solidFill>
                  <a:srgbClr val="585858"/>
                </a:solidFill>
                <a:latin typeface="+mj-lt"/>
                <a:ea typeface="+mj-ea"/>
                <a:cs typeface="+mj-cs"/>
                <a:sym typeface="Arial"/>
              </a:defRPr>
            </a:lvl1pPr>
          </a:lstStyle>
          <a:p>
            <a:r>
              <a:t>современный рацион</a:t>
            </a:r>
          </a:p>
        </p:txBody>
      </p:sp>
      <p:sp>
        <p:nvSpPr>
          <p:cNvPr id="186" name="Shape 186"/>
          <p:cNvSpPr/>
          <p:nvPr/>
        </p:nvSpPr>
        <p:spPr>
          <a:xfrm>
            <a:off x="8357199" y="4470110"/>
            <a:ext cx="7669602" cy="1006039"/>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lgn="ctr">
              <a:defRPr b="1">
                <a:solidFill>
                  <a:srgbClr val="585858"/>
                </a:solidFill>
                <a:latin typeface="+mj-lt"/>
                <a:ea typeface="+mj-ea"/>
                <a:cs typeface="+mj-cs"/>
                <a:sym typeface="Arial"/>
              </a:defRPr>
            </a:lvl1pPr>
          </a:lstStyle>
          <a:p>
            <a:r>
              <a:t>сбалансированное питание</a:t>
            </a:r>
          </a:p>
        </p:txBody>
      </p:sp>
      <p:grpSp>
        <p:nvGrpSpPr>
          <p:cNvPr id="190" name="Group 190"/>
          <p:cNvGrpSpPr/>
          <p:nvPr/>
        </p:nvGrpSpPr>
        <p:grpSpPr>
          <a:xfrm>
            <a:off x="3398128" y="11415656"/>
            <a:ext cx="4514287" cy="1884002"/>
            <a:chOff x="0" y="0"/>
            <a:chExt cx="4514286" cy="1884000"/>
          </a:xfrm>
        </p:grpSpPr>
        <p:sp>
          <p:nvSpPr>
            <p:cNvPr id="187" name="Shape 187"/>
            <p:cNvSpPr/>
            <p:nvPr/>
          </p:nvSpPr>
          <p:spPr>
            <a:xfrm>
              <a:off x="384718" y="0"/>
              <a:ext cx="4129568" cy="1884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defRPr sz="3200" b="1">
                  <a:solidFill>
                    <a:srgbClr val="E35A3C"/>
                  </a:solidFill>
                  <a:latin typeface="+mj-lt"/>
                  <a:ea typeface="+mj-ea"/>
                  <a:cs typeface="+mj-cs"/>
                  <a:sym typeface="Arial"/>
                </a:defRPr>
              </a:pPr>
              <a:r>
                <a:t>БЕЛКИ</a:t>
              </a:r>
            </a:p>
            <a:p>
              <a:pPr>
                <a:defRPr sz="3200" b="1">
                  <a:solidFill>
                    <a:srgbClr val="535353"/>
                  </a:solidFill>
                  <a:latin typeface="+mj-lt"/>
                  <a:ea typeface="+mj-ea"/>
                  <a:cs typeface="+mj-cs"/>
                  <a:sym typeface="Arial"/>
                </a:defRPr>
              </a:pPr>
              <a:r>
                <a:t>животные</a:t>
              </a:r>
            </a:p>
            <a:p>
              <a:pPr>
                <a:defRPr sz="3200" b="1">
                  <a:solidFill>
                    <a:srgbClr val="535353"/>
                  </a:solidFill>
                  <a:latin typeface="+mj-lt"/>
                  <a:ea typeface="+mj-ea"/>
                  <a:cs typeface="+mj-cs"/>
                  <a:sym typeface="Arial"/>
                </a:defRPr>
              </a:pPr>
              <a:r>
                <a:t>растительные</a:t>
              </a:r>
            </a:p>
          </p:txBody>
        </p:sp>
        <p:sp>
          <p:nvSpPr>
            <p:cNvPr id="188" name="Shape 188"/>
            <p:cNvSpPr/>
            <p:nvPr/>
          </p:nvSpPr>
          <p:spPr>
            <a:xfrm>
              <a:off x="-1" y="830899"/>
              <a:ext cx="305012" cy="305013"/>
            </a:xfrm>
            <a:prstGeom prst="rect">
              <a:avLst/>
            </a:prstGeom>
            <a:solidFill>
              <a:srgbClr val="DDF255"/>
            </a:solidFill>
            <a:ln w="12700" cap="flat">
              <a:noFill/>
              <a:miter lim="400000"/>
            </a:ln>
            <a:effectLst/>
          </p:spPr>
          <p:txBody>
            <a:bodyPr wrap="square" lIns="121917" tIns="121917" rIns="121917" bIns="121917" numCol="1" anchor="ctr">
              <a:noAutofit/>
            </a:bodyPr>
            <a:lstStyle/>
            <a:p>
              <a:pPr>
                <a:defRPr>
                  <a:latin typeface="+mj-lt"/>
                  <a:ea typeface="+mj-ea"/>
                  <a:cs typeface="+mj-cs"/>
                  <a:sym typeface="Arial"/>
                </a:defRPr>
              </a:pPr>
              <a:endParaRPr/>
            </a:p>
          </p:txBody>
        </p:sp>
        <p:sp>
          <p:nvSpPr>
            <p:cNvPr id="189" name="Shape 189"/>
            <p:cNvSpPr/>
            <p:nvPr/>
          </p:nvSpPr>
          <p:spPr>
            <a:xfrm>
              <a:off x="102" y="1312301"/>
              <a:ext cx="304805" cy="304805"/>
            </a:xfrm>
            <a:prstGeom prst="rect">
              <a:avLst/>
            </a:prstGeom>
            <a:solidFill>
              <a:srgbClr val="C7CF2B"/>
            </a:solidFill>
            <a:ln w="12700" cap="flat">
              <a:noFill/>
              <a:miter lim="400000"/>
            </a:ln>
            <a:effectLst/>
          </p:spPr>
          <p:txBody>
            <a:bodyPr wrap="square" lIns="121917" tIns="121917" rIns="121917" bIns="121917" numCol="1" anchor="ctr">
              <a:noAutofit/>
            </a:bodyPr>
            <a:lstStyle/>
            <a:p>
              <a:pPr>
                <a:defRPr>
                  <a:latin typeface="+mj-lt"/>
                  <a:ea typeface="+mj-ea"/>
                  <a:cs typeface="+mj-cs"/>
                  <a:sym typeface="Arial"/>
                </a:defRPr>
              </a:pPr>
              <a:endParaRPr/>
            </a:p>
          </p:txBody>
        </p:sp>
      </p:grpSp>
      <p:sp>
        <p:nvSpPr>
          <p:cNvPr id="191" name="Shape 191"/>
          <p:cNvSpPr/>
          <p:nvPr/>
        </p:nvSpPr>
        <p:spPr>
          <a:xfrm>
            <a:off x="2359411" y="6630113"/>
            <a:ext cx="5171623" cy="2353902"/>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3200" b="1">
                <a:solidFill>
                  <a:srgbClr val="E35A3C"/>
                </a:solidFill>
                <a:latin typeface="+mj-lt"/>
                <a:ea typeface="+mj-ea"/>
                <a:cs typeface="+mj-cs"/>
                <a:sym typeface="Arial"/>
              </a:defRPr>
            </a:pPr>
            <a:r>
              <a:t>ПРОБИОТИКИ</a:t>
            </a:r>
          </a:p>
          <a:p>
            <a:pPr>
              <a:defRPr sz="3200" b="1">
                <a:solidFill>
                  <a:srgbClr val="E35A3C"/>
                </a:solidFill>
                <a:latin typeface="+mj-lt"/>
                <a:ea typeface="+mj-ea"/>
                <a:cs typeface="+mj-cs"/>
                <a:sym typeface="Arial"/>
              </a:defRPr>
            </a:pPr>
            <a:endParaRPr/>
          </a:p>
          <a:p>
            <a:pPr>
              <a:defRPr sz="3200" b="1">
                <a:solidFill>
                  <a:srgbClr val="E35A3C"/>
                </a:solidFill>
                <a:latin typeface="+mj-lt"/>
                <a:ea typeface="+mj-ea"/>
                <a:cs typeface="+mj-cs"/>
                <a:sym typeface="Arial"/>
              </a:defRPr>
            </a:pPr>
            <a:r>
              <a:t>ВИТАМИНЫ </a:t>
            </a:r>
          </a:p>
          <a:p>
            <a:pPr>
              <a:defRPr sz="3200" b="1">
                <a:solidFill>
                  <a:srgbClr val="E35A3C"/>
                </a:solidFill>
                <a:latin typeface="+mj-lt"/>
                <a:ea typeface="+mj-ea"/>
                <a:cs typeface="+mj-cs"/>
                <a:sym typeface="Arial"/>
              </a:defRPr>
            </a:pPr>
            <a:r>
              <a:t>И МИНЕРАЛЫ</a:t>
            </a:r>
          </a:p>
        </p:txBody>
      </p:sp>
      <p:sp>
        <p:nvSpPr>
          <p:cNvPr id="192" name="Shape 192"/>
          <p:cNvSpPr/>
          <p:nvPr/>
        </p:nvSpPr>
        <p:spPr>
          <a:xfrm>
            <a:off x="2026631" y="6947978"/>
            <a:ext cx="304805" cy="304805"/>
          </a:xfrm>
          <a:prstGeom prst="rect">
            <a:avLst/>
          </a:prstGeom>
          <a:solidFill>
            <a:srgbClr val="E35A3C"/>
          </a:solidFill>
          <a:ln w="12700">
            <a:miter lim="400000"/>
          </a:ln>
        </p:spPr>
        <p:txBody>
          <a:bodyPr lIns="121917" tIns="121917" rIns="121917" bIns="121917" anchor="ctr"/>
          <a:lstStyle/>
          <a:p>
            <a:pPr>
              <a:defRPr>
                <a:latin typeface="+mj-lt"/>
                <a:ea typeface="+mj-ea"/>
                <a:cs typeface="+mj-cs"/>
                <a:sym typeface="Arial"/>
              </a:defRPr>
            </a:pPr>
            <a:endParaRPr/>
          </a:p>
        </p:txBody>
      </p:sp>
      <p:sp>
        <p:nvSpPr>
          <p:cNvPr id="193" name="Shape 193"/>
          <p:cNvSpPr/>
          <p:nvPr/>
        </p:nvSpPr>
        <p:spPr>
          <a:xfrm>
            <a:off x="2026631" y="7935648"/>
            <a:ext cx="304805" cy="304805"/>
          </a:xfrm>
          <a:prstGeom prst="rect">
            <a:avLst/>
          </a:prstGeom>
          <a:solidFill>
            <a:srgbClr val="99EEDF"/>
          </a:solidFill>
          <a:ln w="12700">
            <a:miter lim="400000"/>
          </a:ln>
        </p:spPr>
        <p:txBody>
          <a:bodyPr lIns="121917" tIns="121917" rIns="121917" bIns="121917" anchor="ctr"/>
          <a:lstStyle/>
          <a:p>
            <a:pPr>
              <a:defRPr>
                <a:latin typeface="+mj-lt"/>
                <a:ea typeface="+mj-ea"/>
                <a:cs typeface="+mj-cs"/>
                <a:sym typeface="Arial"/>
              </a:defRPr>
            </a:pPr>
            <a:endParaRPr/>
          </a:p>
        </p:txBody>
      </p:sp>
      <p:grpSp>
        <p:nvGrpSpPr>
          <p:cNvPr id="200" name="Group 200"/>
          <p:cNvGrpSpPr/>
          <p:nvPr/>
        </p:nvGrpSpPr>
        <p:grpSpPr>
          <a:xfrm>
            <a:off x="2026529" y="8948717"/>
            <a:ext cx="5533533" cy="2418206"/>
            <a:chOff x="0" y="-1"/>
            <a:chExt cx="5533531" cy="2418204"/>
          </a:xfrm>
        </p:grpSpPr>
        <p:grpSp>
          <p:nvGrpSpPr>
            <p:cNvPr id="197" name="Group 197"/>
            <p:cNvGrpSpPr/>
            <p:nvPr/>
          </p:nvGrpSpPr>
          <p:grpSpPr>
            <a:xfrm>
              <a:off x="-1" y="-2"/>
              <a:ext cx="3355865" cy="1884002"/>
              <a:chOff x="0" y="0"/>
              <a:chExt cx="3355864" cy="1884000"/>
            </a:xfrm>
          </p:grpSpPr>
          <p:sp>
            <p:nvSpPr>
              <p:cNvPr id="194" name="Shape 194"/>
              <p:cNvSpPr/>
              <p:nvPr/>
            </p:nvSpPr>
            <p:spPr>
              <a:xfrm>
                <a:off x="374737" y="-1"/>
                <a:ext cx="2981127" cy="1884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defRPr sz="3200" b="1">
                    <a:solidFill>
                      <a:srgbClr val="E35A3C"/>
                    </a:solidFill>
                    <a:latin typeface="+mj-lt"/>
                    <a:ea typeface="+mj-ea"/>
                    <a:cs typeface="+mj-cs"/>
                    <a:sym typeface="Arial"/>
                  </a:defRPr>
                </a:pPr>
                <a:r>
                  <a:t>УГЛЕВОДЫ</a:t>
                </a:r>
              </a:p>
              <a:p>
                <a:pPr>
                  <a:defRPr sz="3200" b="1">
                    <a:solidFill>
                      <a:srgbClr val="535353"/>
                    </a:solidFill>
                    <a:latin typeface="+mj-lt"/>
                    <a:ea typeface="+mj-ea"/>
                    <a:cs typeface="+mj-cs"/>
                    <a:sym typeface="Arial"/>
                  </a:defRPr>
                </a:pPr>
                <a:r>
                  <a:t>простые</a:t>
                </a:r>
              </a:p>
              <a:p>
                <a:pPr>
                  <a:defRPr sz="3200" b="1">
                    <a:solidFill>
                      <a:srgbClr val="535353"/>
                    </a:solidFill>
                    <a:latin typeface="+mj-lt"/>
                    <a:ea typeface="+mj-ea"/>
                    <a:cs typeface="+mj-cs"/>
                    <a:sym typeface="Arial"/>
                  </a:defRPr>
                </a:pPr>
                <a:r>
                  <a:t>сложные</a:t>
                </a:r>
              </a:p>
            </p:txBody>
          </p:sp>
          <p:sp>
            <p:nvSpPr>
              <p:cNvPr id="195" name="Shape 195"/>
              <p:cNvSpPr/>
              <p:nvPr/>
            </p:nvSpPr>
            <p:spPr>
              <a:xfrm>
                <a:off x="-1" y="824322"/>
                <a:ext cx="305013" cy="305013"/>
              </a:xfrm>
              <a:prstGeom prst="rect">
                <a:avLst/>
              </a:prstGeom>
              <a:solidFill>
                <a:srgbClr val="49B437"/>
              </a:solidFill>
              <a:ln w="12700" cap="flat">
                <a:noFill/>
                <a:miter lim="400000"/>
              </a:ln>
              <a:effectLst/>
            </p:spPr>
            <p:txBody>
              <a:bodyPr wrap="square" lIns="121917" tIns="121917" rIns="121917" bIns="121917" numCol="1" anchor="ctr">
                <a:noAutofit/>
              </a:bodyPr>
              <a:lstStyle/>
              <a:p>
                <a:pPr>
                  <a:defRPr>
                    <a:latin typeface="+mj-lt"/>
                    <a:ea typeface="+mj-ea"/>
                    <a:cs typeface="+mj-cs"/>
                    <a:sym typeface="Arial"/>
                  </a:defRPr>
                </a:pPr>
                <a:endParaRPr/>
              </a:p>
            </p:txBody>
          </p:sp>
          <p:sp>
            <p:nvSpPr>
              <p:cNvPr id="196" name="Shape 196"/>
              <p:cNvSpPr/>
              <p:nvPr/>
            </p:nvSpPr>
            <p:spPr>
              <a:xfrm>
                <a:off x="103" y="1305724"/>
                <a:ext cx="304804" cy="304805"/>
              </a:xfrm>
              <a:prstGeom prst="rect">
                <a:avLst/>
              </a:prstGeom>
              <a:solidFill>
                <a:srgbClr val="267819"/>
              </a:solidFill>
              <a:ln w="12700" cap="flat">
                <a:noFill/>
                <a:miter lim="400000"/>
              </a:ln>
              <a:effectLst/>
            </p:spPr>
            <p:txBody>
              <a:bodyPr wrap="square" lIns="121917" tIns="121917" rIns="121917" bIns="121917" numCol="1" anchor="ctr">
                <a:noAutofit/>
              </a:bodyPr>
              <a:lstStyle/>
              <a:p>
                <a:pPr>
                  <a:defRPr>
                    <a:latin typeface="+mj-lt"/>
                    <a:ea typeface="+mj-ea"/>
                    <a:cs typeface="+mj-cs"/>
                    <a:sym typeface="Arial"/>
                  </a:defRPr>
                </a:pPr>
                <a:endParaRPr/>
              </a:p>
            </p:txBody>
          </p:sp>
        </p:grpSp>
        <p:sp>
          <p:nvSpPr>
            <p:cNvPr id="198" name="Shape 198"/>
            <p:cNvSpPr/>
            <p:nvPr/>
          </p:nvSpPr>
          <p:spPr>
            <a:xfrm>
              <a:off x="361909" y="1535841"/>
              <a:ext cx="5171623" cy="8823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defRPr sz="2800" b="1" i="1">
                  <a:solidFill>
                    <a:srgbClr val="535353"/>
                  </a:solidFill>
                  <a:latin typeface="+mj-lt"/>
                  <a:ea typeface="+mj-ea"/>
                  <a:cs typeface="+mj-cs"/>
                  <a:sym typeface="Arial"/>
                </a:defRPr>
              </a:lvl1pPr>
            </a:lstStyle>
            <a:p>
              <a:r>
                <a:t>КЛЕТЧАТКА</a:t>
              </a:r>
            </a:p>
          </p:txBody>
        </p:sp>
        <p:sp>
          <p:nvSpPr>
            <p:cNvPr id="199" name="Shape 199"/>
            <p:cNvSpPr/>
            <p:nvPr/>
          </p:nvSpPr>
          <p:spPr>
            <a:xfrm>
              <a:off x="5315" y="1793122"/>
              <a:ext cx="304804" cy="304805"/>
            </a:xfrm>
            <a:prstGeom prst="rect">
              <a:avLst/>
            </a:prstGeom>
            <a:solidFill>
              <a:srgbClr val="7ADC5A"/>
            </a:solidFill>
            <a:ln w="12700" cap="flat">
              <a:noFill/>
              <a:miter lim="400000"/>
            </a:ln>
            <a:effectLst/>
          </p:spPr>
          <p:txBody>
            <a:bodyPr wrap="square" lIns="121917" tIns="121917" rIns="121917" bIns="121917" numCol="1" anchor="ctr">
              <a:noAutofit/>
            </a:bodyPr>
            <a:lstStyle/>
            <a:p>
              <a:pPr>
                <a:defRPr>
                  <a:latin typeface="+mj-lt"/>
                  <a:ea typeface="+mj-ea"/>
                  <a:cs typeface="+mj-cs"/>
                  <a:sym typeface="Arial"/>
                </a:defRPr>
              </a:pPr>
              <a:endParaRPr/>
            </a:p>
          </p:txBody>
        </p:sp>
      </p:grpSp>
      <p:sp>
        <p:nvSpPr>
          <p:cNvPr id="201" name="Shape 201"/>
          <p:cNvSpPr/>
          <p:nvPr/>
        </p:nvSpPr>
        <p:spPr>
          <a:xfrm>
            <a:off x="1690167" y="6642813"/>
            <a:ext cx="5187010" cy="2"/>
          </a:xfrm>
          <a:prstGeom prst="line">
            <a:avLst/>
          </a:prstGeom>
          <a:ln w="25400">
            <a:solidFill>
              <a:srgbClr val="309C1F"/>
            </a:solidFill>
          </a:ln>
        </p:spPr>
        <p:txBody>
          <a:bodyPr lIns="45718" tIns="45718" rIns="45718" bIns="45718"/>
          <a:lstStyle/>
          <a:p>
            <a:endParaRPr/>
          </a:p>
        </p:txBody>
      </p:sp>
      <p:grpSp>
        <p:nvGrpSpPr>
          <p:cNvPr id="209" name="Group 209"/>
          <p:cNvGrpSpPr/>
          <p:nvPr/>
        </p:nvGrpSpPr>
        <p:grpSpPr>
          <a:xfrm>
            <a:off x="2026527" y="3692478"/>
            <a:ext cx="5542608" cy="2829066"/>
            <a:chOff x="-1" y="0"/>
            <a:chExt cx="5542606" cy="2829065"/>
          </a:xfrm>
        </p:grpSpPr>
        <p:grpSp>
          <p:nvGrpSpPr>
            <p:cNvPr id="206" name="Group 206"/>
            <p:cNvGrpSpPr/>
            <p:nvPr/>
          </p:nvGrpSpPr>
          <p:grpSpPr>
            <a:xfrm>
              <a:off x="-2" y="0"/>
              <a:ext cx="5462654" cy="2372119"/>
              <a:chOff x="0" y="0"/>
              <a:chExt cx="5462652" cy="2372118"/>
            </a:xfrm>
          </p:grpSpPr>
          <p:sp>
            <p:nvSpPr>
              <p:cNvPr id="202" name="Shape 202"/>
              <p:cNvSpPr/>
              <p:nvPr/>
            </p:nvSpPr>
            <p:spPr>
              <a:xfrm>
                <a:off x="416291" y="0"/>
                <a:ext cx="2981125" cy="944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defRPr sz="3200" b="1">
                    <a:solidFill>
                      <a:srgbClr val="E35A3C"/>
                    </a:solidFill>
                    <a:latin typeface="+mj-lt"/>
                    <a:ea typeface="+mj-ea"/>
                    <a:cs typeface="+mj-cs"/>
                    <a:sym typeface="Arial"/>
                  </a:defRPr>
                </a:lvl1pPr>
              </a:lstStyle>
              <a:p>
                <a:r>
                  <a:t>ЖИРЫ</a:t>
                </a:r>
              </a:p>
            </p:txBody>
          </p:sp>
          <p:sp>
            <p:nvSpPr>
              <p:cNvPr id="203" name="Shape 203"/>
              <p:cNvSpPr/>
              <p:nvPr/>
            </p:nvSpPr>
            <p:spPr>
              <a:xfrm>
                <a:off x="386515" y="488117"/>
                <a:ext cx="5076137" cy="18840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defRPr sz="3200" b="1">
                    <a:solidFill>
                      <a:srgbClr val="535353"/>
                    </a:solidFill>
                    <a:latin typeface="+mj-lt"/>
                    <a:ea typeface="+mj-ea"/>
                    <a:cs typeface="+mj-cs"/>
                    <a:sym typeface="Arial"/>
                  </a:defRPr>
                </a:pPr>
                <a:r>
                  <a:t>ненасыщенные</a:t>
                </a:r>
              </a:p>
              <a:p>
                <a:pPr>
                  <a:defRPr sz="3200" b="1">
                    <a:solidFill>
                      <a:srgbClr val="535353"/>
                    </a:solidFill>
                    <a:latin typeface="+mj-lt"/>
                    <a:ea typeface="+mj-ea"/>
                    <a:cs typeface="+mj-cs"/>
                    <a:sym typeface="Arial"/>
                  </a:defRPr>
                </a:pPr>
                <a:r>
                  <a:t>твердые и насыщенные</a:t>
                </a:r>
              </a:p>
            </p:txBody>
          </p:sp>
          <p:sp>
            <p:nvSpPr>
              <p:cNvPr id="204" name="Shape 204"/>
              <p:cNvSpPr/>
              <p:nvPr/>
            </p:nvSpPr>
            <p:spPr>
              <a:xfrm>
                <a:off x="-1" y="829896"/>
                <a:ext cx="305012" cy="305012"/>
              </a:xfrm>
              <a:prstGeom prst="rect">
                <a:avLst/>
              </a:prstGeom>
              <a:solidFill>
                <a:srgbClr val="3075B6"/>
              </a:solidFill>
              <a:ln w="12700" cap="flat">
                <a:noFill/>
                <a:miter lim="400000"/>
              </a:ln>
              <a:effectLst/>
            </p:spPr>
            <p:txBody>
              <a:bodyPr wrap="square" lIns="121917" tIns="121917" rIns="121917" bIns="121917" numCol="1" anchor="ctr">
                <a:noAutofit/>
              </a:bodyPr>
              <a:lstStyle/>
              <a:p>
                <a:pPr>
                  <a:defRPr>
                    <a:latin typeface="+mj-lt"/>
                    <a:ea typeface="+mj-ea"/>
                    <a:cs typeface="+mj-cs"/>
                    <a:sym typeface="Arial"/>
                  </a:defRPr>
                </a:pPr>
                <a:endParaRPr/>
              </a:p>
            </p:txBody>
          </p:sp>
          <p:sp>
            <p:nvSpPr>
              <p:cNvPr id="205" name="Shape 205"/>
              <p:cNvSpPr/>
              <p:nvPr/>
            </p:nvSpPr>
            <p:spPr>
              <a:xfrm>
                <a:off x="102" y="1311298"/>
                <a:ext cx="304806" cy="304805"/>
              </a:xfrm>
              <a:prstGeom prst="rect">
                <a:avLst/>
              </a:prstGeom>
              <a:solidFill>
                <a:srgbClr val="45ABDE"/>
              </a:solidFill>
              <a:ln w="12700" cap="flat">
                <a:noFill/>
                <a:miter lim="400000"/>
              </a:ln>
              <a:effectLst/>
            </p:spPr>
            <p:txBody>
              <a:bodyPr wrap="square" lIns="121917" tIns="121917" rIns="121917" bIns="121917" numCol="1" anchor="ctr">
                <a:noAutofit/>
              </a:bodyPr>
              <a:lstStyle/>
              <a:p>
                <a:pPr>
                  <a:defRPr>
                    <a:latin typeface="+mj-lt"/>
                    <a:ea typeface="+mj-ea"/>
                    <a:cs typeface="+mj-cs"/>
                    <a:sym typeface="Arial"/>
                  </a:defRPr>
                </a:pPr>
                <a:endParaRPr/>
              </a:p>
            </p:txBody>
          </p:sp>
        </p:grpSp>
        <p:sp>
          <p:nvSpPr>
            <p:cNvPr id="207" name="Shape 207"/>
            <p:cNvSpPr/>
            <p:nvPr/>
          </p:nvSpPr>
          <p:spPr>
            <a:xfrm>
              <a:off x="-1" y="2215498"/>
              <a:ext cx="305012" cy="305012"/>
            </a:xfrm>
            <a:prstGeom prst="rect">
              <a:avLst/>
            </a:prstGeom>
            <a:solidFill>
              <a:srgbClr val="634A9E"/>
            </a:solidFill>
            <a:ln w="12700" cap="flat">
              <a:noFill/>
              <a:miter lim="400000"/>
            </a:ln>
            <a:effectLst/>
          </p:spPr>
          <p:txBody>
            <a:bodyPr wrap="square" lIns="121917" tIns="121917" rIns="121917" bIns="121917" numCol="1" anchor="ctr">
              <a:noAutofit/>
            </a:bodyPr>
            <a:lstStyle/>
            <a:p>
              <a:pPr>
                <a:defRPr>
                  <a:latin typeface="+mj-lt"/>
                  <a:ea typeface="+mj-ea"/>
                  <a:cs typeface="+mj-cs"/>
                  <a:sym typeface="Arial"/>
                </a:defRPr>
              </a:pPr>
              <a:endParaRPr/>
            </a:p>
          </p:txBody>
        </p:sp>
        <p:sp>
          <p:nvSpPr>
            <p:cNvPr id="208" name="Shape 208"/>
            <p:cNvSpPr/>
            <p:nvPr/>
          </p:nvSpPr>
          <p:spPr>
            <a:xfrm>
              <a:off x="370983" y="1946702"/>
              <a:ext cx="5171623" cy="8823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lvl1pPr>
                <a:defRPr sz="2800" b="1" i="1">
                  <a:solidFill>
                    <a:srgbClr val="535353"/>
                  </a:solidFill>
                  <a:latin typeface="+mj-lt"/>
                  <a:ea typeface="+mj-ea"/>
                  <a:cs typeface="+mj-cs"/>
                  <a:sym typeface="Arial"/>
                </a:defRPr>
              </a:lvl1pPr>
            </a:lstStyle>
            <a:p>
              <a:r>
                <a:t>ФОСФОЛИПИДЫ</a:t>
              </a:r>
            </a:p>
          </p:txBody>
        </p:sp>
      </p:grpSp>
      <p:sp>
        <p:nvSpPr>
          <p:cNvPr id="210" name="Shape 210"/>
          <p:cNvSpPr/>
          <p:nvPr/>
        </p:nvSpPr>
        <p:spPr>
          <a:xfrm>
            <a:off x="1690166" y="7551145"/>
            <a:ext cx="5187011" cy="2"/>
          </a:xfrm>
          <a:prstGeom prst="line">
            <a:avLst/>
          </a:prstGeom>
          <a:ln w="25400">
            <a:solidFill>
              <a:srgbClr val="309C1F"/>
            </a:solidFill>
          </a:ln>
        </p:spPr>
        <p:txBody>
          <a:bodyPr lIns="45718" tIns="45718" rIns="45718" bIns="45718"/>
          <a:lstStyle/>
          <a:p>
            <a:endParaRPr/>
          </a:p>
        </p:txBody>
      </p:sp>
      <p:sp>
        <p:nvSpPr>
          <p:cNvPr id="211" name="Shape 211"/>
          <p:cNvSpPr/>
          <p:nvPr/>
        </p:nvSpPr>
        <p:spPr>
          <a:xfrm>
            <a:off x="1690166" y="8936018"/>
            <a:ext cx="5187011" cy="2"/>
          </a:xfrm>
          <a:prstGeom prst="line">
            <a:avLst/>
          </a:prstGeom>
          <a:ln w="25400">
            <a:solidFill>
              <a:srgbClr val="309C1F"/>
            </a:solidFill>
          </a:ln>
        </p:spPr>
        <p:txBody>
          <a:bodyPr lIns="45718" tIns="45718" rIns="45718" bIns="45718"/>
          <a:lstStyle/>
          <a:p>
            <a:endParaRPr/>
          </a:p>
        </p:txBody>
      </p:sp>
      <p:sp>
        <p:nvSpPr>
          <p:cNvPr id="212" name="Shape 212"/>
          <p:cNvSpPr/>
          <p:nvPr/>
        </p:nvSpPr>
        <p:spPr>
          <a:xfrm>
            <a:off x="1690166" y="11379206"/>
            <a:ext cx="5187011" cy="2"/>
          </a:xfrm>
          <a:prstGeom prst="line">
            <a:avLst/>
          </a:prstGeom>
          <a:ln w="25400">
            <a:solidFill>
              <a:srgbClr val="309C1F"/>
            </a:solidFill>
          </a:ln>
        </p:spPr>
        <p:txBody>
          <a:bodyPr lIns="45718" tIns="45718" rIns="45718" bIns="45718"/>
          <a:lstStyle/>
          <a:p>
            <a:endParaRPr/>
          </a:p>
        </p:txBody>
      </p:sp>
      <p:sp>
        <p:nvSpPr>
          <p:cNvPr id="213" name="Shape 213"/>
          <p:cNvSpPr/>
          <p:nvPr/>
        </p:nvSpPr>
        <p:spPr>
          <a:xfrm rot="19006990">
            <a:off x="9393474" y="6200801"/>
            <a:ext cx="1767102" cy="83322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2400" b="1">
                <a:solidFill>
                  <a:srgbClr val="535353"/>
                </a:solidFill>
                <a:latin typeface="+mj-lt"/>
                <a:ea typeface="+mj-ea"/>
                <a:cs typeface="+mj-cs"/>
                <a:sym typeface="Arial"/>
              </a:defRPr>
            </a:lvl1pPr>
          </a:lstStyle>
          <a:p>
            <a:r>
              <a:t>Белки</a:t>
            </a:r>
          </a:p>
        </p:txBody>
      </p:sp>
      <p:sp>
        <p:nvSpPr>
          <p:cNvPr id="214" name="Shape 214"/>
          <p:cNvSpPr/>
          <p:nvPr/>
        </p:nvSpPr>
        <p:spPr>
          <a:xfrm rot="1885673">
            <a:off x="13300385" y="5988420"/>
            <a:ext cx="1767103" cy="83322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2400" b="1">
                <a:solidFill>
                  <a:srgbClr val="FFFFFF"/>
                </a:solidFill>
                <a:latin typeface="+mj-lt"/>
                <a:ea typeface="+mj-ea"/>
                <a:cs typeface="+mj-cs"/>
                <a:sym typeface="Arial"/>
              </a:defRPr>
            </a:lvl1pPr>
          </a:lstStyle>
          <a:p>
            <a:r>
              <a:t>Жиры</a:t>
            </a:r>
          </a:p>
        </p:txBody>
      </p:sp>
      <p:sp>
        <p:nvSpPr>
          <p:cNvPr id="215" name="Shape 215"/>
          <p:cNvSpPr/>
          <p:nvPr/>
        </p:nvSpPr>
        <p:spPr>
          <a:xfrm>
            <a:off x="11314911" y="11581369"/>
            <a:ext cx="2247387" cy="833225"/>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2400" b="1">
                <a:solidFill>
                  <a:srgbClr val="FFFFFF"/>
                </a:solidFill>
                <a:latin typeface="+mj-lt"/>
                <a:ea typeface="+mj-ea"/>
                <a:cs typeface="+mj-cs"/>
                <a:sym typeface="Arial"/>
              </a:defRPr>
            </a:lvl1pPr>
          </a:lstStyle>
          <a:p>
            <a:r>
              <a:t>Углеводы</a:t>
            </a:r>
          </a:p>
        </p:txBody>
      </p:sp>
      <p:sp>
        <p:nvSpPr>
          <p:cNvPr id="216" name="Shape 216"/>
          <p:cNvSpPr/>
          <p:nvPr/>
        </p:nvSpPr>
        <p:spPr>
          <a:xfrm rot="20227357">
            <a:off x="17982339" y="5674476"/>
            <a:ext cx="1767104" cy="83322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2400" b="1">
                <a:solidFill>
                  <a:srgbClr val="535353"/>
                </a:solidFill>
                <a:latin typeface="+mj-lt"/>
                <a:ea typeface="+mj-ea"/>
                <a:cs typeface="+mj-cs"/>
                <a:sym typeface="Arial"/>
              </a:defRPr>
            </a:lvl1pPr>
          </a:lstStyle>
          <a:p>
            <a:r>
              <a:t>Белки</a:t>
            </a:r>
          </a:p>
        </p:txBody>
      </p:sp>
      <p:sp>
        <p:nvSpPr>
          <p:cNvPr id="217" name="Shape 217"/>
          <p:cNvSpPr/>
          <p:nvPr/>
        </p:nvSpPr>
        <p:spPr>
          <a:xfrm rot="3384000">
            <a:off x="21861031" y="6996187"/>
            <a:ext cx="1767102" cy="83322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2400" b="1">
                <a:solidFill>
                  <a:srgbClr val="FFFFFF"/>
                </a:solidFill>
                <a:latin typeface="+mj-lt"/>
                <a:ea typeface="+mj-ea"/>
                <a:cs typeface="+mj-cs"/>
                <a:sym typeface="Arial"/>
              </a:defRPr>
            </a:lvl1pPr>
          </a:lstStyle>
          <a:p>
            <a:r>
              <a:t>Жиры</a:t>
            </a:r>
          </a:p>
        </p:txBody>
      </p:sp>
      <p:sp>
        <p:nvSpPr>
          <p:cNvPr id="218" name="Shape 218"/>
          <p:cNvSpPr/>
          <p:nvPr/>
        </p:nvSpPr>
        <p:spPr>
          <a:xfrm>
            <a:off x="19121178" y="11594069"/>
            <a:ext cx="2247387" cy="833225"/>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lvl1pPr>
              <a:defRPr sz="2400" b="1">
                <a:solidFill>
                  <a:srgbClr val="FFFFFF"/>
                </a:solidFill>
                <a:latin typeface="+mj-lt"/>
                <a:ea typeface="+mj-ea"/>
                <a:cs typeface="+mj-cs"/>
                <a:sym typeface="Arial"/>
              </a:defRPr>
            </a:lvl1pPr>
          </a:lstStyle>
          <a:p>
            <a:r>
              <a:t>Углеводы</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24.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223" name="Shape 223"/>
          <p:cNvSpPr/>
          <p:nvPr/>
        </p:nvSpPr>
        <p:spPr>
          <a:xfrm>
            <a:off x="1280412" y="1275672"/>
            <a:ext cx="9796414" cy="328040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6400" b="1">
                <a:solidFill>
                  <a:srgbClr val="FFFFFF"/>
                </a:solidFill>
                <a:latin typeface="+mj-lt"/>
                <a:ea typeface="+mj-ea"/>
                <a:cs typeface="+mj-cs"/>
                <a:sym typeface="Arial"/>
              </a:defRPr>
            </a:pPr>
            <a:r>
              <a:t>В ЧЕМ ПРОБЛЕМА </a:t>
            </a:r>
          </a:p>
          <a:p>
            <a:pPr>
              <a:defRPr sz="6400" b="1">
                <a:solidFill>
                  <a:srgbClr val="FFFFFF"/>
                </a:solidFill>
                <a:latin typeface="+mj-lt"/>
                <a:ea typeface="+mj-ea"/>
                <a:cs typeface="+mj-cs"/>
                <a:sym typeface="Arial"/>
              </a:defRPr>
            </a:pPr>
            <a:r>
              <a:t>СОВРЕМЕННОГО </a:t>
            </a:r>
          </a:p>
          <a:p>
            <a:pPr>
              <a:defRPr sz="6400" b="1">
                <a:solidFill>
                  <a:srgbClr val="FFFFFF"/>
                </a:solidFill>
                <a:latin typeface="+mj-lt"/>
                <a:ea typeface="+mj-ea"/>
                <a:cs typeface="+mj-cs"/>
                <a:sym typeface="Arial"/>
              </a:defRPr>
            </a:pPr>
            <a:r>
              <a:t>РАЦИОНА? </a:t>
            </a:r>
          </a:p>
        </p:txBody>
      </p:sp>
      <p:sp>
        <p:nvSpPr>
          <p:cNvPr id="224" name="Shape 224"/>
          <p:cNvSpPr/>
          <p:nvPr/>
        </p:nvSpPr>
        <p:spPr>
          <a:xfrm>
            <a:off x="16225040" y="2876262"/>
            <a:ext cx="7734670" cy="3992201"/>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4800" b="1">
                <a:solidFill>
                  <a:srgbClr val="299E0E"/>
                </a:solidFill>
                <a:latin typeface="+mj-lt"/>
                <a:ea typeface="+mj-ea"/>
                <a:cs typeface="+mj-cs"/>
                <a:sym typeface="Arial"/>
              </a:defRPr>
            </a:pPr>
            <a:r>
              <a:t>ДЕФИЦИТ: </a:t>
            </a:r>
          </a:p>
          <a:p>
            <a:pPr>
              <a:defRPr sz="3200">
                <a:latin typeface="+mj-lt"/>
                <a:ea typeface="+mj-ea"/>
                <a:cs typeface="+mj-cs"/>
                <a:sym typeface="Arial"/>
              </a:defRPr>
            </a:pPr>
            <a:endParaRPr/>
          </a:p>
          <a:p>
            <a:pPr marL="366997" indent="-443196">
              <a:buClr>
                <a:srgbClr val="299E0E"/>
              </a:buClr>
              <a:buSzPct val="104999"/>
              <a:buFont typeface="Montserrat Regular"/>
              <a:buChar char="●"/>
              <a:defRPr sz="3200">
                <a:solidFill>
                  <a:srgbClr val="585858"/>
                </a:solidFill>
                <a:latin typeface="+mj-lt"/>
                <a:ea typeface="+mj-ea"/>
                <a:cs typeface="+mj-cs"/>
                <a:sym typeface="Arial"/>
              </a:defRPr>
            </a:pPr>
            <a:r>
              <a:t>витаминов, </a:t>
            </a:r>
          </a:p>
          <a:p>
            <a:pPr marL="366997" indent="-443196">
              <a:buClr>
                <a:srgbClr val="299E0E"/>
              </a:buClr>
              <a:buSzPct val="104999"/>
              <a:buFont typeface="Montserrat Regular"/>
              <a:buChar char="●"/>
              <a:defRPr sz="3200">
                <a:solidFill>
                  <a:srgbClr val="585858"/>
                </a:solidFill>
                <a:latin typeface="+mj-lt"/>
                <a:ea typeface="+mj-ea"/>
                <a:cs typeface="+mj-cs"/>
                <a:sym typeface="Arial"/>
              </a:defRPr>
            </a:pPr>
            <a:r>
              <a:t>минералов  </a:t>
            </a:r>
          </a:p>
          <a:p>
            <a:pPr marL="366997" indent="-443196">
              <a:buClr>
                <a:srgbClr val="299E0E"/>
              </a:buClr>
              <a:buSzPct val="104999"/>
              <a:buFont typeface="Montserrat Regular"/>
              <a:buChar char="●"/>
              <a:defRPr sz="3200">
                <a:solidFill>
                  <a:srgbClr val="585858"/>
                </a:solidFill>
                <a:latin typeface="+mj-lt"/>
                <a:ea typeface="+mj-ea"/>
                <a:cs typeface="+mj-cs"/>
                <a:sym typeface="Arial"/>
              </a:defRPr>
            </a:pPr>
            <a:r>
              <a:t>клетчатки</a:t>
            </a:r>
          </a:p>
          <a:p>
            <a:pPr marL="366997" indent="-443196">
              <a:buClr>
                <a:srgbClr val="299E0E"/>
              </a:buClr>
              <a:buSzPct val="104999"/>
              <a:buFont typeface="Montserrat Regular"/>
              <a:buChar char="●"/>
              <a:defRPr sz="3200">
                <a:solidFill>
                  <a:srgbClr val="585858"/>
                </a:solidFill>
                <a:latin typeface="+mj-lt"/>
                <a:ea typeface="+mj-ea"/>
                <a:cs typeface="+mj-cs"/>
                <a:sym typeface="Arial"/>
              </a:defRPr>
            </a:pPr>
            <a:r>
              <a:t>ненасыщенных жиров </a:t>
            </a:r>
          </a:p>
          <a:p>
            <a:pPr marL="366997" indent="-443196">
              <a:buClr>
                <a:srgbClr val="299E0E"/>
              </a:buClr>
              <a:buSzPct val="104999"/>
              <a:buFont typeface="Montserrat Regular"/>
              <a:buChar char="●"/>
              <a:defRPr sz="3200">
                <a:solidFill>
                  <a:srgbClr val="585858"/>
                </a:solidFill>
                <a:latin typeface="+mj-lt"/>
                <a:ea typeface="+mj-ea"/>
                <a:cs typeface="+mj-cs"/>
                <a:sym typeface="Arial"/>
              </a:defRPr>
            </a:pPr>
            <a:r>
              <a:t>пробиотиков</a:t>
            </a:r>
          </a:p>
        </p:txBody>
      </p:sp>
      <p:sp>
        <p:nvSpPr>
          <p:cNvPr id="225" name="Shape 225"/>
          <p:cNvSpPr/>
          <p:nvPr/>
        </p:nvSpPr>
        <p:spPr>
          <a:xfrm>
            <a:off x="1275410" y="5067015"/>
            <a:ext cx="10630205" cy="3673039"/>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b="1">
                <a:solidFill>
                  <a:srgbClr val="FFFFFF"/>
                </a:solidFill>
                <a:latin typeface="+mj-lt"/>
                <a:ea typeface="+mj-ea"/>
                <a:cs typeface="+mj-cs"/>
                <a:sym typeface="Arial"/>
              </a:defRPr>
            </a:pPr>
            <a:r>
              <a:t>Рафинированная еда*, фастфуд, несезонные фрукты и овощи, молочные продукты,</a:t>
            </a:r>
            <a:r>
              <a:rPr>
                <a:solidFill>
                  <a:srgbClr val="585858"/>
                </a:solidFill>
              </a:rPr>
              <a:t> </a:t>
            </a:r>
            <a:r>
              <a:rPr>
                <a:solidFill>
                  <a:srgbClr val="DDF255"/>
                </a:solidFill>
              </a:rPr>
              <a:t>получаемые из растительных масел, жиры животного происхождения,      и в целом однообразный рацион</a:t>
            </a:r>
            <a:r>
              <a:rPr>
                <a:solidFill>
                  <a:srgbClr val="299E0E"/>
                </a:solidFill>
              </a:rPr>
              <a:t> </a:t>
            </a:r>
            <a:r>
              <a:t>создают    в организме</a:t>
            </a:r>
          </a:p>
        </p:txBody>
      </p:sp>
      <p:sp>
        <p:nvSpPr>
          <p:cNvPr id="226" name="Shape 226"/>
          <p:cNvSpPr/>
          <p:nvPr/>
        </p:nvSpPr>
        <p:spPr>
          <a:xfrm>
            <a:off x="16274879" y="8439849"/>
            <a:ext cx="7152393" cy="3052401"/>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4800" b="1">
                <a:solidFill>
                  <a:srgbClr val="299E0E"/>
                </a:solidFill>
                <a:latin typeface="+mj-lt"/>
                <a:ea typeface="+mj-ea"/>
                <a:cs typeface="+mj-cs"/>
                <a:sym typeface="Arial"/>
              </a:defRPr>
            </a:pPr>
            <a:r>
              <a:t>ИЗБЫТОК: </a:t>
            </a:r>
          </a:p>
          <a:p>
            <a:pPr>
              <a:defRPr sz="3200">
                <a:latin typeface="+mj-lt"/>
                <a:ea typeface="+mj-ea"/>
                <a:cs typeface="+mj-cs"/>
                <a:sym typeface="Arial"/>
              </a:defRPr>
            </a:pPr>
            <a:endParaRPr/>
          </a:p>
          <a:p>
            <a:pPr marL="366997" indent="-443196">
              <a:buClr>
                <a:srgbClr val="299E0E"/>
              </a:buClr>
              <a:buSzPct val="104999"/>
              <a:buFont typeface="Montserrat Regular"/>
              <a:buChar char="●"/>
              <a:defRPr sz="3200">
                <a:solidFill>
                  <a:srgbClr val="585858"/>
                </a:solidFill>
                <a:latin typeface="+mj-lt"/>
                <a:ea typeface="+mj-ea"/>
                <a:cs typeface="+mj-cs"/>
                <a:sym typeface="Arial"/>
              </a:defRPr>
            </a:pPr>
            <a:r>
              <a:t>“быстрых” углеводов, </a:t>
            </a:r>
          </a:p>
          <a:p>
            <a:pPr marL="366997" indent="-443196">
              <a:buClr>
                <a:srgbClr val="299E0E"/>
              </a:buClr>
              <a:buSzPct val="104999"/>
              <a:buFont typeface="Montserrat Regular"/>
              <a:buChar char="●"/>
              <a:defRPr sz="3200">
                <a:solidFill>
                  <a:srgbClr val="585858"/>
                </a:solidFill>
                <a:latin typeface="+mj-lt"/>
                <a:ea typeface="+mj-ea"/>
                <a:cs typeface="+mj-cs"/>
                <a:sym typeface="Arial"/>
              </a:defRPr>
            </a:pPr>
            <a:r>
              <a:t>твердых и насыщенных жиров </a:t>
            </a:r>
          </a:p>
          <a:p>
            <a:pPr marL="366997" indent="-443196">
              <a:buClr>
                <a:srgbClr val="299E0E"/>
              </a:buClr>
              <a:buSzPct val="104999"/>
              <a:buFont typeface="Montserrat Regular"/>
              <a:buChar char="●"/>
              <a:defRPr sz="3200">
                <a:solidFill>
                  <a:srgbClr val="585858"/>
                </a:solidFill>
                <a:latin typeface="+mj-lt"/>
                <a:ea typeface="+mj-ea"/>
                <a:cs typeface="+mj-cs"/>
                <a:sym typeface="Arial"/>
              </a:defRPr>
            </a:pPr>
            <a:r>
              <a:t>соли </a:t>
            </a:r>
          </a:p>
        </p:txBody>
      </p:sp>
      <p:pic>
        <p:nvPicPr>
          <p:cNvPr id="227" name="image25.png"/>
          <p:cNvPicPr>
            <a:picLocks noChangeAspect="1"/>
          </p:cNvPicPr>
          <p:nvPr/>
        </p:nvPicPr>
        <p:blipFill>
          <a:blip r:embed="rId4">
            <a:extLst/>
          </a:blip>
          <a:stretch>
            <a:fillRect/>
          </a:stretch>
        </p:blipFill>
        <p:spPr>
          <a:xfrm>
            <a:off x="13792200" y="2889842"/>
            <a:ext cx="1524000" cy="2946405"/>
          </a:xfrm>
          <a:prstGeom prst="rect">
            <a:avLst/>
          </a:prstGeom>
          <a:ln w="12700">
            <a:miter lim="400000"/>
          </a:ln>
        </p:spPr>
      </p:pic>
      <p:pic>
        <p:nvPicPr>
          <p:cNvPr id="228" name="image26.png"/>
          <p:cNvPicPr>
            <a:picLocks noChangeAspect="1"/>
          </p:cNvPicPr>
          <p:nvPr/>
        </p:nvPicPr>
        <p:blipFill>
          <a:blip r:embed="rId5">
            <a:extLst/>
          </a:blip>
          <a:stretch>
            <a:fillRect/>
          </a:stretch>
        </p:blipFill>
        <p:spPr>
          <a:xfrm>
            <a:off x="13868400" y="8369895"/>
            <a:ext cx="1422400" cy="2832105"/>
          </a:xfrm>
          <a:prstGeom prst="rect">
            <a:avLst/>
          </a:prstGeom>
          <a:ln w="12700">
            <a:miter lim="400000"/>
          </a:ln>
        </p:spPr>
      </p:pic>
      <p:sp>
        <p:nvSpPr>
          <p:cNvPr id="229" name="Shape 229"/>
          <p:cNvSpPr/>
          <p:nvPr/>
        </p:nvSpPr>
        <p:spPr>
          <a:xfrm>
            <a:off x="4504151" y="8301566"/>
            <a:ext cx="6632949" cy="3"/>
          </a:xfrm>
          <a:prstGeom prst="line">
            <a:avLst/>
          </a:prstGeom>
          <a:ln w="76200">
            <a:solidFill>
              <a:srgbClr val="DDF061"/>
            </a:solidFill>
            <a:tailEnd type="triangle"/>
          </a:ln>
        </p:spPr>
        <p:txBody>
          <a:bodyPr lIns="45718" tIns="45718" rIns="45718" bIns="45718"/>
          <a:lstStyle/>
          <a:p>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image5.png"/>
          <p:cNvPicPr>
            <a:picLocks noChangeAspect="1"/>
          </p:cNvPicPr>
          <p:nvPr/>
        </p:nvPicPr>
        <p:blipFill>
          <a:blip r:embed="rId3">
            <a:extLst/>
          </a:blip>
          <a:stretch>
            <a:fillRect/>
          </a:stretch>
        </p:blipFill>
        <p:spPr>
          <a:xfrm>
            <a:off x="0" y="3568"/>
            <a:ext cx="24384000" cy="13708863"/>
          </a:xfrm>
          <a:prstGeom prst="rect">
            <a:avLst/>
          </a:prstGeom>
          <a:ln w="12700">
            <a:miter lim="400000"/>
          </a:ln>
        </p:spPr>
      </p:pic>
      <p:sp>
        <p:nvSpPr>
          <p:cNvPr id="234" name="Shape 234"/>
          <p:cNvSpPr/>
          <p:nvPr/>
        </p:nvSpPr>
        <p:spPr>
          <a:xfrm>
            <a:off x="1267931" y="588688"/>
            <a:ext cx="22051338" cy="234060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6400" b="1">
                <a:solidFill>
                  <a:srgbClr val="535353"/>
                </a:solidFill>
                <a:latin typeface="+mj-lt"/>
                <a:ea typeface="+mj-ea"/>
                <a:cs typeface="+mj-cs"/>
                <a:sym typeface="Arial"/>
              </a:defRPr>
            </a:pPr>
            <a:r>
              <a:t>СКОЛЬКО НА САМОМ ДЕЛЕ ВИТАМИНОВ </a:t>
            </a:r>
          </a:p>
          <a:p>
            <a:pPr>
              <a:defRPr sz="6400" b="1">
                <a:solidFill>
                  <a:srgbClr val="535353"/>
                </a:solidFill>
                <a:latin typeface="+mj-lt"/>
                <a:ea typeface="+mj-ea"/>
                <a:cs typeface="+mj-cs"/>
                <a:sym typeface="Arial"/>
              </a:defRPr>
            </a:pPr>
            <a:r>
              <a:t>В НЕСЕЗОННЫХ ОВОЩАХ И ФРУКТАХ?</a:t>
            </a:r>
          </a:p>
        </p:txBody>
      </p:sp>
      <p:sp>
        <p:nvSpPr>
          <p:cNvPr id="235" name="Shape 235"/>
          <p:cNvSpPr/>
          <p:nvPr/>
        </p:nvSpPr>
        <p:spPr>
          <a:xfrm>
            <a:off x="2802232" y="15731543"/>
            <a:ext cx="20506407" cy="5"/>
          </a:xfrm>
          <a:prstGeom prst="line">
            <a:avLst/>
          </a:prstGeom>
          <a:ln w="25400">
            <a:solidFill>
              <a:srgbClr val="3D85C6"/>
            </a:solidFill>
            <a:prstDash val="dash"/>
          </a:ln>
        </p:spPr>
        <p:txBody>
          <a:bodyPr lIns="45718" tIns="45718" rIns="45718" bIns="45718"/>
          <a:lstStyle/>
          <a:p>
            <a:endParaRPr/>
          </a:p>
        </p:txBody>
      </p:sp>
      <p:sp>
        <p:nvSpPr>
          <p:cNvPr id="236" name="Shape 236"/>
          <p:cNvSpPr/>
          <p:nvPr/>
        </p:nvSpPr>
        <p:spPr>
          <a:xfrm>
            <a:off x="1279331" y="2643799"/>
            <a:ext cx="21825338" cy="1884001"/>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3200" b="1">
                <a:solidFill>
                  <a:srgbClr val="585858"/>
                </a:solidFill>
                <a:latin typeface="+mj-lt"/>
                <a:ea typeface="+mj-ea"/>
                <a:cs typeface="+mj-cs"/>
                <a:sym typeface="Arial"/>
              </a:defRPr>
            </a:pPr>
            <a:r>
              <a:t>Несезонные овощи и фрукты выращивают в теплицах или на плантациях в тропическом климате. </a:t>
            </a:r>
          </a:p>
          <a:p>
            <a:pPr>
              <a:defRPr sz="3200" b="1">
                <a:solidFill>
                  <a:srgbClr val="585858"/>
                </a:solidFill>
                <a:latin typeface="+mj-lt"/>
                <a:ea typeface="+mj-ea"/>
                <a:cs typeface="+mj-cs"/>
                <a:sym typeface="Arial"/>
              </a:defRPr>
            </a:pPr>
            <a:r>
              <a:t>В первом случае это приводит к </a:t>
            </a:r>
            <a:r>
              <a:rPr>
                <a:solidFill>
                  <a:srgbClr val="299E0E"/>
                </a:solidFill>
              </a:rPr>
              <a:t>накоплению </a:t>
            </a:r>
            <a:r>
              <a:rPr>
                <a:solidFill>
                  <a:srgbClr val="309C1F"/>
                </a:solidFill>
              </a:rPr>
              <a:t>в плодах химических веществ — ускорителей роста </a:t>
            </a:r>
          </a:p>
          <a:p>
            <a:pPr>
              <a:defRPr sz="3200" b="1">
                <a:solidFill>
                  <a:srgbClr val="309C1F"/>
                </a:solidFill>
                <a:latin typeface="+mj-lt"/>
                <a:ea typeface="+mj-ea"/>
                <a:cs typeface="+mj-cs"/>
                <a:sym typeface="Arial"/>
              </a:defRPr>
            </a:pPr>
            <a:r>
              <a:t>и созревания.</a:t>
            </a:r>
            <a:r>
              <a:rPr>
                <a:solidFill>
                  <a:srgbClr val="000000"/>
                </a:solidFill>
              </a:rPr>
              <a:t> </a:t>
            </a:r>
            <a:r>
              <a:rPr>
                <a:solidFill>
                  <a:srgbClr val="585858"/>
                </a:solidFill>
              </a:rPr>
              <a:t>Во втором —  к недостаточному накоплению витаминов. </a:t>
            </a:r>
          </a:p>
        </p:txBody>
      </p:sp>
      <p:sp>
        <p:nvSpPr>
          <p:cNvPr id="237" name="Shape 237"/>
          <p:cNvSpPr/>
          <p:nvPr/>
        </p:nvSpPr>
        <p:spPr>
          <a:xfrm>
            <a:off x="1278200" y="4443553"/>
            <a:ext cx="5719274" cy="229894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4200" b="1">
                <a:solidFill>
                  <a:srgbClr val="585858"/>
                </a:solidFill>
                <a:latin typeface="+mj-lt"/>
                <a:ea typeface="+mj-ea"/>
                <a:cs typeface="+mj-cs"/>
                <a:sym typeface="Arial"/>
              </a:defRPr>
            </a:pPr>
            <a:r>
              <a:t>Как фрукты </a:t>
            </a:r>
          </a:p>
          <a:p>
            <a:pPr>
              <a:defRPr sz="4200" b="1">
                <a:solidFill>
                  <a:srgbClr val="585858"/>
                </a:solidFill>
                <a:latin typeface="+mj-lt"/>
                <a:ea typeface="+mj-ea"/>
                <a:cs typeface="+mj-cs"/>
                <a:sym typeface="Arial"/>
              </a:defRPr>
            </a:pPr>
            <a:r>
              <a:t>и овощи попадают </a:t>
            </a:r>
          </a:p>
          <a:p>
            <a:pPr>
              <a:defRPr sz="4200" b="1">
                <a:solidFill>
                  <a:srgbClr val="585858"/>
                </a:solidFill>
                <a:latin typeface="+mj-lt"/>
                <a:ea typeface="+mj-ea"/>
                <a:cs typeface="+mj-cs"/>
                <a:sym typeface="Arial"/>
              </a:defRPr>
            </a:pPr>
            <a:r>
              <a:t>в магазин</a:t>
            </a:r>
          </a:p>
        </p:txBody>
      </p:sp>
      <p:sp>
        <p:nvSpPr>
          <p:cNvPr id="238" name="Shape 238"/>
          <p:cNvSpPr/>
          <p:nvPr/>
        </p:nvSpPr>
        <p:spPr>
          <a:xfrm>
            <a:off x="1279549" y="11204330"/>
            <a:ext cx="18588148" cy="1288763"/>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spAutoFit/>
          </a:bodyPr>
          <a:lstStyle/>
          <a:p>
            <a:pPr>
              <a:defRPr sz="2800" b="1" cap="all">
                <a:solidFill>
                  <a:srgbClr val="535353"/>
                </a:solidFill>
                <a:latin typeface="+mj-lt"/>
                <a:ea typeface="+mj-ea"/>
                <a:cs typeface="+mj-cs"/>
                <a:sym typeface="Arial"/>
              </a:defRPr>
            </a:pPr>
            <a:r>
              <a:t>Длительная транспортировка или длительный срок хранения</a:t>
            </a:r>
            <a:r>
              <a:rPr>
                <a:solidFill>
                  <a:srgbClr val="299E0E"/>
                </a:solidFill>
              </a:rPr>
              <a:t> значительно снижают содержание ряда витаминов</a:t>
            </a:r>
          </a:p>
        </p:txBody>
      </p:sp>
      <p:grpSp>
        <p:nvGrpSpPr>
          <p:cNvPr id="243" name="Group 243"/>
          <p:cNvGrpSpPr/>
          <p:nvPr/>
        </p:nvGrpSpPr>
        <p:grpSpPr>
          <a:xfrm>
            <a:off x="20244946" y="4281927"/>
            <a:ext cx="5719279" cy="5719281"/>
            <a:chOff x="0" y="-1"/>
            <a:chExt cx="5719278" cy="5719279"/>
          </a:xfrm>
        </p:grpSpPr>
        <p:grpSp>
          <p:nvGrpSpPr>
            <p:cNvPr id="241" name="Group 241"/>
            <p:cNvGrpSpPr/>
            <p:nvPr/>
          </p:nvGrpSpPr>
          <p:grpSpPr>
            <a:xfrm>
              <a:off x="587212" y="1353961"/>
              <a:ext cx="3224058" cy="3356345"/>
              <a:chOff x="0" y="0"/>
              <a:chExt cx="3224057" cy="3356343"/>
            </a:xfrm>
          </p:grpSpPr>
          <p:sp>
            <p:nvSpPr>
              <p:cNvPr id="239" name="Shape 239"/>
              <p:cNvSpPr/>
              <p:nvPr/>
            </p:nvSpPr>
            <p:spPr>
              <a:xfrm>
                <a:off x="-1" y="1472342"/>
                <a:ext cx="3224058" cy="1884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lgn="ctr">
                  <a:defRPr sz="3200" b="1">
                    <a:solidFill>
                      <a:srgbClr val="535353"/>
                    </a:solidFill>
                    <a:latin typeface="+mj-lt"/>
                    <a:ea typeface="+mj-ea"/>
                    <a:cs typeface="+mj-cs"/>
                    <a:sym typeface="Arial"/>
                  </a:defRPr>
                </a:pPr>
                <a:r>
                  <a:t>хранят </a:t>
                </a:r>
              </a:p>
              <a:p>
                <a:pPr algn="ctr">
                  <a:defRPr sz="3200" b="1">
                    <a:solidFill>
                      <a:srgbClr val="535353"/>
                    </a:solidFill>
                    <a:latin typeface="+mj-lt"/>
                    <a:ea typeface="+mj-ea"/>
                    <a:cs typeface="+mj-cs"/>
                    <a:sym typeface="Arial"/>
                  </a:defRPr>
                </a:pPr>
                <a:r>
                  <a:t>на прилавке </a:t>
                </a:r>
              </a:p>
              <a:p>
                <a:pPr algn="ctr">
                  <a:defRPr sz="3200" b="1">
                    <a:solidFill>
                      <a:srgbClr val="535353"/>
                    </a:solidFill>
                    <a:latin typeface="+mj-lt"/>
                    <a:ea typeface="+mj-ea"/>
                    <a:cs typeface="+mj-cs"/>
                    <a:sym typeface="Arial"/>
                  </a:defRPr>
                </a:pPr>
                <a:r>
                  <a:t>в магазине</a:t>
                </a:r>
              </a:p>
            </p:txBody>
          </p:sp>
          <p:pic>
            <p:nvPicPr>
              <p:cNvPr id="240" name="image27.png"/>
              <p:cNvPicPr>
                <a:picLocks noChangeAspect="1"/>
              </p:cNvPicPr>
              <p:nvPr/>
            </p:nvPicPr>
            <p:blipFill>
              <a:blip r:embed="rId4">
                <a:extLst/>
              </a:blip>
              <a:stretch>
                <a:fillRect/>
              </a:stretch>
            </p:blipFill>
            <p:spPr>
              <a:xfrm>
                <a:off x="808856" y="-1"/>
                <a:ext cx="1458112" cy="1450438"/>
              </a:xfrm>
              <a:prstGeom prst="rect">
                <a:avLst/>
              </a:prstGeom>
              <a:ln w="12700" cap="flat">
                <a:noFill/>
                <a:miter lim="400000"/>
              </a:ln>
              <a:effectLst/>
            </p:spPr>
          </p:pic>
        </p:grpSp>
        <p:sp>
          <p:nvSpPr>
            <p:cNvPr id="242" name="Shape 242"/>
            <p:cNvSpPr/>
            <p:nvPr/>
          </p:nvSpPr>
          <p:spPr>
            <a:xfrm>
              <a:off x="-1" y="-2"/>
              <a:ext cx="5719279" cy="5719281"/>
            </a:xfrm>
            <a:prstGeom prst="ellipse">
              <a:avLst/>
            </a:prstGeom>
            <a:noFill/>
            <a:ln w="38100" cap="flat">
              <a:solidFill>
                <a:srgbClr val="31A122"/>
              </a:solidFill>
              <a:prstDash val="solid"/>
              <a:round/>
            </a:ln>
            <a:effectLst/>
          </p:spPr>
          <p:txBody>
            <a:bodyPr wrap="square" lIns="121917" tIns="121917" rIns="121917" bIns="121917" numCol="1" anchor="ctr">
              <a:noAutofit/>
            </a:bodyPr>
            <a:lstStyle/>
            <a:p>
              <a:pPr>
                <a:defRPr>
                  <a:latin typeface="+mj-lt"/>
                  <a:ea typeface="+mj-ea"/>
                  <a:cs typeface="+mj-cs"/>
                  <a:sym typeface="Arial"/>
                </a:defRPr>
              </a:pPr>
              <a:endParaRPr/>
            </a:p>
          </p:txBody>
        </p:sp>
      </p:grpSp>
      <p:grpSp>
        <p:nvGrpSpPr>
          <p:cNvPr id="252" name="Group 252"/>
          <p:cNvGrpSpPr/>
          <p:nvPr/>
        </p:nvGrpSpPr>
        <p:grpSpPr>
          <a:xfrm>
            <a:off x="7060379" y="5142979"/>
            <a:ext cx="12932035" cy="1884007"/>
            <a:chOff x="0" y="-2"/>
            <a:chExt cx="12932034" cy="1884005"/>
          </a:xfrm>
        </p:grpSpPr>
        <p:sp>
          <p:nvSpPr>
            <p:cNvPr id="244" name="Shape 244"/>
            <p:cNvSpPr/>
            <p:nvPr/>
          </p:nvSpPr>
          <p:spPr>
            <a:xfrm>
              <a:off x="4858994" y="1005448"/>
              <a:ext cx="1111127" cy="5"/>
            </a:xfrm>
            <a:prstGeom prst="line">
              <a:avLst/>
            </a:prstGeom>
            <a:noFill/>
            <a:ln w="63500" cap="flat">
              <a:solidFill>
                <a:srgbClr val="56AE21"/>
              </a:solidFill>
              <a:prstDash val="dash"/>
              <a:round/>
              <a:tailEnd type="triangle" w="med" len="med"/>
            </a:ln>
            <a:effectLst/>
          </p:spPr>
          <p:txBody>
            <a:bodyPr wrap="square" lIns="45718" tIns="45718" rIns="45718" bIns="45718" numCol="1" anchor="t">
              <a:noAutofit/>
            </a:bodyPr>
            <a:lstStyle/>
            <a:p>
              <a:endParaRPr/>
            </a:p>
          </p:txBody>
        </p:sp>
        <p:grpSp>
          <p:nvGrpSpPr>
            <p:cNvPr id="247" name="Group 247"/>
            <p:cNvGrpSpPr/>
            <p:nvPr/>
          </p:nvGrpSpPr>
          <p:grpSpPr>
            <a:xfrm>
              <a:off x="6325528" y="433577"/>
              <a:ext cx="5962627" cy="1450427"/>
              <a:chOff x="-1" y="0"/>
              <a:chExt cx="5962625" cy="1450425"/>
            </a:xfrm>
          </p:grpSpPr>
          <p:sp>
            <p:nvSpPr>
              <p:cNvPr id="245" name="Shape 245"/>
              <p:cNvSpPr/>
              <p:nvPr/>
            </p:nvSpPr>
            <p:spPr>
              <a:xfrm>
                <a:off x="1834442" y="36324"/>
                <a:ext cx="4128183" cy="1414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defRPr sz="3200" b="1">
                    <a:solidFill>
                      <a:srgbClr val="535353"/>
                    </a:solidFill>
                    <a:latin typeface="+mj-lt"/>
                    <a:ea typeface="+mj-ea"/>
                    <a:cs typeface="+mj-cs"/>
                    <a:sym typeface="Arial"/>
                  </a:defRPr>
                </a:pPr>
                <a:r>
                  <a:t>доставляют </a:t>
                </a:r>
              </a:p>
              <a:p>
                <a:pPr>
                  <a:defRPr sz="3200" b="1">
                    <a:solidFill>
                      <a:srgbClr val="535353"/>
                    </a:solidFill>
                    <a:latin typeface="+mj-lt"/>
                    <a:ea typeface="+mj-ea"/>
                    <a:cs typeface="+mj-cs"/>
                    <a:sym typeface="Arial"/>
                  </a:defRPr>
                </a:pPr>
                <a:r>
                  <a:t>до склада</a:t>
                </a:r>
              </a:p>
            </p:txBody>
          </p:sp>
          <p:pic>
            <p:nvPicPr>
              <p:cNvPr id="246" name="image28.png"/>
              <p:cNvPicPr>
                <a:picLocks noChangeAspect="1"/>
              </p:cNvPicPr>
              <p:nvPr/>
            </p:nvPicPr>
            <p:blipFill>
              <a:blip r:embed="rId5">
                <a:extLst/>
              </a:blip>
              <a:stretch>
                <a:fillRect/>
              </a:stretch>
            </p:blipFill>
            <p:spPr>
              <a:xfrm>
                <a:off x="-2" y="-1"/>
                <a:ext cx="1759348" cy="1197862"/>
              </a:xfrm>
              <a:prstGeom prst="rect">
                <a:avLst/>
              </a:prstGeom>
              <a:ln w="12700" cap="flat">
                <a:noFill/>
                <a:miter lim="400000"/>
              </a:ln>
              <a:effectLst/>
            </p:spPr>
          </p:pic>
        </p:grpSp>
        <p:grpSp>
          <p:nvGrpSpPr>
            <p:cNvPr id="250" name="Group 250"/>
            <p:cNvGrpSpPr/>
            <p:nvPr/>
          </p:nvGrpSpPr>
          <p:grpSpPr>
            <a:xfrm>
              <a:off x="0" y="-3"/>
              <a:ext cx="4940259" cy="1884002"/>
              <a:chOff x="0" y="0"/>
              <a:chExt cx="4940258" cy="1884000"/>
            </a:xfrm>
          </p:grpSpPr>
          <p:sp>
            <p:nvSpPr>
              <p:cNvPr id="248" name="Shape 248"/>
              <p:cNvSpPr/>
              <p:nvPr/>
            </p:nvSpPr>
            <p:spPr>
              <a:xfrm>
                <a:off x="1586012" y="-1"/>
                <a:ext cx="3354247" cy="1884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defRPr sz="3200" b="1">
                    <a:solidFill>
                      <a:srgbClr val="535353"/>
                    </a:solidFill>
                    <a:latin typeface="+mj-lt"/>
                    <a:ea typeface="+mj-ea"/>
                    <a:cs typeface="+mj-cs"/>
                    <a:sym typeface="Arial"/>
                  </a:defRPr>
                </a:pPr>
                <a:r>
                  <a:t>плоды </a:t>
                </a:r>
              </a:p>
              <a:p>
                <a:pPr>
                  <a:defRPr sz="3200" b="1">
                    <a:solidFill>
                      <a:srgbClr val="535353"/>
                    </a:solidFill>
                    <a:latin typeface="+mj-lt"/>
                    <a:ea typeface="+mj-ea"/>
                    <a:cs typeface="+mj-cs"/>
                    <a:sym typeface="Arial"/>
                  </a:defRPr>
                </a:pPr>
                <a:r>
                  <a:t>выращивают</a:t>
                </a:r>
              </a:p>
              <a:p>
                <a:pPr>
                  <a:defRPr sz="3200" b="1">
                    <a:solidFill>
                      <a:srgbClr val="535353"/>
                    </a:solidFill>
                    <a:latin typeface="+mj-lt"/>
                    <a:ea typeface="+mj-ea"/>
                    <a:cs typeface="+mj-cs"/>
                    <a:sym typeface="Arial"/>
                  </a:defRPr>
                </a:pPr>
                <a:r>
                  <a:t>в теплице</a:t>
                </a:r>
              </a:p>
            </p:txBody>
          </p:sp>
          <p:pic>
            <p:nvPicPr>
              <p:cNvPr id="249" name="image29.png"/>
              <p:cNvPicPr>
                <a:picLocks noChangeAspect="1"/>
              </p:cNvPicPr>
              <p:nvPr/>
            </p:nvPicPr>
            <p:blipFill>
              <a:blip r:embed="rId6">
                <a:extLst/>
              </a:blip>
              <a:stretch>
                <a:fillRect/>
              </a:stretch>
            </p:blipFill>
            <p:spPr>
              <a:xfrm>
                <a:off x="0" y="180654"/>
                <a:ext cx="1476496" cy="1414119"/>
              </a:xfrm>
              <a:prstGeom prst="rect">
                <a:avLst/>
              </a:prstGeom>
              <a:ln w="12700" cap="flat">
                <a:noFill/>
                <a:miter lim="400000"/>
              </a:ln>
              <a:effectLst/>
            </p:spPr>
          </p:pic>
        </p:grpSp>
        <p:sp>
          <p:nvSpPr>
            <p:cNvPr id="251" name="Shape 251"/>
            <p:cNvSpPr/>
            <p:nvPr/>
          </p:nvSpPr>
          <p:spPr>
            <a:xfrm>
              <a:off x="11177025" y="1005448"/>
              <a:ext cx="1755010" cy="5"/>
            </a:xfrm>
            <a:prstGeom prst="line">
              <a:avLst/>
            </a:prstGeom>
            <a:noFill/>
            <a:ln w="63500" cap="flat">
              <a:solidFill>
                <a:srgbClr val="56AE21"/>
              </a:solidFill>
              <a:prstDash val="dash"/>
              <a:round/>
              <a:tailEnd type="triangle" w="med" len="med"/>
            </a:ln>
            <a:effectLst/>
          </p:spPr>
          <p:txBody>
            <a:bodyPr wrap="square" lIns="45718" tIns="45718" rIns="45718" bIns="45718" numCol="1" anchor="t">
              <a:noAutofit/>
            </a:bodyPr>
            <a:lstStyle/>
            <a:p>
              <a:endParaRPr/>
            </a:p>
          </p:txBody>
        </p:sp>
      </p:grpSp>
      <p:grpSp>
        <p:nvGrpSpPr>
          <p:cNvPr id="269" name="Group 269"/>
          <p:cNvGrpSpPr/>
          <p:nvPr/>
        </p:nvGrpSpPr>
        <p:grpSpPr>
          <a:xfrm>
            <a:off x="1118881" y="7369549"/>
            <a:ext cx="18873535" cy="3643935"/>
            <a:chOff x="-2" y="-2"/>
            <a:chExt cx="18873533" cy="3643933"/>
          </a:xfrm>
        </p:grpSpPr>
        <p:grpSp>
          <p:nvGrpSpPr>
            <p:cNvPr id="255" name="Group 255"/>
            <p:cNvGrpSpPr/>
            <p:nvPr/>
          </p:nvGrpSpPr>
          <p:grpSpPr>
            <a:xfrm>
              <a:off x="-3" y="-3"/>
              <a:ext cx="3358468" cy="3175788"/>
              <a:chOff x="-1" y="-1"/>
              <a:chExt cx="3358467" cy="3175786"/>
            </a:xfrm>
          </p:grpSpPr>
          <p:sp>
            <p:nvSpPr>
              <p:cNvPr id="253" name="Shape 253"/>
              <p:cNvSpPr/>
              <p:nvPr/>
            </p:nvSpPr>
            <p:spPr>
              <a:xfrm>
                <a:off x="-2" y="1291784"/>
                <a:ext cx="3358469" cy="18840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defRPr sz="3200" b="1">
                    <a:solidFill>
                      <a:srgbClr val="535353"/>
                    </a:solidFill>
                    <a:latin typeface="+mj-lt"/>
                    <a:ea typeface="+mj-ea"/>
                    <a:cs typeface="+mj-cs"/>
                    <a:sym typeface="Arial"/>
                  </a:defRPr>
                </a:pPr>
                <a:r>
                  <a:t>плоды </a:t>
                </a:r>
              </a:p>
              <a:p>
                <a:pPr>
                  <a:defRPr sz="3200" b="1">
                    <a:solidFill>
                      <a:srgbClr val="535353"/>
                    </a:solidFill>
                    <a:latin typeface="+mj-lt"/>
                    <a:ea typeface="+mj-ea"/>
                    <a:cs typeface="+mj-cs"/>
                    <a:sym typeface="Arial"/>
                  </a:defRPr>
                </a:pPr>
                <a:r>
                  <a:t>срывают незрелыми</a:t>
                </a:r>
              </a:p>
            </p:txBody>
          </p:sp>
          <p:pic>
            <p:nvPicPr>
              <p:cNvPr id="254" name="image30.png"/>
              <p:cNvPicPr>
                <a:picLocks noChangeAspect="1"/>
              </p:cNvPicPr>
              <p:nvPr/>
            </p:nvPicPr>
            <p:blipFill>
              <a:blip r:embed="rId7">
                <a:extLst/>
              </a:blip>
              <a:stretch>
                <a:fillRect/>
              </a:stretch>
            </p:blipFill>
            <p:spPr>
              <a:xfrm>
                <a:off x="251009" y="-2"/>
                <a:ext cx="1615102" cy="1414115"/>
              </a:xfrm>
              <a:prstGeom prst="rect">
                <a:avLst/>
              </a:prstGeom>
              <a:ln w="12700" cap="flat">
                <a:noFill/>
                <a:miter lim="400000"/>
              </a:ln>
              <a:effectLst/>
            </p:spPr>
          </p:pic>
        </p:grpSp>
        <p:grpSp>
          <p:nvGrpSpPr>
            <p:cNvPr id="258" name="Group 258"/>
            <p:cNvGrpSpPr/>
            <p:nvPr/>
          </p:nvGrpSpPr>
          <p:grpSpPr>
            <a:xfrm>
              <a:off x="13506577" y="25396"/>
              <a:ext cx="4723073" cy="3108205"/>
              <a:chOff x="0" y="0"/>
              <a:chExt cx="4723071" cy="3108204"/>
            </a:xfrm>
          </p:grpSpPr>
          <p:sp>
            <p:nvSpPr>
              <p:cNvPr id="256" name="Shape 256"/>
              <p:cNvSpPr/>
              <p:nvPr/>
            </p:nvSpPr>
            <p:spPr>
              <a:xfrm>
                <a:off x="-1" y="1224202"/>
                <a:ext cx="4723072" cy="18840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defRPr sz="3200" b="1">
                    <a:solidFill>
                      <a:srgbClr val="535353"/>
                    </a:solidFill>
                    <a:latin typeface="+mj-lt"/>
                    <a:ea typeface="+mj-ea"/>
                    <a:cs typeface="+mj-cs"/>
                    <a:sym typeface="Arial"/>
                  </a:defRPr>
                </a:pPr>
                <a:r>
                  <a:t>дозревают </a:t>
                </a:r>
              </a:p>
              <a:p>
                <a:pPr>
                  <a:defRPr sz="3200" b="1">
                    <a:solidFill>
                      <a:srgbClr val="535353"/>
                    </a:solidFill>
                    <a:latin typeface="+mj-lt"/>
                    <a:ea typeface="+mj-ea"/>
                    <a:cs typeface="+mj-cs"/>
                    <a:sym typeface="Arial"/>
                  </a:defRPr>
                </a:pPr>
                <a:r>
                  <a:t>в газовой камере </a:t>
                </a:r>
              </a:p>
              <a:p>
                <a:pPr>
                  <a:defRPr sz="3200" b="1">
                    <a:solidFill>
                      <a:srgbClr val="535353"/>
                    </a:solidFill>
                    <a:latin typeface="+mj-lt"/>
                    <a:ea typeface="+mj-ea"/>
                    <a:cs typeface="+mj-cs"/>
                    <a:sym typeface="Arial"/>
                  </a:defRPr>
                </a:pPr>
                <a:r>
                  <a:t>3-7 дней</a:t>
                </a:r>
              </a:p>
            </p:txBody>
          </p:sp>
          <p:pic>
            <p:nvPicPr>
              <p:cNvPr id="257" name="image31.png"/>
              <p:cNvPicPr>
                <a:picLocks noChangeAspect="1"/>
              </p:cNvPicPr>
              <p:nvPr/>
            </p:nvPicPr>
            <p:blipFill>
              <a:blip r:embed="rId8">
                <a:extLst/>
              </a:blip>
              <a:stretch>
                <a:fillRect/>
              </a:stretch>
            </p:blipFill>
            <p:spPr>
              <a:xfrm>
                <a:off x="166376" y="-1"/>
                <a:ext cx="1443191" cy="1350087"/>
              </a:xfrm>
              <a:prstGeom prst="rect">
                <a:avLst/>
              </a:prstGeom>
              <a:ln w="12700" cap="flat">
                <a:noFill/>
                <a:miter lim="400000"/>
              </a:ln>
              <a:effectLst/>
            </p:spPr>
          </p:pic>
        </p:grpSp>
        <p:grpSp>
          <p:nvGrpSpPr>
            <p:cNvPr id="261" name="Group 261"/>
            <p:cNvGrpSpPr/>
            <p:nvPr/>
          </p:nvGrpSpPr>
          <p:grpSpPr>
            <a:xfrm>
              <a:off x="3897814" y="308802"/>
              <a:ext cx="3677038" cy="2874604"/>
              <a:chOff x="-1" y="-1"/>
              <a:chExt cx="3677037" cy="2874603"/>
            </a:xfrm>
          </p:grpSpPr>
          <p:sp>
            <p:nvSpPr>
              <p:cNvPr id="259" name="Shape 259"/>
              <p:cNvSpPr/>
              <p:nvPr/>
            </p:nvSpPr>
            <p:spPr>
              <a:xfrm>
                <a:off x="-2" y="990601"/>
                <a:ext cx="3677038" cy="18840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defRPr sz="3200" b="1">
                    <a:solidFill>
                      <a:srgbClr val="535353"/>
                    </a:solidFill>
                    <a:latin typeface="+mj-lt"/>
                    <a:ea typeface="+mj-ea"/>
                    <a:cs typeface="+mj-cs"/>
                    <a:sym typeface="Arial"/>
                  </a:defRPr>
                </a:pPr>
                <a:r>
                  <a:t>транспорти-</a:t>
                </a:r>
              </a:p>
              <a:p>
                <a:pPr>
                  <a:defRPr sz="3200" b="1">
                    <a:solidFill>
                      <a:srgbClr val="535353"/>
                    </a:solidFill>
                    <a:latin typeface="+mj-lt"/>
                    <a:ea typeface="+mj-ea"/>
                    <a:cs typeface="+mj-cs"/>
                    <a:sym typeface="Arial"/>
                  </a:defRPr>
                </a:pPr>
                <a:r>
                  <a:t>ровка занимает </a:t>
                </a:r>
              </a:p>
              <a:p>
                <a:pPr>
                  <a:defRPr sz="3200" b="1">
                    <a:solidFill>
                      <a:srgbClr val="535353"/>
                    </a:solidFill>
                    <a:latin typeface="+mj-lt"/>
                    <a:ea typeface="+mj-ea"/>
                    <a:cs typeface="+mj-cs"/>
                    <a:sym typeface="Arial"/>
                  </a:defRPr>
                </a:pPr>
                <a:r>
                  <a:t>время</a:t>
                </a:r>
              </a:p>
            </p:txBody>
          </p:sp>
          <p:pic>
            <p:nvPicPr>
              <p:cNvPr id="260" name="image32.png"/>
              <p:cNvPicPr>
                <a:picLocks noChangeAspect="1"/>
              </p:cNvPicPr>
              <p:nvPr/>
            </p:nvPicPr>
            <p:blipFill>
              <a:blip r:embed="rId9">
                <a:extLst/>
              </a:blip>
              <a:stretch>
                <a:fillRect/>
              </a:stretch>
            </p:blipFill>
            <p:spPr>
              <a:xfrm>
                <a:off x="188109" y="-2"/>
                <a:ext cx="1914628" cy="1179213"/>
              </a:xfrm>
              <a:prstGeom prst="rect">
                <a:avLst/>
              </a:prstGeom>
              <a:ln w="12700" cap="flat">
                <a:noFill/>
                <a:miter lim="400000"/>
              </a:ln>
              <a:effectLst/>
            </p:spPr>
          </p:pic>
        </p:grpSp>
        <p:grpSp>
          <p:nvGrpSpPr>
            <p:cNvPr id="264" name="Group 264"/>
            <p:cNvGrpSpPr/>
            <p:nvPr/>
          </p:nvGrpSpPr>
          <p:grpSpPr>
            <a:xfrm>
              <a:off x="8720485" y="360628"/>
              <a:ext cx="3404066" cy="3283304"/>
              <a:chOff x="-1" y="-1"/>
              <a:chExt cx="3404065" cy="3283303"/>
            </a:xfrm>
          </p:grpSpPr>
          <p:sp>
            <p:nvSpPr>
              <p:cNvPr id="262" name="Shape 262"/>
              <p:cNvSpPr/>
              <p:nvPr/>
            </p:nvSpPr>
            <p:spPr>
              <a:xfrm>
                <a:off x="-2" y="929401"/>
                <a:ext cx="3404067" cy="23539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spAutoFit/>
              </a:bodyPr>
              <a:lstStyle/>
              <a:p>
                <a:pPr>
                  <a:defRPr sz="3200" b="1">
                    <a:solidFill>
                      <a:srgbClr val="535353"/>
                    </a:solidFill>
                    <a:latin typeface="+mj-lt"/>
                    <a:ea typeface="+mj-ea"/>
                    <a:cs typeface="+mj-cs"/>
                    <a:sym typeface="Arial"/>
                  </a:defRPr>
                </a:pPr>
                <a:r>
                  <a:t>доставляют </a:t>
                </a:r>
              </a:p>
              <a:p>
                <a:pPr>
                  <a:defRPr sz="3200" b="1">
                    <a:solidFill>
                      <a:srgbClr val="535353"/>
                    </a:solidFill>
                    <a:latin typeface="+mj-lt"/>
                    <a:ea typeface="+mj-ea"/>
                    <a:cs typeface="+mj-cs"/>
                    <a:sym typeface="Arial"/>
                  </a:defRPr>
                </a:pPr>
                <a:r>
                  <a:t>до распреде-</a:t>
                </a:r>
              </a:p>
              <a:p>
                <a:pPr>
                  <a:defRPr sz="3200" b="1">
                    <a:solidFill>
                      <a:srgbClr val="535353"/>
                    </a:solidFill>
                    <a:latin typeface="+mj-lt"/>
                    <a:ea typeface="+mj-ea"/>
                    <a:cs typeface="+mj-cs"/>
                    <a:sym typeface="Arial"/>
                  </a:defRPr>
                </a:pPr>
                <a:r>
                  <a:t>лительного </a:t>
                </a:r>
              </a:p>
              <a:p>
                <a:pPr>
                  <a:defRPr sz="3200" b="1">
                    <a:solidFill>
                      <a:srgbClr val="535353"/>
                    </a:solidFill>
                    <a:latin typeface="+mj-lt"/>
                    <a:ea typeface="+mj-ea"/>
                    <a:cs typeface="+mj-cs"/>
                    <a:sym typeface="Arial"/>
                  </a:defRPr>
                </a:pPr>
                <a:r>
                  <a:t>центра</a:t>
                </a:r>
              </a:p>
            </p:txBody>
          </p:sp>
          <p:pic>
            <p:nvPicPr>
              <p:cNvPr id="263" name="image28.png"/>
              <p:cNvPicPr>
                <a:picLocks noChangeAspect="1"/>
              </p:cNvPicPr>
              <p:nvPr/>
            </p:nvPicPr>
            <p:blipFill>
              <a:blip r:embed="rId5">
                <a:extLst/>
              </a:blip>
              <a:stretch>
                <a:fillRect/>
              </a:stretch>
            </p:blipFill>
            <p:spPr>
              <a:xfrm>
                <a:off x="234066" y="-2"/>
                <a:ext cx="1629089" cy="1109170"/>
              </a:xfrm>
              <a:prstGeom prst="rect">
                <a:avLst/>
              </a:prstGeom>
              <a:ln w="12700" cap="flat">
                <a:noFill/>
                <a:miter lim="400000"/>
              </a:ln>
              <a:effectLst/>
            </p:spPr>
          </p:pic>
        </p:grpSp>
        <p:sp>
          <p:nvSpPr>
            <p:cNvPr id="265" name="Shape 265"/>
            <p:cNvSpPr/>
            <p:nvPr/>
          </p:nvSpPr>
          <p:spPr>
            <a:xfrm>
              <a:off x="15649482" y="795721"/>
              <a:ext cx="3224050" cy="5"/>
            </a:xfrm>
            <a:prstGeom prst="line">
              <a:avLst/>
            </a:prstGeom>
            <a:noFill/>
            <a:ln w="63500" cap="flat">
              <a:solidFill>
                <a:srgbClr val="56AE21"/>
              </a:solidFill>
              <a:prstDash val="dash"/>
              <a:round/>
              <a:tailEnd type="triangle" w="med" len="med"/>
            </a:ln>
            <a:effectLst/>
          </p:spPr>
          <p:txBody>
            <a:bodyPr wrap="square" lIns="45718" tIns="45718" rIns="45718" bIns="45718" numCol="1" anchor="t">
              <a:noAutofit/>
            </a:bodyPr>
            <a:lstStyle/>
            <a:p>
              <a:endParaRPr/>
            </a:p>
          </p:txBody>
        </p:sp>
        <p:sp>
          <p:nvSpPr>
            <p:cNvPr id="266" name="Shape 266"/>
            <p:cNvSpPr/>
            <p:nvPr/>
          </p:nvSpPr>
          <p:spPr>
            <a:xfrm>
              <a:off x="11077481" y="795721"/>
              <a:ext cx="2223027" cy="5"/>
            </a:xfrm>
            <a:prstGeom prst="line">
              <a:avLst/>
            </a:prstGeom>
            <a:noFill/>
            <a:ln w="63500" cap="flat">
              <a:solidFill>
                <a:srgbClr val="56AE21"/>
              </a:solidFill>
              <a:prstDash val="dash"/>
              <a:round/>
              <a:tailEnd type="triangle" w="med" len="med"/>
            </a:ln>
            <a:effectLst/>
          </p:spPr>
          <p:txBody>
            <a:bodyPr wrap="square" lIns="45718" tIns="45718" rIns="45718" bIns="45718" numCol="1" anchor="t">
              <a:noAutofit/>
            </a:bodyPr>
            <a:lstStyle/>
            <a:p>
              <a:endParaRPr/>
            </a:p>
          </p:txBody>
        </p:sp>
        <p:sp>
          <p:nvSpPr>
            <p:cNvPr id="267" name="Shape 267"/>
            <p:cNvSpPr/>
            <p:nvPr/>
          </p:nvSpPr>
          <p:spPr>
            <a:xfrm>
              <a:off x="6497466" y="795721"/>
              <a:ext cx="2037997" cy="5"/>
            </a:xfrm>
            <a:prstGeom prst="line">
              <a:avLst/>
            </a:prstGeom>
            <a:noFill/>
            <a:ln w="63500" cap="flat">
              <a:solidFill>
                <a:srgbClr val="56AE21"/>
              </a:solidFill>
              <a:prstDash val="dash"/>
              <a:round/>
              <a:tailEnd type="triangle" w="med" len="med"/>
            </a:ln>
            <a:effectLst/>
          </p:spPr>
          <p:txBody>
            <a:bodyPr wrap="square" lIns="45718" tIns="45718" rIns="45718" bIns="45718" numCol="1" anchor="t">
              <a:noAutofit/>
            </a:bodyPr>
            <a:lstStyle/>
            <a:p>
              <a:endParaRPr/>
            </a:p>
          </p:txBody>
        </p:sp>
        <p:sp>
          <p:nvSpPr>
            <p:cNvPr id="268" name="Shape 268"/>
            <p:cNvSpPr/>
            <p:nvPr/>
          </p:nvSpPr>
          <p:spPr>
            <a:xfrm>
              <a:off x="2255666" y="795721"/>
              <a:ext cx="1699782" cy="5"/>
            </a:xfrm>
            <a:prstGeom prst="line">
              <a:avLst/>
            </a:prstGeom>
            <a:noFill/>
            <a:ln w="63500" cap="flat">
              <a:solidFill>
                <a:srgbClr val="56AE21"/>
              </a:solidFill>
              <a:prstDash val="dash"/>
              <a:round/>
              <a:tailEnd type="triangle" w="med" len="med"/>
            </a:ln>
            <a:effectLst/>
          </p:spPr>
          <p:txBody>
            <a:bodyPr wrap="square" lIns="45718" tIns="45718" rIns="45718" bIns="45718" numCol="1" anchor="t">
              <a:noAutofit/>
            </a:bodyPr>
            <a:lstStyle/>
            <a:p>
              <a:endParaRPr/>
            </a:p>
          </p:txBody>
        </p:sp>
      </p:grpSp>
    </p:spTree>
  </p:cSld>
  <p:clrMapOvr>
    <a:masterClrMapping/>
  </p:clrMapOvr>
  <p:transition spd="slow"/>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50800" dir="5400000" rotWithShape="0">
              <a:srgbClr val="000000">
                <a:alpha val="35000"/>
              </a:srgbClr>
            </a:outerShdw>
          </a:effectLst>
        </a:effectStyle>
        <a:effectStyle>
          <a:effectLst>
            <a:outerShdw blurRad="101600" dist="50800" dir="5400000" rotWithShape="0">
              <a:srgbClr val="000000">
                <a:alpha val="35000"/>
              </a:srgbClr>
            </a:outerShdw>
          </a:effectLst>
        </a:effectStyle>
        <a:effectStyle>
          <a:effectLst>
            <a:outerShdw blurRad="101600" dist="508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50800" dir="5400000" rotWithShape="0">
            <a:srgbClr val="000000">
              <a:alpha val="35000"/>
            </a:srgbClr>
          </a:outerShdw>
        </a:effectLst>
        <a:sp3d/>
      </a:spPr>
      <a:bodyPr rot="0" spcFirstLastPara="1" vertOverflow="overflow" horzOverflow="overflow" vert="horz" wrap="square" lIns="121917" tIns="121917" rIns="121917" bIns="121917" numCol="1" spcCol="38100" rtlCol="0" anchor="ctr">
        <a:spAutoFit/>
      </a:bodyPr>
      <a:lstStyle>
        <a:def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101600" dist="508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21917" tIns="121917" rIns="121917" bIns="121917"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50800" dir="5400000" rotWithShape="0">
              <a:srgbClr val="000000">
                <a:alpha val="35000"/>
              </a:srgbClr>
            </a:outerShdw>
          </a:effectLst>
        </a:effectStyle>
        <a:effectStyle>
          <a:effectLst>
            <a:outerShdw blurRad="101600" dist="50800" dir="5400000" rotWithShape="0">
              <a:srgbClr val="000000">
                <a:alpha val="35000"/>
              </a:srgbClr>
            </a:outerShdw>
          </a:effectLst>
        </a:effectStyle>
        <a:effectStyle>
          <a:effectLst>
            <a:outerShdw blurRad="101600" dist="508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50800" dir="5400000" rotWithShape="0">
            <a:srgbClr val="000000">
              <a:alpha val="35000"/>
            </a:srgbClr>
          </a:outerShdw>
        </a:effectLst>
        <a:sp3d/>
      </a:spPr>
      <a:bodyPr rot="0" spcFirstLastPara="1" vertOverflow="overflow" horzOverflow="overflow" vert="horz" wrap="square" lIns="121917" tIns="121917" rIns="121917" bIns="121917" numCol="1" spcCol="38100" rtlCol="0" anchor="ctr">
        <a:spAutoFit/>
      </a:bodyPr>
      <a:lstStyle>
        <a:def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101600" dist="508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21917" tIns="121917" rIns="121917" bIns="121917" numCol="1" spcCol="38100" rtlCol="0" anchor="t">
        <a:spAutoFit/>
      </a:bodyPr>
      <a:lstStyle>
        <a:defPPr marL="0" marR="0" indent="0" algn="l" defTabSz="2438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3216</Words>
  <Application>Microsoft Office PowerPoint</Application>
  <PresentationFormat>Произвольный</PresentationFormat>
  <Paragraphs>425</Paragraphs>
  <Slides>23</Slides>
  <Notes>15</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Simple Light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1</cp:revision>
  <dcterms:modified xsi:type="dcterms:W3CDTF">2021-06-11T14:38:53Z</dcterms:modified>
</cp:coreProperties>
</file>